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419" r:id="rId2"/>
    <p:sldId id="301" r:id="rId3"/>
    <p:sldId id="418" r:id="rId4"/>
    <p:sldId id="304" r:id="rId5"/>
    <p:sldId id="308" r:id="rId6"/>
    <p:sldId id="305" r:id="rId7"/>
    <p:sldId id="309" r:id="rId8"/>
    <p:sldId id="317" r:id="rId9"/>
    <p:sldId id="325" r:id="rId10"/>
    <p:sldId id="311" r:id="rId11"/>
    <p:sldId id="310" r:id="rId12"/>
    <p:sldId id="329" r:id="rId13"/>
    <p:sldId id="326" r:id="rId14"/>
    <p:sldId id="330" r:id="rId15"/>
    <p:sldId id="331" r:id="rId16"/>
    <p:sldId id="327" r:id="rId17"/>
    <p:sldId id="402" r:id="rId18"/>
    <p:sldId id="403" r:id="rId19"/>
    <p:sldId id="328" r:id="rId20"/>
    <p:sldId id="332" r:id="rId21"/>
    <p:sldId id="333" r:id="rId22"/>
    <p:sldId id="395" r:id="rId23"/>
    <p:sldId id="352" r:id="rId24"/>
    <p:sldId id="334" r:id="rId25"/>
    <p:sldId id="336" r:id="rId26"/>
    <p:sldId id="338" r:id="rId27"/>
    <p:sldId id="337" r:id="rId28"/>
    <p:sldId id="339" r:id="rId29"/>
    <p:sldId id="340" r:id="rId30"/>
    <p:sldId id="341" r:id="rId31"/>
    <p:sldId id="312" r:id="rId32"/>
    <p:sldId id="314" r:id="rId33"/>
    <p:sldId id="313" r:id="rId34"/>
    <p:sldId id="315" r:id="rId35"/>
    <p:sldId id="316" r:id="rId36"/>
    <p:sldId id="318" r:id="rId37"/>
    <p:sldId id="319" r:id="rId38"/>
    <p:sldId id="411" r:id="rId39"/>
    <p:sldId id="356" r:id="rId40"/>
    <p:sldId id="306" r:id="rId41"/>
    <p:sldId id="355" r:id="rId42"/>
    <p:sldId id="353" r:id="rId43"/>
    <p:sldId id="354" r:id="rId44"/>
    <p:sldId id="358" r:id="rId45"/>
    <p:sldId id="357" r:id="rId46"/>
    <p:sldId id="359" r:id="rId47"/>
    <p:sldId id="360" r:id="rId48"/>
    <p:sldId id="412" r:id="rId49"/>
    <p:sldId id="361" r:id="rId50"/>
    <p:sldId id="367" r:id="rId51"/>
    <p:sldId id="368" r:id="rId52"/>
    <p:sldId id="369" r:id="rId53"/>
    <p:sldId id="413" r:id="rId54"/>
    <p:sldId id="343" r:id="rId55"/>
    <p:sldId id="373" r:id="rId56"/>
    <p:sldId id="378" r:id="rId57"/>
    <p:sldId id="374" r:id="rId58"/>
    <p:sldId id="375" r:id="rId59"/>
    <p:sldId id="386" r:id="rId60"/>
    <p:sldId id="376" r:id="rId61"/>
    <p:sldId id="414" r:id="rId62"/>
    <p:sldId id="344" r:id="rId63"/>
    <p:sldId id="379" r:id="rId64"/>
    <p:sldId id="390" r:id="rId65"/>
    <p:sldId id="391" r:id="rId66"/>
    <p:sldId id="380" r:id="rId67"/>
    <p:sldId id="387" r:id="rId68"/>
    <p:sldId id="388" r:id="rId69"/>
    <p:sldId id="381" r:id="rId70"/>
    <p:sldId id="382" r:id="rId71"/>
    <p:sldId id="415" r:id="rId72"/>
    <p:sldId id="398" r:id="rId73"/>
    <p:sldId id="396" r:id="rId74"/>
    <p:sldId id="397" r:id="rId75"/>
    <p:sldId id="416" r:id="rId76"/>
    <p:sldId id="404" r:id="rId77"/>
    <p:sldId id="349" r:id="rId78"/>
    <p:sldId id="406" r:id="rId79"/>
    <p:sldId id="417" r:id="rId80"/>
    <p:sldId id="351" r:id="rId81"/>
    <p:sldId id="407" r:id="rId82"/>
    <p:sldId id="408" r:id="rId83"/>
    <p:sldId id="410" r:id="rId8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7E39"/>
    <a:srgbClr val="0066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9" autoAdjust="0"/>
    <p:restoredTop sz="82689" autoAdjust="0"/>
  </p:normalViewPr>
  <p:slideViewPr>
    <p:cSldViewPr>
      <p:cViewPr>
        <p:scale>
          <a:sx n="50" d="100"/>
          <a:sy n="50" d="100"/>
        </p:scale>
        <p:origin x="-678" y="-1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F4127E-1F7C-49F7-88BE-7A2883C47701}" type="datetimeFigureOut">
              <a:rPr lang="zh-CN" altLang="en-US" smtClean="0"/>
              <a:t>2013/8/23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741B34-BDA7-4A80-86F2-56A639B60BD5}" type="slidenum">
              <a:rPr lang="zh-CN" altLang="en-US" smtClean="0"/>
              <a:t>‹#›</a:t>
            </a:fld>
            <a:endParaRPr lang="zh-CN" altLang="en-US"/>
          </a:p>
        </p:txBody>
      </p:sp>
    </p:spTree>
    <p:extLst>
      <p:ext uri="{BB962C8B-B14F-4D97-AF65-F5344CB8AC3E}">
        <p14:creationId xmlns:p14="http://schemas.microsoft.com/office/powerpoint/2010/main" val="184671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baike.baidu.com/view/1114441.htm" TargetMode="External"/><Relationship Id="rId3" Type="http://schemas.openxmlformats.org/officeDocument/2006/relationships/hyperlink" Target="http://baike.baidu.com/view/197495.htm" TargetMode="External"/><Relationship Id="rId7" Type="http://schemas.openxmlformats.org/officeDocument/2006/relationships/hyperlink" Target="http://baike.baidu.com/view/257435.htm"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baike.baidu.com/view/189722.htm" TargetMode="External"/><Relationship Id="rId5" Type="http://schemas.openxmlformats.org/officeDocument/2006/relationships/hyperlink" Target="http://baike.baidu.com/view/230856.htm" TargetMode="External"/><Relationship Id="rId10" Type="http://schemas.openxmlformats.org/officeDocument/2006/relationships/hyperlink" Target="http://baike.baidu.com/view/18610.htm" TargetMode="External"/><Relationship Id="rId4" Type="http://schemas.openxmlformats.org/officeDocument/2006/relationships/hyperlink" Target="http://baike.baidu.com/view/3323.htm" TargetMode="External"/><Relationship Id="rId9" Type="http://schemas.openxmlformats.org/officeDocument/2006/relationships/hyperlink" Target="http://baike.baidu.com/view/7687.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baike.baidu.com/view/209665.htm" TargetMode="External"/><Relationship Id="rId3" Type="http://schemas.openxmlformats.org/officeDocument/2006/relationships/hyperlink" Target="http://baike.baidu.com/view/1024731.htm" TargetMode="External"/><Relationship Id="rId7" Type="http://schemas.openxmlformats.org/officeDocument/2006/relationships/hyperlink" Target="http://baike.baidu.com/view/6373.htm"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baike.baidu.com/view/37.htm" TargetMode="External"/><Relationship Id="rId11" Type="http://schemas.openxmlformats.org/officeDocument/2006/relationships/hyperlink" Target="http://baike.baidu.com/view/87697.htm" TargetMode="External"/><Relationship Id="rId5" Type="http://schemas.openxmlformats.org/officeDocument/2006/relationships/hyperlink" Target="http://baike.baidu.com/view/2200.htm" TargetMode="External"/><Relationship Id="rId10" Type="http://schemas.openxmlformats.org/officeDocument/2006/relationships/hyperlink" Target="http://baike.baidu.com/view/122229.htm" TargetMode="External"/><Relationship Id="rId4" Type="http://schemas.openxmlformats.org/officeDocument/2006/relationships/hyperlink" Target="http://baike.baidu.com/view/2607.htm" TargetMode="External"/><Relationship Id="rId9" Type="http://schemas.openxmlformats.org/officeDocument/2006/relationships/hyperlink" Target="http://baike.baidu.com/view/147768.htm"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baike.baidu.com/view/810.htm" TargetMode="External"/><Relationship Id="rId13" Type="http://schemas.openxmlformats.org/officeDocument/2006/relationships/hyperlink" Target="http://baike.baidu.com/view/2396.htm" TargetMode="External"/><Relationship Id="rId18" Type="http://schemas.openxmlformats.org/officeDocument/2006/relationships/hyperlink" Target="http://baike.baidu.com/view/321382.htm" TargetMode="External"/><Relationship Id="rId26" Type="http://schemas.openxmlformats.org/officeDocument/2006/relationships/hyperlink" Target="http://baike.baidu.com/view/15282.htm" TargetMode="External"/><Relationship Id="rId39" Type="http://schemas.openxmlformats.org/officeDocument/2006/relationships/hyperlink" Target="http://baike.baidu.com/view/625978.htm" TargetMode="External"/><Relationship Id="rId3" Type="http://schemas.openxmlformats.org/officeDocument/2006/relationships/hyperlink" Target="http://baike.baidu.com/view/15281.htm" TargetMode="External"/><Relationship Id="rId21" Type="http://schemas.openxmlformats.org/officeDocument/2006/relationships/hyperlink" Target="http://baike.baidu.com/view/756364.htm" TargetMode="External"/><Relationship Id="rId34" Type="http://schemas.openxmlformats.org/officeDocument/2006/relationships/hyperlink" Target="http://baike.baidu.com/view/415373.htm" TargetMode="External"/><Relationship Id="rId42" Type="http://schemas.openxmlformats.org/officeDocument/2006/relationships/hyperlink" Target="http://baike.baidu.com/view/9174.htm" TargetMode="External"/><Relationship Id="rId7" Type="http://schemas.openxmlformats.org/officeDocument/2006/relationships/hyperlink" Target="http://baike.baidu.com/view/6825.htm" TargetMode="External"/><Relationship Id="rId12" Type="http://schemas.openxmlformats.org/officeDocument/2006/relationships/hyperlink" Target="http://baike.baidu.com/view/870.htm" TargetMode="External"/><Relationship Id="rId17" Type="http://schemas.openxmlformats.org/officeDocument/2006/relationships/hyperlink" Target="http://baike.baidu.com/view/667988.htm" TargetMode="External"/><Relationship Id="rId25" Type="http://schemas.openxmlformats.org/officeDocument/2006/relationships/hyperlink" Target="http://baike.baidu.com/view/1389.htm" TargetMode="External"/><Relationship Id="rId33" Type="http://schemas.openxmlformats.org/officeDocument/2006/relationships/hyperlink" Target="http://baike.baidu.com/view/651600.htm" TargetMode="External"/><Relationship Id="rId38" Type="http://schemas.openxmlformats.org/officeDocument/2006/relationships/hyperlink" Target="http://baike.baidu.com/view/50152.htm" TargetMode="External"/><Relationship Id="rId2" Type="http://schemas.openxmlformats.org/officeDocument/2006/relationships/slide" Target="../slides/slide39.xml"/><Relationship Id="rId16" Type="http://schemas.openxmlformats.org/officeDocument/2006/relationships/hyperlink" Target="http://baike.baidu.com/view/463370.htm" TargetMode="External"/><Relationship Id="rId20" Type="http://schemas.openxmlformats.org/officeDocument/2006/relationships/hyperlink" Target="http://baike.baidu.com/view/786595.htm" TargetMode="External"/><Relationship Id="rId29" Type="http://schemas.openxmlformats.org/officeDocument/2006/relationships/hyperlink" Target="http://baike.baidu.com/view/1066165.htm" TargetMode="External"/><Relationship Id="rId41" Type="http://schemas.openxmlformats.org/officeDocument/2006/relationships/hyperlink" Target="http://baike.baidu.com/view/125381.htm" TargetMode="External"/><Relationship Id="rId1" Type="http://schemas.openxmlformats.org/officeDocument/2006/relationships/notesMaster" Target="../notesMasters/notesMaster1.xml"/><Relationship Id="rId6" Type="http://schemas.openxmlformats.org/officeDocument/2006/relationships/hyperlink" Target="http://baike.baidu.com/view/3314.htm" TargetMode="External"/><Relationship Id="rId11" Type="http://schemas.openxmlformats.org/officeDocument/2006/relationships/hyperlink" Target="http://baike.baidu.com/view/27650.htm" TargetMode="External"/><Relationship Id="rId24" Type="http://schemas.openxmlformats.org/officeDocument/2006/relationships/hyperlink" Target="http://baike.baidu.com/view/1083.htm" TargetMode="External"/><Relationship Id="rId32" Type="http://schemas.openxmlformats.org/officeDocument/2006/relationships/hyperlink" Target="http://baike.baidu.com/view/14417.htm" TargetMode="External"/><Relationship Id="rId37" Type="http://schemas.openxmlformats.org/officeDocument/2006/relationships/hyperlink" Target="http://baike.baidu.com/view/304287.htm" TargetMode="External"/><Relationship Id="rId40" Type="http://schemas.openxmlformats.org/officeDocument/2006/relationships/hyperlink" Target="http://baike.baidu.com/view/2795062.htm" TargetMode="External"/><Relationship Id="rId5" Type="http://schemas.openxmlformats.org/officeDocument/2006/relationships/hyperlink" Target="http://baike.baidu.com/view/1125.htm" TargetMode="External"/><Relationship Id="rId15" Type="http://schemas.openxmlformats.org/officeDocument/2006/relationships/hyperlink" Target="http://baike.baidu.com/view/28189.htm" TargetMode="External"/><Relationship Id="rId23" Type="http://schemas.openxmlformats.org/officeDocument/2006/relationships/hyperlink" Target="http://baike.baidu.com/view/213970.htm" TargetMode="External"/><Relationship Id="rId28" Type="http://schemas.openxmlformats.org/officeDocument/2006/relationships/hyperlink" Target="http://baike.baidu.com/view/14507.htm" TargetMode="External"/><Relationship Id="rId36" Type="http://schemas.openxmlformats.org/officeDocument/2006/relationships/hyperlink" Target="http://baike.baidu.com/view/63431.htm" TargetMode="External"/><Relationship Id="rId10" Type="http://schemas.openxmlformats.org/officeDocument/2006/relationships/hyperlink" Target="http://baike.baidu.com/view/26651.htm" TargetMode="External"/><Relationship Id="rId19" Type="http://schemas.openxmlformats.org/officeDocument/2006/relationships/hyperlink" Target="http://baike.baidu.com/view/170418.htm" TargetMode="External"/><Relationship Id="rId31" Type="http://schemas.openxmlformats.org/officeDocument/2006/relationships/hyperlink" Target="http://baike.baidu.com/view/756369.htm" TargetMode="External"/><Relationship Id="rId4" Type="http://schemas.openxmlformats.org/officeDocument/2006/relationships/hyperlink" Target="http://baike.baidu.com/view/19928.htm" TargetMode="External"/><Relationship Id="rId9" Type="http://schemas.openxmlformats.org/officeDocument/2006/relationships/hyperlink" Target="http://baike.baidu.com/view/112529.htm" TargetMode="External"/><Relationship Id="rId14" Type="http://schemas.openxmlformats.org/officeDocument/2006/relationships/hyperlink" Target="http://baike.baidu.com/view/339142.htm" TargetMode="External"/><Relationship Id="rId22" Type="http://schemas.openxmlformats.org/officeDocument/2006/relationships/hyperlink" Target="http://baike.baidu.com/view/756365.htm" TargetMode="External"/><Relationship Id="rId27" Type="http://schemas.openxmlformats.org/officeDocument/2006/relationships/hyperlink" Target="http://baike.baidu.com/view/17046.htm" TargetMode="External"/><Relationship Id="rId30" Type="http://schemas.openxmlformats.org/officeDocument/2006/relationships/hyperlink" Target="http://baike.baidu.com/view/463368.htm" TargetMode="External"/><Relationship Id="rId35" Type="http://schemas.openxmlformats.org/officeDocument/2006/relationships/hyperlink" Target="http://baike.baidu.com/view/1356509.htm" TargetMode="Externa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baike.baidu.com/view/2153064.htm" TargetMode="External"/><Relationship Id="rId3" Type="http://schemas.openxmlformats.org/officeDocument/2006/relationships/hyperlink" Target="http://baike.baidu.com/view/292030.htm" TargetMode="External"/><Relationship Id="rId7" Type="http://schemas.openxmlformats.org/officeDocument/2006/relationships/hyperlink" Target="http://baike.baidu.com/view/683193.htm" TargetMode="External"/><Relationship Id="rId12" Type="http://schemas.openxmlformats.org/officeDocument/2006/relationships/hyperlink" Target="http://baike.baidu.com/view/930.htm"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baike.baidu.com/view/1278808.htm" TargetMode="External"/><Relationship Id="rId11" Type="http://schemas.openxmlformats.org/officeDocument/2006/relationships/hyperlink" Target="http://baike.baidu.com/view/3171304.htm" TargetMode="External"/><Relationship Id="rId5" Type="http://schemas.openxmlformats.org/officeDocument/2006/relationships/hyperlink" Target="http://baike.baidu.com/view/415929.htm" TargetMode="External"/><Relationship Id="rId10" Type="http://schemas.openxmlformats.org/officeDocument/2006/relationships/hyperlink" Target="http://baike.baidu.com/view/27650.htm" TargetMode="External"/><Relationship Id="rId4" Type="http://schemas.openxmlformats.org/officeDocument/2006/relationships/hyperlink" Target="http://baike.baidu.com/view/261293.htm" TargetMode="External"/><Relationship Id="rId9" Type="http://schemas.openxmlformats.org/officeDocument/2006/relationships/hyperlink" Target="http://baike.baidu.com/view/1058.htm"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aike.baidu.com/view/364620.htm"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baike.baidu.com/view/1143.htm" TargetMode="External"/><Relationship Id="rId5" Type="http://schemas.openxmlformats.org/officeDocument/2006/relationships/hyperlink" Target="http://baike.baidu.com/view/135222.htm" TargetMode="External"/><Relationship Id="rId4" Type="http://schemas.openxmlformats.org/officeDocument/2006/relationships/hyperlink" Target="http://baike.baidu.com/view/1389.htm"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baike.baidu.com/view/209665.htm" TargetMode="External"/><Relationship Id="rId3" Type="http://schemas.openxmlformats.org/officeDocument/2006/relationships/hyperlink" Target="http://baike.baidu.com/view/1024731.htm" TargetMode="External"/><Relationship Id="rId7" Type="http://schemas.openxmlformats.org/officeDocument/2006/relationships/hyperlink" Target="http://baike.baidu.com/view/6373.htm"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baike.baidu.com/view/37.htm" TargetMode="External"/><Relationship Id="rId11" Type="http://schemas.openxmlformats.org/officeDocument/2006/relationships/hyperlink" Target="http://baike.baidu.com/view/87697.htm" TargetMode="External"/><Relationship Id="rId5" Type="http://schemas.openxmlformats.org/officeDocument/2006/relationships/hyperlink" Target="http://baike.baidu.com/view/2200.htm" TargetMode="External"/><Relationship Id="rId10" Type="http://schemas.openxmlformats.org/officeDocument/2006/relationships/hyperlink" Target="http://baike.baidu.com/view/122229.htm" TargetMode="External"/><Relationship Id="rId4" Type="http://schemas.openxmlformats.org/officeDocument/2006/relationships/hyperlink" Target="http://baike.baidu.com/view/2607.htm" TargetMode="External"/><Relationship Id="rId9" Type="http://schemas.openxmlformats.org/officeDocument/2006/relationships/hyperlink" Target="http://baike.baidu.com/view/147768.htm"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baike.baidu.com/view/18610.htm"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baike.baidu.com/view/1715001.htm" TargetMode="External"/><Relationship Id="rId4" Type="http://schemas.openxmlformats.org/officeDocument/2006/relationships/hyperlink" Target="http://baike.baidu.com/view/7984.htm"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baike.baidu.com/view/3247896.htm"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baike.baidu.com/view/194419.htm" TargetMode="External"/><Relationship Id="rId4" Type="http://schemas.openxmlformats.org/officeDocument/2006/relationships/hyperlink" Target="http://baike.baidu.com/view/943101.htm"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baike.baidu.com/view/1082.htm" TargetMode="External"/><Relationship Id="rId13" Type="http://schemas.openxmlformats.org/officeDocument/2006/relationships/hyperlink" Target="http://baike.baidu.com/view/2897.htm" TargetMode="External"/><Relationship Id="rId3" Type="http://schemas.openxmlformats.org/officeDocument/2006/relationships/hyperlink" Target="http://baike.baidu.com/view/23880.htm" TargetMode="External"/><Relationship Id="rId7" Type="http://schemas.openxmlformats.org/officeDocument/2006/relationships/hyperlink" Target="http://baike.baidu.com/view/2089.htm" TargetMode="External"/><Relationship Id="rId12" Type="http://schemas.openxmlformats.org/officeDocument/2006/relationships/hyperlink" Target="http://baike.baidu.com/view/4480.htm"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baike.baidu.com/view/1143.htm" TargetMode="External"/><Relationship Id="rId11" Type="http://schemas.openxmlformats.org/officeDocument/2006/relationships/hyperlink" Target="http://baike.baidu.com/view/4230.htm" TargetMode="External"/><Relationship Id="rId5" Type="http://schemas.openxmlformats.org/officeDocument/2006/relationships/hyperlink" Target="http://baike.baidu.com/view/632680.htm" TargetMode="External"/><Relationship Id="rId10" Type="http://schemas.openxmlformats.org/officeDocument/2006/relationships/hyperlink" Target="http://baike.baidu.com/view/1372.htm" TargetMode="External"/><Relationship Id="rId4" Type="http://schemas.openxmlformats.org/officeDocument/2006/relationships/hyperlink" Target="http://baike.baidu.com/view/632676.htm" TargetMode="External"/><Relationship Id="rId9" Type="http://schemas.openxmlformats.org/officeDocument/2006/relationships/hyperlink" Target="http://baike.baidu.com/view/2882.htm" TargetMode="External"/><Relationship Id="rId14" Type="http://schemas.openxmlformats.org/officeDocument/2006/relationships/hyperlink" Target="http://baike.baidu.com/view/17206.htm"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baike.baidu.com/view/2386390.htm"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baike.baidu.com/view/771591.htm" TargetMode="External"/><Relationship Id="rId4" Type="http://schemas.openxmlformats.org/officeDocument/2006/relationships/hyperlink" Target="http://baike.baidu.com/view/1059123.htm"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baike.baidu.com/view/93196.ht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baike.baidu.com/view/1437416.htm" TargetMode="External"/><Relationship Id="rId13" Type="http://schemas.openxmlformats.org/officeDocument/2006/relationships/hyperlink" Target="http://baike.baidu.com/view/735939.htm" TargetMode="External"/><Relationship Id="rId18" Type="http://schemas.openxmlformats.org/officeDocument/2006/relationships/hyperlink" Target="http://baike.baidu.com/view/37.htm" TargetMode="External"/><Relationship Id="rId26" Type="http://schemas.openxmlformats.org/officeDocument/2006/relationships/hyperlink" Target="http://baike.baidu.com/view/25880.htm" TargetMode="External"/><Relationship Id="rId3" Type="http://schemas.openxmlformats.org/officeDocument/2006/relationships/hyperlink" Target="http://baike.baidu.com/view/1082.htm" TargetMode="External"/><Relationship Id="rId21" Type="http://schemas.openxmlformats.org/officeDocument/2006/relationships/hyperlink" Target="http://baike.baidu.com/view/56885.htm" TargetMode="External"/><Relationship Id="rId7" Type="http://schemas.openxmlformats.org/officeDocument/2006/relationships/hyperlink" Target="http://baike.baidu.com/view/151704.htm" TargetMode="External"/><Relationship Id="rId12" Type="http://schemas.openxmlformats.org/officeDocument/2006/relationships/hyperlink" Target="http://baike.baidu.com/view/19488.htm" TargetMode="External"/><Relationship Id="rId17" Type="http://schemas.openxmlformats.org/officeDocument/2006/relationships/hyperlink" Target="http://baike.baidu.com/view/2439110.htm" TargetMode="External"/><Relationship Id="rId25" Type="http://schemas.openxmlformats.org/officeDocument/2006/relationships/hyperlink" Target="http://baike.baidu.com/view/1084808.htm" TargetMode="External"/><Relationship Id="rId2" Type="http://schemas.openxmlformats.org/officeDocument/2006/relationships/slide" Target="../slides/slide59.xml"/><Relationship Id="rId16" Type="http://schemas.openxmlformats.org/officeDocument/2006/relationships/hyperlink" Target="http://baike.baidu.com/view/1143.htm" TargetMode="External"/><Relationship Id="rId20" Type="http://schemas.openxmlformats.org/officeDocument/2006/relationships/hyperlink" Target="http://baike.baidu.com/view/401054.htm" TargetMode="External"/><Relationship Id="rId1" Type="http://schemas.openxmlformats.org/officeDocument/2006/relationships/notesMaster" Target="../notesMasters/notesMaster1.xml"/><Relationship Id="rId6" Type="http://schemas.openxmlformats.org/officeDocument/2006/relationships/hyperlink" Target="http://baike.baidu.com/view/30876.htm" TargetMode="External"/><Relationship Id="rId11" Type="http://schemas.openxmlformats.org/officeDocument/2006/relationships/hyperlink" Target="http://baike.baidu.com/view/404470.htm" TargetMode="External"/><Relationship Id="rId24" Type="http://schemas.openxmlformats.org/officeDocument/2006/relationships/hyperlink" Target="http://baike.baidu.com/view/942607.htm" TargetMode="External"/><Relationship Id="rId5" Type="http://schemas.openxmlformats.org/officeDocument/2006/relationships/hyperlink" Target="http://baike.baidu.com/view/18163.htm" TargetMode="External"/><Relationship Id="rId15" Type="http://schemas.openxmlformats.org/officeDocument/2006/relationships/hyperlink" Target="http://baike.baidu.com/view/1365.htm" TargetMode="External"/><Relationship Id="rId23" Type="http://schemas.openxmlformats.org/officeDocument/2006/relationships/hyperlink" Target="http://baike.baidu.com/view/7625.htm" TargetMode="External"/><Relationship Id="rId10" Type="http://schemas.openxmlformats.org/officeDocument/2006/relationships/hyperlink" Target="http://baike.baidu.com/view/201161.htm" TargetMode="External"/><Relationship Id="rId19" Type="http://schemas.openxmlformats.org/officeDocument/2006/relationships/hyperlink" Target="http://baike.baidu.com/view/6814120.htm" TargetMode="External"/><Relationship Id="rId4" Type="http://schemas.openxmlformats.org/officeDocument/2006/relationships/hyperlink" Target="http://baike.baidu.com/view/10821.htm" TargetMode="External"/><Relationship Id="rId9" Type="http://schemas.openxmlformats.org/officeDocument/2006/relationships/hyperlink" Target="http://baike.baidu.com/view/15282.htm" TargetMode="External"/><Relationship Id="rId14" Type="http://schemas.openxmlformats.org/officeDocument/2006/relationships/hyperlink" Target="http://baike.baidu.com/view/334600.htm" TargetMode="External"/><Relationship Id="rId22" Type="http://schemas.openxmlformats.org/officeDocument/2006/relationships/hyperlink" Target="http://baike.baidu.com/view/1159510.htm" TargetMode="Externa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baike.baidu.com/view/1437416.htm" TargetMode="External"/><Relationship Id="rId13" Type="http://schemas.openxmlformats.org/officeDocument/2006/relationships/hyperlink" Target="http://baike.baidu.com/view/735939.htm" TargetMode="External"/><Relationship Id="rId18" Type="http://schemas.openxmlformats.org/officeDocument/2006/relationships/hyperlink" Target="http://baike.baidu.com/view/37.htm" TargetMode="External"/><Relationship Id="rId26" Type="http://schemas.openxmlformats.org/officeDocument/2006/relationships/hyperlink" Target="http://baike.baidu.com/view/25880.htm" TargetMode="External"/><Relationship Id="rId3" Type="http://schemas.openxmlformats.org/officeDocument/2006/relationships/hyperlink" Target="http://baike.baidu.com/view/1082.htm" TargetMode="External"/><Relationship Id="rId21" Type="http://schemas.openxmlformats.org/officeDocument/2006/relationships/hyperlink" Target="http://baike.baidu.com/view/56885.htm" TargetMode="External"/><Relationship Id="rId7" Type="http://schemas.openxmlformats.org/officeDocument/2006/relationships/hyperlink" Target="http://baike.baidu.com/view/151704.htm" TargetMode="External"/><Relationship Id="rId12" Type="http://schemas.openxmlformats.org/officeDocument/2006/relationships/hyperlink" Target="http://baike.baidu.com/view/19488.htm" TargetMode="External"/><Relationship Id="rId17" Type="http://schemas.openxmlformats.org/officeDocument/2006/relationships/hyperlink" Target="http://baike.baidu.com/view/2439110.htm" TargetMode="External"/><Relationship Id="rId25" Type="http://schemas.openxmlformats.org/officeDocument/2006/relationships/hyperlink" Target="http://baike.baidu.com/view/1084808.htm" TargetMode="External"/><Relationship Id="rId2" Type="http://schemas.openxmlformats.org/officeDocument/2006/relationships/slide" Target="../slides/slide60.xml"/><Relationship Id="rId16" Type="http://schemas.openxmlformats.org/officeDocument/2006/relationships/hyperlink" Target="http://baike.baidu.com/view/1143.htm" TargetMode="External"/><Relationship Id="rId20" Type="http://schemas.openxmlformats.org/officeDocument/2006/relationships/hyperlink" Target="http://baike.baidu.com/view/401054.htm" TargetMode="External"/><Relationship Id="rId1" Type="http://schemas.openxmlformats.org/officeDocument/2006/relationships/notesMaster" Target="../notesMasters/notesMaster1.xml"/><Relationship Id="rId6" Type="http://schemas.openxmlformats.org/officeDocument/2006/relationships/hyperlink" Target="http://baike.baidu.com/view/30876.htm" TargetMode="External"/><Relationship Id="rId11" Type="http://schemas.openxmlformats.org/officeDocument/2006/relationships/hyperlink" Target="http://baike.baidu.com/view/404470.htm" TargetMode="External"/><Relationship Id="rId24" Type="http://schemas.openxmlformats.org/officeDocument/2006/relationships/hyperlink" Target="http://baike.baidu.com/view/942607.htm" TargetMode="External"/><Relationship Id="rId5" Type="http://schemas.openxmlformats.org/officeDocument/2006/relationships/hyperlink" Target="http://baike.baidu.com/view/18163.htm" TargetMode="External"/><Relationship Id="rId15" Type="http://schemas.openxmlformats.org/officeDocument/2006/relationships/hyperlink" Target="http://baike.baidu.com/view/1365.htm" TargetMode="External"/><Relationship Id="rId23" Type="http://schemas.openxmlformats.org/officeDocument/2006/relationships/hyperlink" Target="http://baike.baidu.com/view/7625.htm" TargetMode="External"/><Relationship Id="rId10" Type="http://schemas.openxmlformats.org/officeDocument/2006/relationships/hyperlink" Target="http://baike.baidu.com/view/201161.htm" TargetMode="External"/><Relationship Id="rId19" Type="http://schemas.openxmlformats.org/officeDocument/2006/relationships/hyperlink" Target="http://baike.baidu.com/view/6814120.htm" TargetMode="External"/><Relationship Id="rId4" Type="http://schemas.openxmlformats.org/officeDocument/2006/relationships/hyperlink" Target="http://baike.baidu.com/view/10821.htm" TargetMode="External"/><Relationship Id="rId9" Type="http://schemas.openxmlformats.org/officeDocument/2006/relationships/hyperlink" Target="http://baike.baidu.com/view/15282.htm" TargetMode="External"/><Relationship Id="rId14" Type="http://schemas.openxmlformats.org/officeDocument/2006/relationships/hyperlink" Target="http://baike.baidu.com/view/334600.htm" TargetMode="External"/><Relationship Id="rId22" Type="http://schemas.openxmlformats.org/officeDocument/2006/relationships/hyperlink" Target="http://baike.baidu.com/view/1159510.htm"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baike.baidu.com/view/4480.htm" TargetMode="External"/><Relationship Id="rId13" Type="http://schemas.openxmlformats.org/officeDocument/2006/relationships/hyperlink" Target="http://baike.baidu.com/view/62485.htm" TargetMode="External"/><Relationship Id="rId18" Type="http://schemas.openxmlformats.org/officeDocument/2006/relationships/hyperlink" Target="http://baike.baidu.com/view/10504.htm" TargetMode="External"/><Relationship Id="rId26" Type="http://schemas.openxmlformats.org/officeDocument/2006/relationships/hyperlink" Target="http://baike.baidu.com/view/10254.htm" TargetMode="External"/><Relationship Id="rId39" Type="http://schemas.openxmlformats.org/officeDocument/2006/relationships/hyperlink" Target="http://baike.baidu.com/view/1152855.htm" TargetMode="External"/><Relationship Id="rId3" Type="http://schemas.openxmlformats.org/officeDocument/2006/relationships/hyperlink" Target="http://baike.baidu.com/view/723957.htm" TargetMode="External"/><Relationship Id="rId21" Type="http://schemas.openxmlformats.org/officeDocument/2006/relationships/hyperlink" Target="http://baike.baidu.com/view/461057.htm" TargetMode="External"/><Relationship Id="rId34" Type="http://schemas.openxmlformats.org/officeDocument/2006/relationships/hyperlink" Target="http://baike.baidu.com/view/21123.htm" TargetMode="External"/><Relationship Id="rId42" Type="http://schemas.openxmlformats.org/officeDocument/2006/relationships/hyperlink" Target="http://baike.baidu.com/view/415873.htm" TargetMode="External"/><Relationship Id="rId7" Type="http://schemas.openxmlformats.org/officeDocument/2006/relationships/hyperlink" Target="http://baike.baidu.com/view/6546463.htm" TargetMode="External"/><Relationship Id="rId12" Type="http://schemas.openxmlformats.org/officeDocument/2006/relationships/hyperlink" Target="http://baike.baidu.com/view/1242856.htm" TargetMode="External"/><Relationship Id="rId17" Type="http://schemas.openxmlformats.org/officeDocument/2006/relationships/hyperlink" Target="http://baike.baidu.com/view/25689.htm" TargetMode="External"/><Relationship Id="rId25" Type="http://schemas.openxmlformats.org/officeDocument/2006/relationships/hyperlink" Target="http://baike.baidu.com/view/4821.htm" TargetMode="External"/><Relationship Id="rId33" Type="http://schemas.openxmlformats.org/officeDocument/2006/relationships/hyperlink" Target="http://baike.baidu.com/view/4470729.htm" TargetMode="External"/><Relationship Id="rId38" Type="http://schemas.openxmlformats.org/officeDocument/2006/relationships/hyperlink" Target="http://baike.baidu.com/view/10696.htm" TargetMode="External"/><Relationship Id="rId2" Type="http://schemas.openxmlformats.org/officeDocument/2006/relationships/slide" Target="../slides/slide63.xml"/><Relationship Id="rId16" Type="http://schemas.openxmlformats.org/officeDocument/2006/relationships/hyperlink" Target="http://baike.baidu.com/view/758.htm" TargetMode="External"/><Relationship Id="rId20" Type="http://schemas.openxmlformats.org/officeDocument/2006/relationships/hyperlink" Target="http://baike.baidu.com/view/125105.htm" TargetMode="External"/><Relationship Id="rId29" Type="http://schemas.openxmlformats.org/officeDocument/2006/relationships/hyperlink" Target="http://baike.baidu.com/view/2101068.htm" TargetMode="External"/><Relationship Id="rId41" Type="http://schemas.openxmlformats.org/officeDocument/2006/relationships/hyperlink" Target="http://baike.baidu.com/view/487840.htm" TargetMode="External"/><Relationship Id="rId1" Type="http://schemas.openxmlformats.org/officeDocument/2006/relationships/notesMaster" Target="../notesMasters/notesMaster1.xml"/><Relationship Id="rId6" Type="http://schemas.openxmlformats.org/officeDocument/2006/relationships/hyperlink" Target="http://baike.baidu.com/view/1523755.htm" TargetMode="External"/><Relationship Id="rId11" Type="http://schemas.openxmlformats.org/officeDocument/2006/relationships/hyperlink" Target="http://baike.baidu.com/view/113893.htm" TargetMode="External"/><Relationship Id="rId24" Type="http://schemas.openxmlformats.org/officeDocument/2006/relationships/hyperlink" Target="http://baike.baidu.com/view/50863.htm" TargetMode="External"/><Relationship Id="rId32" Type="http://schemas.openxmlformats.org/officeDocument/2006/relationships/hyperlink" Target="http://baike.baidu.com/view/121676.htm" TargetMode="External"/><Relationship Id="rId37" Type="http://schemas.openxmlformats.org/officeDocument/2006/relationships/hyperlink" Target="http://baike.baidu.com/view/25278.htm" TargetMode="External"/><Relationship Id="rId40" Type="http://schemas.openxmlformats.org/officeDocument/2006/relationships/hyperlink" Target="http://baike.baidu.com/view/84.htm" TargetMode="External"/><Relationship Id="rId5" Type="http://schemas.openxmlformats.org/officeDocument/2006/relationships/hyperlink" Target="http://baike.baidu.com/view/1223079.htm" TargetMode="External"/><Relationship Id="rId15" Type="http://schemas.openxmlformats.org/officeDocument/2006/relationships/hyperlink" Target="http://baike.baidu.com/view/3812932.htm" TargetMode="External"/><Relationship Id="rId23" Type="http://schemas.openxmlformats.org/officeDocument/2006/relationships/hyperlink" Target="http://baike.baidu.com/view/6164695.htm" TargetMode="External"/><Relationship Id="rId28" Type="http://schemas.openxmlformats.org/officeDocument/2006/relationships/hyperlink" Target="http://baike.baidu.com/view/39851.htm" TargetMode="External"/><Relationship Id="rId36" Type="http://schemas.openxmlformats.org/officeDocument/2006/relationships/hyperlink" Target="http://baike.baidu.com/view/166248.htm" TargetMode="External"/><Relationship Id="rId10" Type="http://schemas.openxmlformats.org/officeDocument/2006/relationships/hyperlink" Target="http://baike.baidu.com/view/2055214.htm" TargetMode="External"/><Relationship Id="rId19" Type="http://schemas.openxmlformats.org/officeDocument/2006/relationships/hyperlink" Target="http://baike.baidu.com/view/62922.htm" TargetMode="External"/><Relationship Id="rId31" Type="http://schemas.openxmlformats.org/officeDocument/2006/relationships/hyperlink" Target="http://baike.baidu.com/view/98228.htm" TargetMode="External"/><Relationship Id="rId44" Type="http://schemas.openxmlformats.org/officeDocument/2006/relationships/hyperlink" Target="http://baike.baidu.com/view/638742.htm" TargetMode="External"/><Relationship Id="rId4" Type="http://schemas.openxmlformats.org/officeDocument/2006/relationships/hyperlink" Target="http://baike.baidu.com/view/2080770.htm" TargetMode="External"/><Relationship Id="rId9" Type="http://schemas.openxmlformats.org/officeDocument/2006/relationships/hyperlink" Target="http://baike.baidu.com/view/1462189.htm" TargetMode="External"/><Relationship Id="rId14" Type="http://schemas.openxmlformats.org/officeDocument/2006/relationships/hyperlink" Target="http://baike.baidu.com/view/1309496.htm" TargetMode="External"/><Relationship Id="rId22" Type="http://schemas.openxmlformats.org/officeDocument/2006/relationships/hyperlink" Target="http://baike.baidu.com/view/476385.htm" TargetMode="External"/><Relationship Id="rId27" Type="http://schemas.openxmlformats.org/officeDocument/2006/relationships/hyperlink" Target="http://baike.baidu.com/view/1082.htm" TargetMode="External"/><Relationship Id="rId30" Type="http://schemas.openxmlformats.org/officeDocument/2006/relationships/hyperlink" Target="http://baike.baidu.com/view/6058926.htm" TargetMode="External"/><Relationship Id="rId35" Type="http://schemas.openxmlformats.org/officeDocument/2006/relationships/hyperlink" Target="http://baike.baidu.com/view/188755.htm" TargetMode="External"/><Relationship Id="rId43" Type="http://schemas.openxmlformats.org/officeDocument/2006/relationships/hyperlink" Target="http://baike.baidu.com/view/87872.htm"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baike.baidu.com/view/1214.htm"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baike.baidu.com/view/1554.htm"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baike.baidu.com/view/364976.htm"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baike.baidu.com/view/27344.htm"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baike.baidu.com/view/190193.htm" TargetMode="External"/><Relationship Id="rId4" Type="http://schemas.openxmlformats.org/officeDocument/2006/relationships/hyperlink" Target="http://baike.baidu.com/view/27249.htm"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8" Type="http://schemas.openxmlformats.org/officeDocument/2006/relationships/hyperlink" Target="http://detail.zol.com.cn/power/s1412/" TargetMode="External"/><Relationship Id="rId3" Type="http://schemas.openxmlformats.org/officeDocument/2006/relationships/hyperlink" Target="http://baike.baidu.com/view/2398.htm" TargetMode="External"/><Relationship Id="rId7" Type="http://schemas.openxmlformats.org/officeDocument/2006/relationships/hyperlink" Target="http://detail.zol.com.cn/product_param/index2677.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detail.zol.com.cn/power/s3764/" TargetMode="External"/><Relationship Id="rId5" Type="http://schemas.openxmlformats.org/officeDocument/2006/relationships/hyperlink" Target="http://detail.zol.com.cn/power/p5498/" TargetMode="External"/><Relationship Id="rId4" Type="http://schemas.openxmlformats.org/officeDocument/2006/relationships/hyperlink" Target="http://detail.zol.com.cn/product_param/index658.html" TargetMode="External"/><Relationship Id="rId9" Type="http://schemas.openxmlformats.org/officeDocument/2006/relationships/hyperlink" Target="http://detail.zol.com.cn/power/p13107/" TargetMode="External"/></Relationships>
</file>

<file path=ppt/notesSlides/_rels/notesSlide56.xml.rels><?xml version="1.0" encoding="UTF-8" standalone="yes"?>
<Relationships xmlns="http://schemas.openxmlformats.org/package/2006/relationships"><Relationship Id="rId8" Type="http://schemas.openxmlformats.org/officeDocument/2006/relationships/hyperlink" Target="http://detail.zol.com.cn/power/s1412/" TargetMode="External"/><Relationship Id="rId3" Type="http://schemas.openxmlformats.org/officeDocument/2006/relationships/hyperlink" Target="http://detail.zol.com.cn/product_param/index658.html" TargetMode="External"/><Relationship Id="rId7" Type="http://schemas.openxmlformats.org/officeDocument/2006/relationships/hyperlink" Target="http://detail.zol.com.cn/power/p19385/"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detail.zol.com.cn/product_param/index2677.html" TargetMode="External"/><Relationship Id="rId5" Type="http://schemas.openxmlformats.org/officeDocument/2006/relationships/hyperlink" Target="http://detail.zol.com.cn/power/s3764/" TargetMode="External"/><Relationship Id="rId4" Type="http://schemas.openxmlformats.org/officeDocument/2006/relationships/hyperlink" Target="http://detail.zol.com.cn/power/p5498/" TargetMode="External"/><Relationship Id="rId9" Type="http://schemas.openxmlformats.org/officeDocument/2006/relationships/hyperlink" Target="http://detail.zol.com.cn/power/p19403/"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8" Type="http://schemas.openxmlformats.org/officeDocument/2006/relationships/hyperlink" Target="http://baike.baidu.com/view/240723.htm" TargetMode="External"/><Relationship Id="rId13" Type="http://schemas.openxmlformats.org/officeDocument/2006/relationships/hyperlink" Target="http://baike.baidu.com/view/249281.htm" TargetMode="External"/><Relationship Id="rId3" Type="http://schemas.openxmlformats.org/officeDocument/2006/relationships/hyperlink" Target="http://baike.baidu.com/view/878884.htm" TargetMode="External"/><Relationship Id="rId7" Type="http://schemas.openxmlformats.org/officeDocument/2006/relationships/hyperlink" Target="http://baike.baidu.com/view/315227.htm" TargetMode="External"/><Relationship Id="rId12" Type="http://schemas.openxmlformats.org/officeDocument/2006/relationships/hyperlink" Target="http://baike.baidu.com/view/790.htm"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baike.baidu.com/view/80579.htm" TargetMode="External"/><Relationship Id="rId11" Type="http://schemas.openxmlformats.org/officeDocument/2006/relationships/hyperlink" Target="http://baike.baidu.com/view/2121.htm" TargetMode="External"/><Relationship Id="rId5" Type="http://schemas.openxmlformats.org/officeDocument/2006/relationships/hyperlink" Target="http://baike.baidu.com/view/524716.htm" TargetMode="External"/><Relationship Id="rId10" Type="http://schemas.openxmlformats.org/officeDocument/2006/relationships/hyperlink" Target="http://baike.baidu.com/view/135222.htm" TargetMode="External"/><Relationship Id="rId4" Type="http://schemas.openxmlformats.org/officeDocument/2006/relationships/hyperlink" Target="http://baike.baidu.com/view/10696.htm" TargetMode="External"/><Relationship Id="rId9" Type="http://schemas.openxmlformats.org/officeDocument/2006/relationships/hyperlink" Target="http://baike.baidu.com/view/24939.htm" TargetMode="Externa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detail.zol.com.cn/cooling_product/s1271/" TargetMode="External"/><Relationship Id="rId3" Type="http://schemas.openxmlformats.org/officeDocument/2006/relationships/hyperlink" Target="http://baike.baidu.com/view/788559.htm" TargetMode="External"/><Relationship Id="rId7" Type="http://schemas.openxmlformats.org/officeDocument/2006/relationships/hyperlink" Target="http://detail.zol.com.cn/cooling_product/s1282/"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detail.zol.com.cn/product_param/index647.html" TargetMode="External"/><Relationship Id="rId5" Type="http://schemas.openxmlformats.org/officeDocument/2006/relationships/hyperlink" Target="http://detail.zol.com.cn/cooling_product/p831/" TargetMode="External"/><Relationship Id="rId10" Type="http://schemas.openxmlformats.org/officeDocument/2006/relationships/hyperlink" Target="http://detail.zol.com.cn/cooling_product/p12790/" TargetMode="External"/><Relationship Id="rId4" Type="http://schemas.openxmlformats.org/officeDocument/2006/relationships/hyperlink" Target="http://detail.zol.com.cn/product_param/index648.html" TargetMode="External"/><Relationship Id="rId9" Type="http://schemas.openxmlformats.org/officeDocument/2006/relationships/hyperlink" Target="http://detail.zol.com.cn/product_param/index650.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1</a:t>
            </a:fld>
            <a:endParaRPr lang="zh-CN" altLang="en-US"/>
          </a:p>
        </p:txBody>
      </p:sp>
    </p:spTree>
    <p:extLst>
      <p:ext uri="{BB962C8B-B14F-4D97-AF65-F5344CB8AC3E}">
        <p14:creationId xmlns:p14="http://schemas.microsoft.com/office/powerpoint/2010/main" val="1713948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19</a:t>
            </a:fld>
            <a:endParaRPr lang="zh-CN" altLang="en-US"/>
          </a:p>
        </p:txBody>
      </p:sp>
    </p:spTree>
    <p:extLst>
      <p:ext uri="{BB962C8B-B14F-4D97-AF65-F5344CB8AC3E}">
        <p14:creationId xmlns:p14="http://schemas.microsoft.com/office/powerpoint/2010/main" val="3982905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20</a:t>
            </a:fld>
            <a:endParaRPr lang="zh-CN" altLang="en-US"/>
          </a:p>
        </p:txBody>
      </p:sp>
    </p:spTree>
    <p:extLst>
      <p:ext uri="{BB962C8B-B14F-4D97-AF65-F5344CB8AC3E}">
        <p14:creationId xmlns:p14="http://schemas.microsoft.com/office/powerpoint/2010/main" val="3982905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smtClean="0"/>
              <a:t>eSATA</a:t>
            </a:r>
            <a:r>
              <a:rPr lang="zh-CN" altLang="en-US" b="1" dirty="0" smtClean="0"/>
              <a:t>：</a:t>
            </a:r>
            <a:r>
              <a:rPr lang="zh-CN" altLang="en-US" dirty="0" smtClean="0"/>
              <a:t>说到外置存储设备（如移动硬盘）的接口，大家会不约而同地联想到</a:t>
            </a:r>
            <a:r>
              <a:rPr lang="en-US" altLang="zh-CN" dirty="0" smtClean="0"/>
              <a:t>USB2.0</a:t>
            </a:r>
            <a:r>
              <a:rPr lang="zh-CN" altLang="en-US" dirty="0" smtClean="0"/>
              <a:t>或</a:t>
            </a:r>
            <a:r>
              <a:rPr lang="en-US" altLang="zh-CN" dirty="0" smtClean="0"/>
              <a:t>IEEE1394</a:t>
            </a:r>
            <a:r>
              <a:rPr lang="zh-CN" altLang="en-US" dirty="0" smtClean="0"/>
              <a:t>。尽管这两种接口的数据传输率达到了</a:t>
            </a:r>
            <a:r>
              <a:rPr lang="en-US" altLang="zh-CN" dirty="0" smtClean="0"/>
              <a:t>480Mbps/400Mbps</a:t>
            </a:r>
            <a:r>
              <a:rPr lang="zh-CN" altLang="en-US" dirty="0" smtClean="0"/>
              <a:t>，但它们并不能真正发挥硬盘等设备的最大潜力。这是因为</a:t>
            </a:r>
            <a:r>
              <a:rPr lang="en-US" altLang="zh-CN" dirty="0" smtClean="0"/>
              <a:t>USB2.0</a:t>
            </a:r>
            <a:r>
              <a:rPr lang="zh-CN" altLang="en-US" dirty="0" smtClean="0"/>
              <a:t>或</a:t>
            </a:r>
            <a:r>
              <a:rPr lang="en-US" altLang="zh-CN" dirty="0" smtClean="0"/>
              <a:t>IEEE1394</a:t>
            </a:r>
            <a:r>
              <a:rPr lang="zh-CN" altLang="en-US" dirty="0" smtClean="0"/>
              <a:t>移动硬盘均必须使用</a:t>
            </a:r>
            <a:r>
              <a:rPr lang="zh-CN" altLang="en-US" dirty="0" smtClean="0">
                <a:hlinkClick r:id="rId3" action="ppaction://hlinkfile"/>
              </a:rPr>
              <a:t>桥接</a:t>
            </a:r>
            <a:r>
              <a:rPr lang="zh-CN" altLang="en-US" dirty="0" smtClean="0"/>
              <a:t>芯片，才能实现接口的转换，这种连接方式无疑会大大影响设备的性能。如今一种全新的接口技术悄然走到大家面前</a:t>
            </a:r>
            <a:r>
              <a:rPr lang="en-US" altLang="zh-CN" dirty="0" smtClean="0"/>
              <a:t>——</a:t>
            </a:r>
            <a:r>
              <a:rPr lang="en-US" altLang="zh-CN" dirty="0" err="1" smtClean="0"/>
              <a:t>eSATA</a:t>
            </a:r>
            <a:r>
              <a:rPr lang="zh-CN" altLang="en-US" dirty="0" smtClean="0"/>
              <a:t>，用一句话概括它的特点就是：它比</a:t>
            </a:r>
            <a:r>
              <a:rPr lang="en-US" altLang="zh-CN" dirty="0" smtClean="0"/>
              <a:t>USB2.0</a:t>
            </a:r>
            <a:r>
              <a:rPr lang="zh-CN" altLang="en-US" dirty="0" smtClean="0"/>
              <a:t>快</a:t>
            </a:r>
            <a:r>
              <a:rPr lang="en-US" altLang="zh-CN" dirty="0" smtClean="0"/>
              <a:t>6</a:t>
            </a:r>
            <a:r>
              <a:rPr lang="zh-CN" altLang="en-US" dirty="0" smtClean="0"/>
              <a:t>倍！</a:t>
            </a:r>
            <a:endParaRPr lang="en-US" altLang="zh-CN" dirty="0" smtClean="0"/>
          </a:p>
          <a:p>
            <a:endParaRPr lang="en-US" altLang="zh-CN" b="1" dirty="0" smtClean="0"/>
          </a:p>
          <a:p>
            <a:r>
              <a:rPr lang="en-US" altLang="zh-CN" b="1" dirty="0" smtClean="0"/>
              <a:t>display port</a:t>
            </a:r>
            <a:r>
              <a:rPr lang="zh-CN" altLang="en-US" b="1" dirty="0" smtClean="0"/>
              <a:t>：</a:t>
            </a:r>
            <a:r>
              <a:rPr lang="zh-CN" altLang="en-US" dirty="0" smtClean="0"/>
              <a:t>目前，</a:t>
            </a:r>
            <a:r>
              <a:rPr lang="en-US" altLang="zh-CN" dirty="0" smtClean="0"/>
              <a:t>HDMI</a:t>
            </a:r>
            <a:r>
              <a:rPr lang="zh-CN" altLang="en-US" dirty="0" smtClean="0"/>
              <a:t>凭借支持音视频输出、提供足以播放</a:t>
            </a:r>
            <a:r>
              <a:rPr lang="en-US" altLang="zh-CN" dirty="0" smtClean="0"/>
              <a:t>1080p</a:t>
            </a:r>
            <a:r>
              <a:rPr lang="zh-CN" altLang="en-US" dirty="0" smtClean="0"/>
              <a:t>高清节目的带宽等优势，正向家电和</a:t>
            </a:r>
            <a:r>
              <a:rPr lang="en-US" altLang="zh-CN" dirty="0" smtClean="0"/>
              <a:t>PC</a:t>
            </a:r>
            <a:r>
              <a:rPr lang="zh-CN" altLang="en-US" dirty="0" smtClean="0"/>
              <a:t>领域展开猛烈的进攻。不过，</a:t>
            </a:r>
            <a:r>
              <a:rPr lang="en-US" altLang="zh-CN" dirty="0" smtClean="0"/>
              <a:t>HDMI</a:t>
            </a:r>
            <a:r>
              <a:rPr lang="zh-CN" altLang="en-US" dirty="0" smtClean="0"/>
              <a:t>的普及之路才开始，一种功能更强、带宽更大的新型接口</a:t>
            </a:r>
            <a:r>
              <a:rPr lang="en-US" altLang="zh-CN" dirty="0" smtClean="0"/>
              <a:t>Display Port</a:t>
            </a:r>
            <a:r>
              <a:rPr lang="zh-CN" altLang="en-US" dirty="0" smtClean="0"/>
              <a:t>就向它发出了强有力的挑战。</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HDMI</a:t>
            </a:r>
            <a:r>
              <a:rPr lang="zh-CN" altLang="en-US" b="1" dirty="0" smtClean="0"/>
              <a:t>：</a:t>
            </a:r>
            <a:r>
              <a:rPr lang="zh-CN" altLang="en-US" dirty="0" smtClean="0"/>
              <a:t>高清晰度</a:t>
            </a:r>
            <a:r>
              <a:rPr lang="zh-CN" altLang="en-US" dirty="0" smtClean="0">
                <a:hlinkClick r:id="rId4" action="ppaction://hlinkfile"/>
              </a:rPr>
              <a:t>多媒体</a:t>
            </a:r>
            <a:r>
              <a:rPr lang="zh-CN" altLang="en-US" dirty="0" smtClean="0"/>
              <a:t>接口（英文：</a:t>
            </a:r>
            <a:r>
              <a:rPr lang="en-US" altLang="zh-CN" dirty="0" smtClean="0"/>
              <a:t>High Definition Multimedia Interface</a:t>
            </a:r>
            <a:r>
              <a:rPr lang="zh-CN" altLang="en-US" dirty="0" smtClean="0"/>
              <a:t>，</a:t>
            </a:r>
            <a:r>
              <a:rPr lang="en-US" altLang="zh-CN" dirty="0" smtClean="0"/>
              <a:t>HDMI</a:t>
            </a:r>
            <a:r>
              <a:rPr lang="zh-CN" altLang="en-US" dirty="0" smtClean="0"/>
              <a:t>）是一种数字化视频</a:t>
            </a:r>
            <a:r>
              <a:rPr lang="en-US" altLang="zh-CN" dirty="0" smtClean="0"/>
              <a:t>/</a:t>
            </a:r>
            <a:r>
              <a:rPr lang="zh-CN" altLang="en-US" dirty="0" smtClean="0"/>
              <a:t>音频接口技术，是适合影像传输的专用型数字化接口，其可同时传送音频和影音信号，最高数据传输速度为</a:t>
            </a:r>
            <a:r>
              <a:rPr lang="en-US" altLang="zh-CN" dirty="0" smtClean="0"/>
              <a:t>5Gbps</a:t>
            </a:r>
            <a:r>
              <a:rPr lang="zh-CN" altLang="en-US" dirty="0" smtClean="0"/>
              <a:t>。同时无需在信号传送前进行数</a:t>
            </a:r>
            <a:r>
              <a:rPr lang="en-US" altLang="zh-CN" dirty="0" smtClean="0"/>
              <a:t>/</a:t>
            </a:r>
            <a:r>
              <a:rPr lang="zh-CN" altLang="en-US" dirty="0" smtClean="0"/>
              <a:t>模或者模</a:t>
            </a:r>
            <a:r>
              <a:rPr lang="en-US" altLang="zh-CN" dirty="0" smtClean="0"/>
              <a:t>/</a:t>
            </a:r>
            <a:r>
              <a:rPr lang="zh-CN" altLang="en-US" dirty="0" smtClean="0"/>
              <a:t>数转换。</a:t>
            </a:r>
            <a:r>
              <a:rPr lang="en-US" altLang="zh-CN" dirty="0" smtClean="0"/>
              <a:t>HDMI</a:t>
            </a:r>
            <a:r>
              <a:rPr lang="zh-CN" altLang="en-US" dirty="0" smtClean="0"/>
              <a:t>可搭配宽带</a:t>
            </a:r>
            <a:r>
              <a:rPr lang="zh-CN" altLang="en-US" dirty="0" smtClean="0">
                <a:hlinkClick r:id="rId5" action="ppaction://hlinkfile"/>
              </a:rPr>
              <a:t>数字内容</a:t>
            </a:r>
            <a:r>
              <a:rPr lang="zh-CN" altLang="en-US" dirty="0" smtClean="0"/>
              <a:t>保护（</a:t>
            </a:r>
            <a:r>
              <a:rPr lang="en-US" altLang="zh-CN" dirty="0" smtClean="0"/>
              <a:t>HDCP</a:t>
            </a:r>
            <a:r>
              <a:rPr lang="zh-CN" altLang="en-US" dirty="0" smtClean="0"/>
              <a:t>），以防止具有著作权的影音内容遭到未经授权的复制。</a:t>
            </a:r>
            <a:r>
              <a:rPr lang="en-US" altLang="zh-CN" dirty="0" smtClean="0"/>
              <a:t>HDMI</a:t>
            </a:r>
            <a:r>
              <a:rPr lang="zh-CN" altLang="en-US" dirty="0" smtClean="0"/>
              <a:t>所具备的额外空间可应用在日后升级的音视频格式中。而因为一个</a:t>
            </a:r>
            <a:r>
              <a:rPr lang="en-US" altLang="zh-CN" dirty="0" smtClean="0"/>
              <a:t>1080p</a:t>
            </a:r>
            <a:r>
              <a:rPr lang="zh-CN" altLang="en-US" dirty="0" smtClean="0"/>
              <a:t>的视频和一个</a:t>
            </a:r>
            <a:r>
              <a:rPr lang="en-US" altLang="zh-CN" dirty="0" smtClean="0"/>
              <a:t>8</a:t>
            </a:r>
            <a:r>
              <a:rPr lang="zh-CN" altLang="en-US" dirty="0" smtClean="0"/>
              <a:t>声道的</a:t>
            </a:r>
            <a:r>
              <a:rPr lang="zh-CN" altLang="en-US" dirty="0" smtClean="0">
                <a:hlinkClick r:id="rId6" action="ppaction://hlinkfile"/>
              </a:rPr>
              <a:t>音频信号</a:t>
            </a:r>
            <a:r>
              <a:rPr lang="zh-CN" altLang="en-US" dirty="0" smtClean="0"/>
              <a:t>需求少于</a:t>
            </a:r>
            <a:r>
              <a:rPr lang="en-US" altLang="zh-CN" dirty="0" smtClean="0"/>
              <a:t>4Gbps</a:t>
            </a:r>
            <a:r>
              <a:rPr lang="zh-CN" altLang="en-US" dirty="0" smtClean="0"/>
              <a:t>，因此</a:t>
            </a:r>
            <a:r>
              <a:rPr lang="en-US" altLang="zh-CN" dirty="0" smtClean="0"/>
              <a:t>HDMI</a:t>
            </a:r>
            <a:r>
              <a:rPr lang="zh-CN" altLang="en-US" dirty="0" smtClean="0"/>
              <a:t>还有很大余量。这允许它可以用一个电缆分别连接</a:t>
            </a:r>
            <a:r>
              <a:rPr lang="en-US" altLang="zh-CN" dirty="0" smtClean="0"/>
              <a:t>DVD</a:t>
            </a:r>
            <a:r>
              <a:rPr lang="zh-CN" altLang="en-US" dirty="0" smtClean="0"/>
              <a:t>播放器，接收器和</a:t>
            </a:r>
            <a:r>
              <a:rPr lang="en-US" altLang="zh-CN" dirty="0" smtClean="0"/>
              <a:t>PRR</a:t>
            </a:r>
            <a:r>
              <a:rPr lang="zh-CN" altLang="en-US" dirty="0" smtClean="0"/>
              <a:t>。</a:t>
            </a:r>
          </a:p>
          <a:p>
            <a:endParaRPr lang="en-US" altLang="zh-CN" dirty="0" smtClean="0"/>
          </a:p>
          <a:p>
            <a:r>
              <a:rPr lang="en-US" altLang="zh-CN" b="1" dirty="0" smtClean="0"/>
              <a:t>DVI:</a:t>
            </a:r>
            <a:r>
              <a:rPr lang="en-US" altLang="zh-CN" dirty="0" smtClean="0"/>
              <a:t>DVI</a:t>
            </a:r>
            <a:r>
              <a:rPr lang="zh-CN" altLang="en-US" dirty="0" smtClean="0"/>
              <a:t>（</a:t>
            </a:r>
            <a:r>
              <a:rPr lang="en-US" altLang="zh-CN" dirty="0" smtClean="0"/>
              <a:t>Digital Visual Interface</a:t>
            </a:r>
            <a:r>
              <a:rPr lang="zh-CN" altLang="en-US" dirty="0" smtClean="0"/>
              <a:t>），即</a:t>
            </a:r>
            <a:r>
              <a:rPr lang="zh-CN" altLang="en-US" dirty="0" smtClean="0">
                <a:hlinkClick r:id="rId7" action="ppaction://hlinkfile"/>
              </a:rPr>
              <a:t>数字视频</a:t>
            </a:r>
            <a:r>
              <a:rPr lang="zh-CN" altLang="en-US" dirty="0" smtClean="0"/>
              <a:t>接口。</a:t>
            </a:r>
            <a:endParaRPr lang="en-US" altLang="zh-CN" dirty="0" smtClean="0"/>
          </a:p>
          <a:p>
            <a:endParaRPr lang="en-US" altLang="zh-CN" dirty="0" smtClean="0"/>
          </a:p>
          <a:p>
            <a:r>
              <a:rPr lang="en-US" altLang="zh-CN" b="1" dirty="0" smtClean="0"/>
              <a:t>VGA</a:t>
            </a:r>
            <a:r>
              <a:rPr lang="zh-CN" altLang="en-US" b="1" dirty="0" smtClean="0"/>
              <a:t>：</a:t>
            </a:r>
            <a:r>
              <a:rPr lang="zh-CN" altLang="en-US" dirty="0" smtClean="0"/>
              <a:t>是</a:t>
            </a:r>
            <a:r>
              <a:rPr lang="en-US" altLang="zh-CN" dirty="0" smtClean="0"/>
              <a:t>IBM</a:t>
            </a:r>
            <a:r>
              <a:rPr lang="zh-CN" altLang="en-US" dirty="0" smtClean="0"/>
              <a:t>在</a:t>
            </a:r>
            <a:r>
              <a:rPr lang="en-US" altLang="zh-CN" dirty="0" smtClean="0"/>
              <a:t>1987</a:t>
            </a:r>
            <a:r>
              <a:rPr lang="zh-CN" altLang="en-US" dirty="0" smtClean="0"/>
              <a:t>年随</a:t>
            </a:r>
            <a:r>
              <a:rPr lang="en-US" altLang="zh-CN" dirty="0" smtClean="0"/>
              <a:t>PS/2</a:t>
            </a:r>
            <a:r>
              <a:rPr lang="zh-CN" altLang="en-US" dirty="0" smtClean="0"/>
              <a:t>机一起推出的一种视频</a:t>
            </a:r>
            <a:r>
              <a:rPr lang="zh-CN" altLang="en-US" dirty="0" smtClean="0">
                <a:hlinkClick r:id="rId8" action="ppaction://hlinkfile"/>
              </a:rPr>
              <a:t>传输标准</a:t>
            </a:r>
            <a:r>
              <a:rPr lang="zh-CN" altLang="en-US" dirty="0" smtClean="0"/>
              <a:t>，具有</a:t>
            </a:r>
            <a:r>
              <a:rPr lang="zh-CN" altLang="en-US" dirty="0" smtClean="0">
                <a:hlinkClick r:id="rId9" action="ppaction://hlinkfile"/>
              </a:rPr>
              <a:t>分辨率</a:t>
            </a:r>
            <a:r>
              <a:rPr lang="zh-CN" altLang="en-US" dirty="0" smtClean="0"/>
              <a:t>高、显示速率快、颜色丰富等优点，在彩色</a:t>
            </a:r>
            <a:r>
              <a:rPr lang="zh-CN" altLang="en-US" dirty="0" smtClean="0">
                <a:hlinkClick r:id="rId10" action="ppaction://hlinkfile"/>
              </a:rPr>
              <a:t>显示器</a:t>
            </a:r>
            <a:r>
              <a:rPr lang="zh-CN" altLang="en-US" dirty="0" smtClean="0"/>
              <a:t>领域得到了广泛的应用。</a:t>
            </a:r>
            <a:endParaRPr lang="en-US" altLang="zh-CN"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21</a:t>
            </a:fld>
            <a:endParaRPr lang="zh-CN" altLang="en-US"/>
          </a:p>
        </p:txBody>
      </p:sp>
    </p:spTree>
    <p:extLst>
      <p:ext uri="{BB962C8B-B14F-4D97-AF65-F5344CB8AC3E}">
        <p14:creationId xmlns:p14="http://schemas.microsoft.com/office/powerpoint/2010/main" val="398290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主板提供了</a:t>
            </a:r>
            <a:r>
              <a:rPr lang="en-US" altLang="zh-CN" dirty="0" smtClean="0">
                <a:effectLst/>
              </a:rPr>
              <a:t>4</a:t>
            </a:r>
            <a:r>
              <a:rPr lang="zh-CN" altLang="en-US" dirty="0" smtClean="0">
                <a:effectLst/>
              </a:rPr>
              <a:t>个</a:t>
            </a:r>
            <a:r>
              <a:rPr lang="en-US" altLang="zh-CN" dirty="0" smtClean="0">
                <a:effectLst/>
              </a:rPr>
              <a:t>USB 2.0</a:t>
            </a:r>
            <a:r>
              <a:rPr lang="zh-CN" altLang="en-US" dirty="0" smtClean="0">
                <a:effectLst/>
              </a:rPr>
              <a:t>接口，其中蓝色的两个为</a:t>
            </a:r>
            <a:r>
              <a:rPr lang="en-US" altLang="zh-CN" dirty="0" smtClean="0">
                <a:effectLst/>
              </a:rPr>
              <a:t>USB 3.0</a:t>
            </a:r>
            <a:r>
              <a:rPr lang="zh-CN" altLang="en-US" dirty="0" smtClean="0">
                <a:effectLst/>
              </a:rPr>
              <a:t>，其余的为</a:t>
            </a:r>
            <a:r>
              <a:rPr lang="en-US" altLang="zh-CN" dirty="0" smtClean="0">
                <a:effectLst/>
              </a:rPr>
              <a:t>USB 2.0</a:t>
            </a:r>
            <a:r>
              <a:rPr lang="zh-CN" altLang="en-US" dirty="0" smtClean="0">
                <a:effectLst/>
              </a:rPr>
              <a:t>，还有</a:t>
            </a:r>
            <a:r>
              <a:rPr lang="en-US" altLang="zh-CN" dirty="0" smtClean="0">
                <a:effectLst/>
              </a:rPr>
              <a:t>8</a:t>
            </a:r>
            <a:r>
              <a:rPr lang="zh-CN" altLang="en-US" dirty="0" smtClean="0">
                <a:effectLst/>
              </a:rPr>
              <a:t>声道音频输出、光纤音频、</a:t>
            </a:r>
            <a:r>
              <a:rPr lang="en-US" altLang="zh-CN" dirty="0" err="1" smtClean="0">
                <a:effectLst/>
              </a:rPr>
              <a:t>eSATA</a:t>
            </a:r>
            <a:r>
              <a:rPr lang="zh-CN" altLang="en-US" dirty="0" smtClean="0">
                <a:effectLst/>
              </a:rPr>
              <a:t>接口、</a:t>
            </a:r>
            <a:r>
              <a:rPr lang="en-US" altLang="zh-CN" dirty="0" smtClean="0">
                <a:effectLst/>
              </a:rPr>
              <a:t>IEEE1394</a:t>
            </a:r>
            <a:r>
              <a:rPr lang="zh-CN" altLang="en-US" dirty="0" smtClean="0">
                <a:effectLst/>
              </a:rPr>
              <a:t>接口等，视频接口也是</a:t>
            </a:r>
            <a:r>
              <a:rPr lang="en-US" altLang="zh-CN" dirty="0" smtClean="0">
                <a:effectLst/>
              </a:rPr>
              <a:t>VGA+DVI+HDMI</a:t>
            </a:r>
            <a:r>
              <a:rPr lang="zh-CN" altLang="en-US" dirty="0" smtClean="0">
                <a:effectLst/>
              </a:rPr>
              <a:t>。外设接口部分评分给</a:t>
            </a:r>
            <a:endParaRPr lang="en-US" altLang="zh-CN" dirty="0" smtClean="0"/>
          </a:p>
          <a:p>
            <a:endParaRPr lang="en-US" altLang="zh-CN" dirty="0" smtClean="0"/>
          </a:p>
          <a:p>
            <a:r>
              <a:rPr lang="zh-CN" altLang="en-US" dirty="0" smtClean="0"/>
              <a:t>音频输出接口为模拟量输出，直接普通的模拟放大器即可；光纤输出为数码音频，需接解码器或数码输入的音频放大器。原理上光纤输出的数码音频信号为好。</a:t>
            </a:r>
            <a:endParaRPr lang="en-US" altLang="zh-CN" dirty="0" smtClean="0"/>
          </a:p>
          <a:p>
            <a:endParaRPr lang="en-US" altLang="zh-CN" b="1" dirty="0" smtClean="0"/>
          </a:p>
          <a:p>
            <a:r>
              <a:rPr lang="en-US" altLang="zh-CN" dirty="0" smtClean="0"/>
              <a:t>IEEE1394</a:t>
            </a:r>
            <a:r>
              <a:rPr lang="zh-CN" altLang="en-US" dirty="0" smtClean="0"/>
              <a:t>是</a:t>
            </a:r>
            <a:r>
              <a:rPr lang="en-US" altLang="zh-CN" dirty="0" smtClean="0"/>
              <a:t>IEEE</a:t>
            </a:r>
            <a:r>
              <a:rPr lang="zh-CN" altLang="en-US" dirty="0" smtClean="0"/>
              <a:t>标准化组织制定的一项具有视频数据传输速度的串行接口标准。同</a:t>
            </a:r>
            <a:r>
              <a:rPr lang="en-US" altLang="zh-CN" dirty="0" smtClean="0"/>
              <a:t>USB</a:t>
            </a:r>
            <a:r>
              <a:rPr lang="zh-CN" altLang="en-US" dirty="0" smtClean="0"/>
              <a:t>一样，</a:t>
            </a:r>
            <a:r>
              <a:rPr lang="en-US" altLang="zh-CN" dirty="0" smtClean="0"/>
              <a:t>1394</a:t>
            </a:r>
            <a:r>
              <a:rPr lang="zh-CN" altLang="en-US" dirty="0" smtClean="0"/>
              <a:t>也支持外设热插拔、同时可为外设提供电源，省去了外设自带的电源、支持同步数据传输。在可预见的未来，</a:t>
            </a:r>
            <a:r>
              <a:rPr lang="en-US" altLang="zh-CN" dirty="0" smtClean="0"/>
              <a:t>USB</a:t>
            </a:r>
            <a:r>
              <a:rPr lang="zh-CN" altLang="en-US" dirty="0" smtClean="0"/>
              <a:t>和</a:t>
            </a:r>
            <a:r>
              <a:rPr lang="en-US" altLang="zh-CN" dirty="0" smtClean="0"/>
              <a:t>1394</a:t>
            </a:r>
            <a:r>
              <a:rPr lang="zh-CN" altLang="en-US" dirty="0" smtClean="0"/>
              <a:t>将同时存在，提供不同的服务，不需要高速数据传输的外设可能将仍采用</a:t>
            </a:r>
            <a:r>
              <a:rPr lang="en-US" altLang="zh-CN" dirty="0" smtClean="0"/>
              <a:t>USB</a:t>
            </a:r>
            <a:r>
              <a:rPr lang="zh-CN" altLang="en-US" dirty="0" smtClean="0"/>
              <a:t>。最终，</a:t>
            </a:r>
            <a:r>
              <a:rPr lang="en-US" altLang="zh-CN" dirty="0" smtClean="0"/>
              <a:t>PC</a:t>
            </a:r>
            <a:r>
              <a:rPr lang="zh-CN" altLang="en-US" dirty="0" smtClean="0"/>
              <a:t>将都采用</a:t>
            </a:r>
            <a:r>
              <a:rPr lang="en-US" altLang="zh-CN" dirty="0" smtClean="0"/>
              <a:t>USB</a:t>
            </a:r>
            <a:r>
              <a:rPr lang="zh-CN" altLang="en-US" dirty="0" smtClean="0"/>
              <a:t>和</a:t>
            </a:r>
            <a:r>
              <a:rPr lang="en-US" altLang="zh-CN" dirty="0" smtClean="0"/>
              <a:t>1934</a:t>
            </a:r>
            <a:r>
              <a:rPr lang="zh-CN" altLang="en-US" dirty="0" smtClean="0"/>
              <a:t>串口来处理所有外部输入输出，显著地简化</a:t>
            </a:r>
            <a:r>
              <a:rPr lang="en-US" altLang="zh-CN" dirty="0" smtClean="0"/>
              <a:t>PC</a:t>
            </a:r>
            <a:r>
              <a:rPr lang="zh-CN" altLang="en-US" dirty="0" smtClean="0"/>
              <a:t>外设的连接。 </a:t>
            </a:r>
            <a:br>
              <a:rPr lang="zh-CN" altLang="en-US" dirty="0" smtClean="0"/>
            </a:br>
            <a:r>
              <a:rPr lang="zh-CN" altLang="en-US" dirty="0" smtClean="0"/>
              <a:t/>
            </a:r>
            <a:br>
              <a:rPr lang="zh-CN" altLang="en-US" dirty="0" smtClean="0"/>
            </a:br>
            <a:r>
              <a:rPr lang="zh-CN" altLang="en-US" dirty="0" smtClean="0"/>
              <a:t>　　消费电子方面已经有了采用</a:t>
            </a:r>
            <a:r>
              <a:rPr lang="en-US" altLang="zh-CN" dirty="0" smtClean="0"/>
              <a:t>1394</a:t>
            </a:r>
            <a:r>
              <a:rPr lang="zh-CN" altLang="en-US" dirty="0" smtClean="0"/>
              <a:t>接口的便携式摄象机、数字卫星接收装置等。将来，数字电视、数字顶置盒、</a:t>
            </a:r>
            <a:r>
              <a:rPr lang="en-US" altLang="zh-CN" dirty="0" smtClean="0"/>
              <a:t>DVD</a:t>
            </a:r>
            <a:r>
              <a:rPr lang="zh-CN" altLang="en-US" dirty="0" smtClean="0"/>
              <a:t>播放机也采用</a:t>
            </a:r>
            <a:r>
              <a:rPr lang="en-US" altLang="zh-CN" dirty="0" smtClean="0"/>
              <a:t>1394</a:t>
            </a:r>
            <a:r>
              <a:rPr lang="zh-CN" altLang="en-US" dirty="0" smtClean="0"/>
              <a:t>接口。</a:t>
            </a:r>
            <a:r>
              <a:rPr lang="en-US" altLang="zh-CN" dirty="0" smtClean="0"/>
              <a:t>1394</a:t>
            </a:r>
            <a:r>
              <a:rPr lang="zh-CN" altLang="en-US" dirty="0" smtClean="0"/>
              <a:t>可能是消费电子和个人计算机之间的物理桥梁。现有的产品</a:t>
            </a:r>
            <a:r>
              <a:rPr lang="en-US" altLang="zh-CN" dirty="0" smtClean="0"/>
              <a:t>1394</a:t>
            </a:r>
            <a:r>
              <a:rPr lang="zh-CN" altLang="en-US" dirty="0" smtClean="0"/>
              <a:t>协议支持</a:t>
            </a:r>
            <a:r>
              <a:rPr lang="en-US" altLang="zh-CN" dirty="0" smtClean="0"/>
              <a:t>100Mbps</a:t>
            </a:r>
            <a:r>
              <a:rPr lang="zh-CN" altLang="en-US" dirty="0" smtClean="0"/>
              <a:t>、</a:t>
            </a:r>
            <a:r>
              <a:rPr lang="en-US" altLang="zh-CN" dirty="0" smtClean="0"/>
              <a:t>200Mbps</a:t>
            </a:r>
            <a:r>
              <a:rPr lang="zh-CN" altLang="en-US" dirty="0" smtClean="0"/>
              <a:t>、</a:t>
            </a:r>
            <a:r>
              <a:rPr lang="en-US" altLang="zh-CN" dirty="0" smtClean="0"/>
              <a:t>400mbps</a:t>
            </a:r>
            <a:r>
              <a:rPr lang="zh-CN" altLang="en-US" dirty="0" smtClean="0"/>
              <a:t>的数据传输率，将来将达到</a:t>
            </a:r>
            <a:r>
              <a:rPr lang="en-US" altLang="zh-CN" dirty="0" smtClean="0"/>
              <a:t>800Mbps</a:t>
            </a:r>
            <a:r>
              <a:rPr lang="zh-CN" altLang="en-US" dirty="0" smtClean="0"/>
              <a:t>、</a:t>
            </a:r>
            <a:r>
              <a:rPr lang="en-US" altLang="zh-CN" dirty="0" smtClean="0"/>
              <a:t>1600Mbps</a:t>
            </a:r>
            <a:r>
              <a:rPr lang="zh-CN" altLang="en-US" dirty="0" smtClean="0"/>
              <a:t>、</a:t>
            </a:r>
            <a:r>
              <a:rPr lang="en-US" altLang="zh-CN" dirty="0" smtClean="0"/>
              <a:t>3200mbps</a:t>
            </a:r>
            <a:r>
              <a:rPr lang="zh-CN" altLang="en-US" dirty="0" smtClean="0"/>
              <a:t>的数据传输率。 </a:t>
            </a:r>
            <a:br>
              <a:rPr lang="zh-CN" altLang="en-US" dirty="0" smtClean="0"/>
            </a:br>
            <a:r>
              <a:rPr lang="zh-CN" altLang="en-US" dirty="0" smtClean="0"/>
              <a:t/>
            </a:r>
            <a:br>
              <a:rPr lang="zh-CN" altLang="en-US" dirty="0" smtClean="0"/>
            </a:br>
            <a:r>
              <a:rPr lang="zh-CN" altLang="en-US" dirty="0" smtClean="0"/>
              <a:t>　　因为</a:t>
            </a:r>
            <a:r>
              <a:rPr lang="en-US" altLang="zh-CN" dirty="0" smtClean="0"/>
              <a:t>1394</a:t>
            </a:r>
            <a:r>
              <a:rPr lang="zh-CN" altLang="en-US" dirty="0" smtClean="0"/>
              <a:t>能够处理高速数据传输率，它促使外设向计算机传输更多的数据，进行基于主机的处理，这能够降低一些外设的成本，比如，数字相机、打印机等。当它们达到很高的数据传输率时，无论是对新的消费电子设备的通用连接性，还是对关键的</a:t>
            </a:r>
            <a:r>
              <a:rPr lang="en-US" altLang="zh-CN" dirty="0" smtClean="0"/>
              <a:t>PC</a:t>
            </a:r>
            <a:r>
              <a:rPr lang="zh-CN" altLang="en-US" dirty="0" smtClean="0"/>
              <a:t>外设来说，</a:t>
            </a:r>
            <a:r>
              <a:rPr lang="en-US" altLang="zh-CN" dirty="0" smtClean="0"/>
              <a:t>1394</a:t>
            </a:r>
            <a:r>
              <a:rPr lang="zh-CN" altLang="en-US" dirty="0" smtClean="0"/>
              <a:t>均是十分重要的。例如，一台</a:t>
            </a:r>
            <a:r>
              <a:rPr lang="en-US" altLang="zh-CN" dirty="0" smtClean="0"/>
              <a:t>1394</a:t>
            </a:r>
            <a:r>
              <a:rPr lang="zh-CN" altLang="en-US" dirty="0" smtClean="0"/>
              <a:t>扫描仪比一台并口扫描仪的速度要快的多，尤其在高分辨率时，更为显著。 </a:t>
            </a:r>
            <a:br>
              <a:rPr lang="zh-CN" altLang="en-US" dirty="0" smtClean="0"/>
            </a:br>
            <a:r>
              <a:rPr lang="zh-CN" altLang="en-US" dirty="0" smtClean="0"/>
              <a:t/>
            </a:r>
            <a:br>
              <a:rPr lang="zh-CN" altLang="en-US" dirty="0" smtClean="0"/>
            </a:br>
            <a:r>
              <a:rPr lang="zh-CN" altLang="en-US" dirty="0" smtClean="0"/>
              <a:t>　　同</a:t>
            </a:r>
            <a:r>
              <a:rPr lang="en-US" altLang="zh-CN" dirty="0" smtClean="0"/>
              <a:t>USB</a:t>
            </a:r>
            <a:r>
              <a:rPr lang="zh-CN" altLang="en-US" dirty="0" smtClean="0"/>
              <a:t>一起，通过两个串行总线模块，</a:t>
            </a:r>
            <a:r>
              <a:rPr lang="en-US" altLang="zh-CN" dirty="0" smtClean="0"/>
              <a:t>1394</a:t>
            </a:r>
            <a:r>
              <a:rPr lang="zh-CN" altLang="en-US" dirty="0" smtClean="0"/>
              <a:t>将成为新的</a:t>
            </a:r>
            <a:r>
              <a:rPr lang="en-US" altLang="zh-CN" dirty="0" smtClean="0"/>
              <a:t>PC</a:t>
            </a:r>
            <a:r>
              <a:rPr lang="zh-CN" altLang="en-US" dirty="0" smtClean="0"/>
              <a:t>结构模块。推荐的设备插件规范就是</a:t>
            </a:r>
            <a:r>
              <a:rPr lang="en-US" altLang="zh-CN" dirty="0" smtClean="0"/>
              <a:t>1394</a:t>
            </a:r>
            <a:r>
              <a:rPr lang="zh-CN" altLang="en-US" dirty="0" smtClean="0"/>
              <a:t>和</a:t>
            </a:r>
            <a:r>
              <a:rPr lang="en-US" altLang="zh-CN" dirty="0" smtClean="0"/>
              <a:t>USB</a:t>
            </a:r>
            <a:r>
              <a:rPr lang="zh-CN" altLang="en-US" dirty="0" smtClean="0"/>
              <a:t>大的、新的应用的优秀例子，通过</a:t>
            </a:r>
            <a:r>
              <a:rPr lang="en-US" altLang="zh-CN" dirty="0" smtClean="0"/>
              <a:t>1394</a:t>
            </a:r>
            <a:r>
              <a:rPr lang="zh-CN" altLang="en-US" dirty="0" smtClean="0"/>
              <a:t>和</a:t>
            </a:r>
            <a:r>
              <a:rPr lang="en-US" altLang="zh-CN" dirty="0" smtClean="0"/>
              <a:t>USB</a:t>
            </a:r>
            <a:r>
              <a:rPr lang="zh-CN" altLang="en-US" dirty="0" smtClean="0"/>
              <a:t>提供外设模块。</a:t>
            </a:r>
            <a:r>
              <a:rPr lang="en-US" altLang="zh-CN" dirty="0" smtClean="0"/>
              <a:t>1394</a:t>
            </a:r>
            <a:r>
              <a:rPr lang="zh-CN" altLang="en-US" dirty="0" smtClean="0"/>
              <a:t>的一个承诺就是极大地丰富</a:t>
            </a:r>
            <a:r>
              <a:rPr lang="en-US" altLang="zh-CN" dirty="0" smtClean="0"/>
              <a:t>PC</a:t>
            </a:r>
            <a:r>
              <a:rPr lang="zh-CN" altLang="en-US" dirty="0" smtClean="0"/>
              <a:t>用户的眼界。用户将能够通过他们的</a:t>
            </a:r>
            <a:r>
              <a:rPr lang="en-US" altLang="zh-CN" dirty="0" smtClean="0"/>
              <a:t>PC</a:t>
            </a:r>
            <a:r>
              <a:rPr lang="zh-CN" altLang="en-US" dirty="0" smtClean="0"/>
              <a:t>来控制消费电子设备和</a:t>
            </a:r>
            <a:r>
              <a:rPr lang="en-US" altLang="zh-CN" dirty="0" smtClean="0"/>
              <a:t>PC</a:t>
            </a:r>
            <a:r>
              <a:rPr lang="zh-CN" altLang="en-US" dirty="0" smtClean="0"/>
              <a:t>外设，编辑音频或视频数据，连接外设到</a:t>
            </a:r>
            <a:r>
              <a:rPr lang="en-US" altLang="zh-CN" dirty="0" smtClean="0"/>
              <a:t>Internet</a:t>
            </a:r>
            <a:r>
              <a:rPr lang="zh-CN" altLang="en-US" dirty="0" smtClean="0"/>
              <a:t>等等。通过提供娱乐、游戏、学习今天不可能的经历，把</a:t>
            </a:r>
            <a:r>
              <a:rPr lang="en-US" altLang="zh-CN" dirty="0" smtClean="0"/>
              <a:t>PC</a:t>
            </a:r>
            <a:r>
              <a:rPr lang="zh-CN" altLang="en-US" dirty="0" smtClean="0"/>
              <a:t>带进家庭。 </a:t>
            </a:r>
            <a:br>
              <a:rPr lang="zh-CN" altLang="en-US" dirty="0" smtClean="0"/>
            </a:br>
            <a:r>
              <a:rPr lang="zh-CN" altLang="en-US" dirty="0" smtClean="0"/>
              <a:t/>
            </a:r>
            <a:br>
              <a:rPr lang="zh-CN" altLang="en-US" dirty="0" smtClean="0"/>
            </a:br>
            <a:r>
              <a:rPr lang="zh-CN" altLang="en-US" dirty="0" smtClean="0"/>
              <a:t>　　具有这些标准组件的</a:t>
            </a:r>
            <a:r>
              <a:rPr lang="en-US" altLang="zh-CN" dirty="0" smtClean="0"/>
              <a:t>PC</a:t>
            </a:r>
            <a:r>
              <a:rPr lang="zh-CN" altLang="en-US" dirty="0" smtClean="0"/>
              <a:t>将允许用户根据自己的意愿购买和有选择地升级他们的</a:t>
            </a:r>
            <a:r>
              <a:rPr lang="en-US" altLang="zh-CN" dirty="0" smtClean="0"/>
              <a:t>PC</a:t>
            </a:r>
            <a:r>
              <a:rPr lang="zh-CN" altLang="en-US" dirty="0" smtClean="0"/>
              <a:t>。</a:t>
            </a:r>
            <a:r>
              <a:rPr lang="en-US" altLang="zh-CN" dirty="0" smtClean="0"/>
              <a:t>1394</a:t>
            </a:r>
            <a:r>
              <a:rPr lang="zh-CN" altLang="en-US" dirty="0" smtClean="0"/>
              <a:t>在这里起到一个数字</a:t>
            </a:r>
            <a:r>
              <a:rPr lang="en-US" altLang="zh-CN" dirty="0" smtClean="0"/>
              <a:t>RCA</a:t>
            </a:r>
            <a:r>
              <a:rPr lang="zh-CN" altLang="en-US" dirty="0" smtClean="0"/>
              <a:t>连接器的作用，那样</a:t>
            </a:r>
            <a:r>
              <a:rPr lang="en-US" altLang="zh-CN" dirty="0" smtClean="0"/>
              <a:t>PC</a:t>
            </a:r>
            <a:r>
              <a:rPr lang="zh-CN" altLang="en-US" dirty="0" smtClean="0"/>
              <a:t>系统变得更象是组成立体声系统。 </a:t>
            </a:r>
            <a:br>
              <a:rPr lang="zh-CN" altLang="en-US" dirty="0" smtClean="0"/>
            </a:br>
            <a:r>
              <a:rPr lang="zh-CN" altLang="en-US" dirty="0" smtClean="0"/>
              <a:t/>
            </a:r>
            <a:br>
              <a:rPr lang="zh-CN" altLang="en-US" dirty="0" smtClean="0"/>
            </a:br>
            <a:r>
              <a:rPr lang="zh-CN" altLang="en-US" dirty="0" smtClean="0"/>
              <a:t>　　由于它支持即插即用，就象</a:t>
            </a:r>
            <a:r>
              <a:rPr lang="en-US" altLang="zh-CN" dirty="0" smtClean="0"/>
              <a:t>USB</a:t>
            </a:r>
            <a:r>
              <a:rPr lang="zh-CN" altLang="en-US" dirty="0" smtClean="0"/>
              <a:t>一样，易用，减少用户的支持需求。由于</a:t>
            </a:r>
            <a:r>
              <a:rPr lang="en-US" altLang="zh-CN" dirty="0" smtClean="0"/>
              <a:t>1394</a:t>
            </a:r>
            <a:r>
              <a:rPr lang="zh-CN" altLang="en-US" dirty="0" smtClean="0"/>
              <a:t>使用户能够得到丰富的数字化应用，它使得</a:t>
            </a:r>
            <a:r>
              <a:rPr lang="en-US" altLang="zh-CN" dirty="0" smtClean="0"/>
              <a:t>PC</a:t>
            </a:r>
            <a:r>
              <a:rPr lang="zh-CN" altLang="en-US" dirty="0" smtClean="0"/>
              <a:t>更具吸引力。</a:t>
            </a:r>
            <a:r>
              <a:rPr lang="en-US" altLang="zh-CN" dirty="0" smtClean="0"/>
              <a:t>1394</a:t>
            </a:r>
            <a:r>
              <a:rPr lang="zh-CN" altLang="en-US" dirty="0" smtClean="0"/>
              <a:t>模块使制造商大大地简化制造过程，降低存货。对外设供应商来说，消费类电子和计算机工业支持单一的工业标准将使得产品可以推向两个市场。即插即用可降低返修成本和客户服务费用。 </a:t>
            </a:r>
            <a:br>
              <a:rPr lang="zh-CN" altLang="en-US" dirty="0" smtClean="0"/>
            </a:br>
            <a:r>
              <a:rPr lang="zh-CN" altLang="en-US" dirty="0" smtClean="0"/>
              <a:t/>
            </a:r>
            <a:br>
              <a:rPr lang="zh-CN" altLang="en-US" dirty="0" smtClean="0"/>
            </a:br>
            <a:r>
              <a:rPr lang="zh-CN" altLang="en-US" dirty="0" smtClean="0"/>
              <a:t>　　</a:t>
            </a:r>
            <a:r>
              <a:rPr lang="en-US" altLang="zh-CN" dirty="0" smtClean="0"/>
              <a:t>1394</a:t>
            </a:r>
            <a:r>
              <a:rPr lang="zh-CN" altLang="en-US" dirty="0" smtClean="0"/>
              <a:t>的特点： </a:t>
            </a:r>
            <a:br>
              <a:rPr lang="zh-CN" altLang="en-US" dirty="0" smtClean="0"/>
            </a:br>
            <a:r>
              <a:rPr lang="zh-CN" altLang="en-US" dirty="0" smtClean="0"/>
              <a:t/>
            </a:r>
            <a:br>
              <a:rPr lang="zh-CN" altLang="en-US" dirty="0" smtClean="0"/>
            </a:br>
            <a:r>
              <a:rPr lang="zh-CN" altLang="en-US" dirty="0" smtClean="0"/>
              <a:t>　　</a:t>
            </a:r>
            <a:r>
              <a:rPr lang="en-US" altLang="zh-CN" dirty="0" smtClean="0"/>
              <a:t>(1) </a:t>
            </a:r>
            <a:r>
              <a:rPr lang="zh-CN" altLang="en-US" dirty="0" smtClean="0"/>
              <a:t>多媒体应用的实时数据传输 </a:t>
            </a:r>
            <a:br>
              <a:rPr lang="zh-CN" altLang="en-US" dirty="0" smtClean="0"/>
            </a:br>
            <a:r>
              <a:rPr lang="zh-CN" altLang="en-US" dirty="0" smtClean="0"/>
              <a:t/>
            </a:r>
            <a:br>
              <a:rPr lang="zh-CN" altLang="en-US" dirty="0" smtClean="0"/>
            </a:br>
            <a:r>
              <a:rPr lang="zh-CN" altLang="en-US" dirty="0" smtClean="0"/>
              <a:t>　　</a:t>
            </a:r>
            <a:r>
              <a:rPr lang="en-US" altLang="zh-CN" dirty="0" smtClean="0"/>
              <a:t>(2) </a:t>
            </a:r>
            <a:r>
              <a:rPr lang="zh-CN" altLang="en-US" dirty="0" smtClean="0"/>
              <a:t>现在数据传输率为</a:t>
            </a:r>
            <a:r>
              <a:rPr lang="en-US" altLang="zh-CN" dirty="0" smtClean="0"/>
              <a:t>100</a:t>
            </a:r>
            <a:r>
              <a:rPr lang="zh-CN" altLang="en-US" dirty="0" smtClean="0"/>
              <a:t>，</a:t>
            </a:r>
            <a:r>
              <a:rPr lang="en-US" altLang="zh-CN" dirty="0" smtClean="0"/>
              <a:t>200</a:t>
            </a:r>
            <a:r>
              <a:rPr lang="zh-CN" altLang="en-US" dirty="0" smtClean="0"/>
              <a:t>，</a:t>
            </a:r>
            <a:r>
              <a:rPr lang="en-US" altLang="zh-CN" dirty="0" smtClean="0"/>
              <a:t>&amp;400Mbits/s</a:t>
            </a:r>
            <a:r>
              <a:rPr lang="zh-CN" altLang="en-US" dirty="0" smtClean="0"/>
              <a:t>；将来达到</a:t>
            </a:r>
            <a:r>
              <a:rPr lang="en-US" altLang="zh-CN" dirty="0" smtClean="0"/>
              <a:t>800Mbits/s</a:t>
            </a:r>
            <a:r>
              <a:rPr lang="zh-CN" altLang="en-US" dirty="0" smtClean="0"/>
              <a:t>或</a:t>
            </a:r>
            <a:r>
              <a:rPr lang="en-US" altLang="zh-CN" dirty="0" err="1" smtClean="0"/>
              <a:t>Gbits</a:t>
            </a:r>
            <a:r>
              <a:rPr lang="en-US" altLang="zh-CN" dirty="0" smtClean="0"/>
              <a:t>/s </a:t>
            </a:r>
            <a:br>
              <a:rPr lang="en-US" altLang="zh-CN" dirty="0" smtClean="0"/>
            </a:br>
            <a:r>
              <a:rPr lang="en-US" altLang="zh-CN" dirty="0" smtClean="0"/>
              <a:t/>
            </a:r>
            <a:br>
              <a:rPr lang="en-US" altLang="zh-CN" dirty="0" smtClean="0"/>
            </a:br>
            <a:r>
              <a:rPr lang="zh-CN" altLang="en-US" dirty="0" smtClean="0"/>
              <a:t>　　</a:t>
            </a:r>
            <a:r>
              <a:rPr lang="en-US" altLang="zh-CN" dirty="0" smtClean="0"/>
              <a:t>(3) </a:t>
            </a:r>
            <a:r>
              <a:rPr lang="zh-CN" altLang="en-US" dirty="0" smtClean="0"/>
              <a:t>实时连接或断开时数据不丢失或中断 </a:t>
            </a:r>
            <a:br>
              <a:rPr lang="zh-CN" altLang="en-US" dirty="0" smtClean="0"/>
            </a:br>
            <a:r>
              <a:rPr lang="zh-CN" altLang="en-US" dirty="0" smtClean="0"/>
              <a:t/>
            </a:r>
            <a:br>
              <a:rPr lang="zh-CN" altLang="en-US" dirty="0" smtClean="0"/>
            </a:br>
            <a:r>
              <a:rPr lang="zh-CN" altLang="en-US" dirty="0" smtClean="0"/>
              <a:t>　　</a:t>
            </a:r>
            <a:r>
              <a:rPr lang="en-US" altLang="zh-CN" dirty="0" smtClean="0"/>
              <a:t>(4) </a:t>
            </a:r>
            <a:r>
              <a:rPr lang="zh-CN" altLang="en-US" dirty="0" smtClean="0"/>
              <a:t>支持即插即用自动配置 </a:t>
            </a:r>
            <a:br>
              <a:rPr lang="zh-CN" altLang="en-US" dirty="0" smtClean="0"/>
            </a:br>
            <a:r>
              <a:rPr lang="zh-CN" altLang="en-US" dirty="0" smtClean="0"/>
              <a:t/>
            </a:r>
            <a:br>
              <a:rPr lang="zh-CN" altLang="en-US" dirty="0" smtClean="0"/>
            </a:br>
            <a:r>
              <a:rPr lang="zh-CN" altLang="en-US" dirty="0" smtClean="0"/>
              <a:t>　　</a:t>
            </a:r>
            <a:r>
              <a:rPr lang="en-US" altLang="zh-CN" dirty="0" smtClean="0"/>
              <a:t>(5) </a:t>
            </a:r>
            <a:r>
              <a:rPr lang="zh-CN" altLang="en-US" dirty="0" smtClean="0"/>
              <a:t>实时应用的宽带宽 </a:t>
            </a:r>
            <a:br>
              <a:rPr lang="zh-CN" altLang="en-US" dirty="0" smtClean="0"/>
            </a:br>
            <a:r>
              <a:rPr lang="zh-CN" altLang="en-US" dirty="0" smtClean="0"/>
              <a:t/>
            </a:r>
            <a:br>
              <a:rPr lang="zh-CN" altLang="en-US" dirty="0" smtClean="0"/>
            </a:br>
            <a:r>
              <a:rPr lang="zh-CN" altLang="en-US" dirty="0" smtClean="0"/>
              <a:t>　　</a:t>
            </a:r>
            <a:r>
              <a:rPr lang="en-US" altLang="zh-CN" dirty="0" smtClean="0"/>
              <a:t>(6) </a:t>
            </a:r>
            <a:r>
              <a:rPr lang="zh-CN" altLang="en-US" dirty="0" smtClean="0"/>
              <a:t>不同设备和应用的通用连接 </a:t>
            </a:r>
            <a:br>
              <a:rPr lang="zh-CN" altLang="en-US" dirty="0" smtClean="0"/>
            </a:br>
            <a:r>
              <a:rPr lang="zh-CN" altLang="en-US" dirty="0" smtClean="0"/>
              <a:t/>
            </a:r>
            <a:br>
              <a:rPr lang="zh-CN" altLang="en-US" dirty="0" smtClean="0"/>
            </a:br>
            <a:r>
              <a:rPr lang="zh-CN" altLang="en-US" dirty="0" smtClean="0"/>
              <a:t>　　</a:t>
            </a:r>
            <a:r>
              <a:rPr lang="en-US" altLang="zh-CN" dirty="0" smtClean="0"/>
              <a:t>(7) </a:t>
            </a:r>
            <a:r>
              <a:rPr lang="zh-CN" altLang="en-US" dirty="0" smtClean="0"/>
              <a:t>遵循</a:t>
            </a:r>
            <a:r>
              <a:rPr lang="en-US" altLang="zh-CN" dirty="0" smtClean="0"/>
              <a:t>IEEE1394</a:t>
            </a:r>
            <a:r>
              <a:rPr lang="zh-CN" altLang="en-US" dirty="0" smtClean="0"/>
              <a:t>高性能串行总线标准</a:t>
            </a:r>
            <a:endParaRPr lang="zh-CN" altLang="en-US" b="1"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22</a:t>
            </a:fld>
            <a:endParaRPr lang="zh-CN" altLang="en-US"/>
          </a:p>
        </p:txBody>
      </p:sp>
    </p:spTree>
    <p:extLst>
      <p:ext uri="{BB962C8B-B14F-4D97-AF65-F5344CB8AC3E}">
        <p14:creationId xmlns:p14="http://schemas.microsoft.com/office/powerpoint/2010/main" val="3418548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23</a:t>
            </a:fld>
            <a:endParaRPr lang="zh-CN" altLang="en-US"/>
          </a:p>
        </p:txBody>
      </p:sp>
    </p:spTree>
    <p:extLst>
      <p:ext uri="{BB962C8B-B14F-4D97-AF65-F5344CB8AC3E}">
        <p14:creationId xmlns:p14="http://schemas.microsoft.com/office/powerpoint/2010/main" val="3418548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a:t>
            </a:r>
            <a:r>
              <a:rPr lang="zh-CN" altLang="en-US" dirty="0" smtClean="0"/>
              <a:t>个</a:t>
            </a:r>
            <a:r>
              <a:rPr lang="en-US" altLang="zh-CN" dirty="0" smtClean="0"/>
              <a:t>PS/2</a:t>
            </a:r>
            <a:r>
              <a:rPr lang="zh-CN" altLang="en-US" dirty="0" smtClean="0"/>
              <a:t>接口、</a:t>
            </a:r>
            <a:r>
              <a:rPr lang="en-US" altLang="zh-CN" dirty="0" smtClean="0"/>
              <a:t>4</a:t>
            </a:r>
            <a:r>
              <a:rPr lang="zh-CN" altLang="en-US" dirty="0" smtClean="0"/>
              <a:t>个</a:t>
            </a:r>
            <a:r>
              <a:rPr lang="en-US" altLang="zh-CN" dirty="0" smtClean="0"/>
              <a:t>USB2.0</a:t>
            </a:r>
            <a:r>
              <a:rPr lang="zh-CN" altLang="en-US" dirty="0" smtClean="0"/>
              <a:t>接口、</a:t>
            </a:r>
            <a:r>
              <a:rPr lang="en-US" altLang="zh-CN" dirty="0" smtClean="0"/>
              <a:t>2</a:t>
            </a:r>
            <a:r>
              <a:rPr lang="zh-CN" altLang="en-US" dirty="0" smtClean="0"/>
              <a:t>个</a:t>
            </a:r>
            <a:r>
              <a:rPr lang="en-US" altLang="zh-CN" dirty="0" smtClean="0"/>
              <a:t>USB3.0</a:t>
            </a:r>
            <a:r>
              <a:rPr lang="zh-CN" altLang="en-US" dirty="0" smtClean="0"/>
              <a:t>接口、</a:t>
            </a:r>
            <a:r>
              <a:rPr lang="en-US" altLang="zh-CN" dirty="0" smtClean="0"/>
              <a:t>VGA/DVI</a:t>
            </a:r>
            <a:r>
              <a:rPr lang="zh-CN" altLang="en-US" dirty="0" smtClean="0"/>
              <a:t>视频输出、网络接口以及音频模拟输出</a:t>
            </a:r>
            <a:r>
              <a:rPr lang="en-US" altLang="zh-CN" dirty="0" smtClean="0"/>
              <a:t>.</a:t>
            </a:r>
          </a:p>
          <a:p>
            <a:r>
              <a:rPr lang="zh-CN" altLang="en-US" dirty="0" smtClean="0">
                <a:effectLst/>
              </a:rPr>
              <a:t>带有</a:t>
            </a:r>
            <a:r>
              <a:rPr lang="en-US" altLang="zh-CN" dirty="0" smtClean="0">
                <a:effectLst/>
              </a:rPr>
              <a:t>2</a:t>
            </a:r>
            <a:r>
              <a:rPr lang="zh-CN" altLang="en-US" dirty="0" smtClean="0">
                <a:effectLst/>
              </a:rPr>
              <a:t>个</a:t>
            </a:r>
            <a:r>
              <a:rPr lang="en-US" altLang="zh-CN" dirty="0" smtClean="0">
                <a:effectLst/>
              </a:rPr>
              <a:t>USB 3.0</a:t>
            </a:r>
            <a:r>
              <a:rPr lang="zh-CN" altLang="en-US" dirty="0" smtClean="0">
                <a:effectLst/>
              </a:rPr>
              <a:t>高速接口，</a:t>
            </a:r>
            <a:r>
              <a:rPr lang="en-US" altLang="zh-CN" dirty="0" smtClean="0">
                <a:effectLst/>
              </a:rPr>
              <a:t>4</a:t>
            </a:r>
            <a:r>
              <a:rPr lang="zh-CN" altLang="en-US" dirty="0" smtClean="0">
                <a:effectLst/>
              </a:rPr>
              <a:t>个</a:t>
            </a:r>
            <a:r>
              <a:rPr lang="en-US" altLang="zh-CN" dirty="0" smtClean="0">
                <a:effectLst/>
              </a:rPr>
              <a:t>USB 2.0</a:t>
            </a:r>
            <a:r>
              <a:rPr lang="zh-CN" altLang="en-US" dirty="0" smtClean="0">
                <a:effectLst/>
              </a:rPr>
              <a:t>接口，</a:t>
            </a:r>
            <a:r>
              <a:rPr lang="en-US" altLang="zh-CN" dirty="0" smtClean="0">
                <a:effectLst/>
              </a:rPr>
              <a:t>HDMI/DVI/VGA</a:t>
            </a:r>
            <a:r>
              <a:rPr lang="zh-CN" altLang="en-US" dirty="0" smtClean="0">
                <a:effectLst/>
              </a:rPr>
              <a:t>等视频接口也一应俱全，另外还带有</a:t>
            </a:r>
            <a:r>
              <a:rPr lang="en-US" altLang="zh-CN" dirty="0" smtClean="0">
                <a:effectLst/>
              </a:rPr>
              <a:t>1</a:t>
            </a:r>
            <a:r>
              <a:rPr lang="zh-CN" altLang="en-US" dirty="0" smtClean="0">
                <a:effectLst/>
              </a:rPr>
              <a:t>个</a:t>
            </a:r>
            <a:r>
              <a:rPr lang="en-US" altLang="zh-CN" dirty="0" smtClean="0">
                <a:effectLst/>
              </a:rPr>
              <a:t>PS/2</a:t>
            </a:r>
            <a:r>
              <a:rPr lang="zh-CN" altLang="en-US" dirty="0" smtClean="0">
                <a:effectLst/>
              </a:rPr>
              <a:t>键鼠通用接口，</a:t>
            </a:r>
            <a:r>
              <a:rPr lang="en-US" altLang="zh-CN" dirty="0" smtClean="0">
                <a:effectLst/>
              </a:rPr>
              <a:t>1</a:t>
            </a:r>
            <a:r>
              <a:rPr lang="zh-CN" altLang="en-US" dirty="0" smtClean="0">
                <a:effectLst/>
              </a:rPr>
              <a:t>个光纤接口，</a:t>
            </a:r>
            <a:r>
              <a:rPr lang="en-US" altLang="zh-CN" dirty="0" smtClean="0">
                <a:effectLst/>
              </a:rPr>
              <a:t>1</a:t>
            </a:r>
            <a:r>
              <a:rPr lang="zh-CN" altLang="en-US" dirty="0" smtClean="0">
                <a:effectLst/>
              </a:rPr>
              <a:t>个标准千兆以太网接口和</a:t>
            </a:r>
            <a:r>
              <a:rPr lang="en-US" altLang="zh-CN" dirty="0" smtClean="0">
                <a:effectLst/>
              </a:rPr>
              <a:t>1</a:t>
            </a:r>
            <a:r>
              <a:rPr lang="zh-CN" altLang="en-US" dirty="0" smtClean="0">
                <a:effectLst/>
              </a:rPr>
              <a:t>组</a:t>
            </a:r>
            <a:r>
              <a:rPr lang="en-US" altLang="zh-CN" dirty="0" smtClean="0">
                <a:effectLst/>
              </a:rPr>
              <a:t>8</a:t>
            </a:r>
            <a:r>
              <a:rPr lang="zh-CN" altLang="en-US" dirty="0" smtClean="0">
                <a:effectLst/>
              </a:rPr>
              <a:t>声道高清音频接口。</a:t>
            </a:r>
            <a:endParaRPr lang="en-US" altLang="zh-CN" dirty="0" smtClean="0">
              <a:effectLst/>
            </a:endParaRPr>
          </a:p>
          <a:p>
            <a:endParaRPr lang="en-US" altLang="zh-CN" dirty="0" smtClean="0">
              <a:effectLst/>
            </a:endParaRPr>
          </a:p>
          <a:p>
            <a:r>
              <a:rPr lang="en-US" altLang="zh-CN" dirty="0" smtClean="0"/>
              <a:t>DVI</a:t>
            </a:r>
            <a:r>
              <a:rPr lang="zh-CN" altLang="en-US" dirty="0" smtClean="0"/>
              <a:t>是数字信号接口，</a:t>
            </a:r>
            <a:r>
              <a:rPr lang="en-US" altLang="zh-CN" dirty="0" smtClean="0"/>
              <a:t>VGA</a:t>
            </a:r>
            <a:r>
              <a:rPr lang="zh-CN" altLang="en-US" dirty="0" smtClean="0"/>
              <a:t>是模拟信号接口</a:t>
            </a:r>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24</a:t>
            </a:fld>
            <a:endParaRPr lang="zh-CN" altLang="en-US"/>
          </a:p>
        </p:txBody>
      </p:sp>
    </p:spTree>
    <p:extLst>
      <p:ext uri="{BB962C8B-B14F-4D97-AF65-F5344CB8AC3E}">
        <p14:creationId xmlns:p14="http://schemas.microsoft.com/office/powerpoint/2010/main" val="3982905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DIMM0</a:t>
            </a:r>
            <a:r>
              <a:rPr lang="zh-CN" altLang="en-US" dirty="0" smtClean="0"/>
              <a:t>，</a:t>
            </a:r>
            <a:r>
              <a:rPr lang="en-US" altLang="zh-CN" dirty="0" smtClean="0"/>
              <a:t>DIMM1</a:t>
            </a:r>
            <a:r>
              <a:rPr lang="zh-CN" altLang="en-US" dirty="0" smtClean="0"/>
              <a:t>和</a:t>
            </a:r>
            <a:r>
              <a:rPr lang="en-US" altLang="zh-CN" dirty="0" smtClean="0"/>
              <a:t>DDR1</a:t>
            </a:r>
            <a:r>
              <a:rPr lang="zh-CN" altLang="en-US" dirty="0" smtClean="0"/>
              <a:t>，</a:t>
            </a:r>
            <a:r>
              <a:rPr lang="en-US" altLang="zh-CN" dirty="0" smtClean="0"/>
              <a:t>DDR2</a:t>
            </a:r>
            <a:r>
              <a:rPr lang="zh-CN" altLang="en-US" dirty="0" smtClean="0"/>
              <a:t>，</a:t>
            </a:r>
            <a:r>
              <a:rPr lang="en-US" altLang="zh-CN" dirty="0" smtClean="0"/>
              <a:t>DDR3</a:t>
            </a:r>
            <a:r>
              <a:rPr lang="zh-CN" altLang="en-US" dirty="0" smtClean="0"/>
              <a:t>　　　表示使用的内存类型。</a:t>
            </a:r>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25</a:t>
            </a:fld>
            <a:endParaRPr lang="zh-CN" altLang="en-US"/>
          </a:p>
        </p:txBody>
      </p:sp>
    </p:spTree>
    <p:extLst>
      <p:ext uri="{BB962C8B-B14F-4D97-AF65-F5344CB8AC3E}">
        <p14:creationId xmlns:p14="http://schemas.microsoft.com/office/powerpoint/2010/main" val="3982905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PCI Express</a:t>
            </a:r>
            <a:r>
              <a:rPr lang="zh-CN" altLang="en-US" dirty="0" smtClean="0"/>
              <a:t>的接口根据总线位宽不同而有所差异，包括</a:t>
            </a:r>
            <a:r>
              <a:rPr lang="en-US" altLang="zh-CN" dirty="0" smtClean="0"/>
              <a:t>X1</a:t>
            </a:r>
            <a:r>
              <a:rPr lang="zh-CN" altLang="en-US" dirty="0" smtClean="0"/>
              <a:t>、</a:t>
            </a:r>
            <a:r>
              <a:rPr lang="en-US" altLang="zh-CN" dirty="0" smtClean="0"/>
              <a:t>X4</a:t>
            </a:r>
            <a:r>
              <a:rPr lang="zh-CN" altLang="en-US" dirty="0" smtClean="0"/>
              <a:t>、</a:t>
            </a:r>
            <a:r>
              <a:rPr lang="en-US" altLang="zh-CN" dirty="0" smtClean="0"/>
              <a:t>X8</a:t>
            </a:r>
            <a:r>
              <a:rPr lang="zh-CN" altLang="en-US" dirty="0" smtClean="0"/>
              <a:t>以及</a:t>
            </a:r>
            <a:r>
              <a:rPr lang="en-US" altLang="zh-CN" dirty="0" smtClean="0"/>
              <a:t>X16</a:t>
            </a:r>
            <a:r>
              <a:rPr lang="zh-CN" altLang="en-US" dirty="0" smtClean="0"/>
              <a:t>（</a:t>
            </a:r>
            <a:r>
              <a:rPr lang="en-US" altLang="zh-CN" dirty="0" smtClean="0"/>
              <a:t>X2</a:t>
            </a:r>
            <a:r>
              <a:rPr lang="zh-CN" altLang="en-US" dirty="0" smtClean="0"/>
              <a:t>模式将用于内部接口而非插槽模式）。</a:t>
            </a:r>
            <a:endParaRPr lang="en-US" altLang="zh-CN" dirty="0" smtClean="0"/>
          </a:p>
          <a:p>
            <a:r>
              <a:rPr lang="zh-CN" altLang="en-US" dirty="0" smtClean="0"/>
              <a:t>较短的</a:t>
            </a:r>
            <a:r>
              <a:rPr lang="en-US" altLang="zh-CN" dirty="0" smtClean="0"/>
              <a:t>PCI Express</a:t>
            </a:r>
            <a:r>
              <a:rPr lang="zh-CN" altLang="en-US" dirty="0" smtClean="0"/>
              <a:t>卡可以插入较长的</a:t>
            </a:r>
            <a:r>
              <a:rPr lang="en-US" altLang="zh-CN" dirty="0" smtClean="0"/>
              <a:t>PCI Express</a:t>
            </a:r>
            <a:r>
              <a:rPr lang="zh-CN" altLang="en-US" dirty="0" smtClean="0"/>
              <a:t>插槽中使用。</a:t>
            </a:r>
            <a:endParaRPr lang="en-US" altLang="zh-CN" dirty="0" smtClean="0"/>
          </a:p>
          <a:p>
            <a:r>
              <a:rPr lang="en-US" altLang="zh-CN" dirty="0" smtClean="0"/>
              <a:t>PCI Express</a:t>
            </a:r>
            <a:r>
              <a:rPr lang="zh-CN" altLang="en-US" dirty="0" smtClean="0"/>
              <a:t>接口能够支持热拔插，这也是个不小的飞跃。</a:t>
            </a:r>
            <a:endParaRPr lang="en-US" altLang="zh-CN" dirty="0" smtClean="0"/>
          </a:p>
          <a:p>
            <a:r>
              <a:rPr lang="en-US" altLang="zh-CN" dirty="0" smtClean="0"/>
              <a:t>PCI Express</a:t>
            </a:r>
            <a:r>
              <a:rPr lang="zh-CN" altLang="en-US" dirty="0" smtClean="0"/>
              <a:t>卡支持的三种电压分别为</a:t>
            </a:r>
            <a:r>
              <a:rPr lang="en-US" altLang="zh-CN" dirty="0" smtClean="0"/>
              <a:t>+3.3V</a:t>
            </a:r>
            <a:r>
              <a:rPr lang="zh-CN" altLang="en-US" dirty="0" smtClean="0"/>
              <a:t>、</a:t>
            </a:r>
            <a:r>
              <a:rPr lang="en-US" altLang="zh-CN" dirty="0" smtClean="0"/>
              <a:t>3.3Vaux</a:t>
            </a:r>
            <a:r>
              <a:rPr lang="zh-CN" altLang="en-US" dirty="0" smtClean="0"/>
              <a:t>以及</a:t>
            </a:r>
            <a:r>
              <a:rPr lang="en-US" altLang="zh-CN" dirty="0" smtClean="0"/>
              <a:t>+12V</a:t>
            </a:r>
            <a:r>
              <a:rPr lang="zh-CN" altLang="en-US" dirty="0" smtClean="0"/>
              <a:t>。</a:t>
            </a:r>
            <a:endParaRPr lang="en-US" altLang="zh-CN" dirty="0" smtClean="0"/>
          </a:p>
          <a:p>
            <a:r>
              <a:rPr lang="zh-CN" altLang="en-US" dirty="0" smtClean="0"/>
              <a:t>用于取代</a:t>
            </a:r>
            <a:r>
              <a:rPr lang="en-US" altLang="zh-CN" dirty="0" smtClean="0"/>
              <a:t>AGP</a:t>
            </a:r>
            <a:r>
              <a:rPr lang="zh-CN" altLang="en-US" dirty="0" smtClean="0"/>
              <a:t>接口的</a:t>
            </a:r>
            <a:r>
              <a:rPr lang="en-US" altLang="zh-CN" dirty="0" smtClean="0"/>
              <a:t>PCI Express</a:t>
            </a:r>
            <a:r>
              <a:rPr lang="zh-CN" altLang="en-US" dirty="0" smtClean="0"/>
              <a:t>接口位宽为</a:t>
            </a:r>
            <a:r>
              <a:rPr lang="en-US" altLang="zh-CN" dirty="0" smtClean="0"/>
              <a:t>X16</a:t>
            </a:r>
            <a:r>
              <a:rPr lang="zh-CN" altLang="en-US" dirty="0" smtClean="0"/>
              <a:t>，将能够提供</a:t>
            </a:r>
            <a:r>
              <a:rPr lang="en-US" altLang="zh-CN" dirty="0" smtClean="0"/>
              <a:t>5GB/s</a:t>
            </a:r>
            <a:r>
              <a:rPr lang="zh-CN" altLang="en-US" dirty="0" smtClean="0"/>
              <a:t>的带宽，即便有编码上的损耗但仍能够提</a:t>
            </a:r>
            <a:r>
              <a:rPr lang="en-US" altLang="zh-CN" dirty="0" smtClean="0"/>
              <a:t>4GB/s</a:t>
            </a:r>
            <a:r>
              <a:rPr lang="zh-CN" altLang="en-US" dirty="0" smtClean="0"/>
              <a:t>左右的实际带宽，远远超过</a:t>
            </a:r>
            <a:r>
              <a:rPr lang="en-US" altLang="zh-CN" dirty="0" smtClean="0"/>
              <a:t>AGP 8X</a:t>
            </a:r>
            <a:r>
              <a:rPr lang="zh-CN" altLang="en-US" dirty="0" smtClean="0"/>
              <a:t>的</a:t>
            </a:r>
            <a:r>
              <a:rPr lang="en-US" altLang="zh-CN" dirty="0" smtClean="0"/>
              <a:t>2.1GB/s</a:t>
            </a:r>
            <a:r>
              <a:rPr lang="zh-CN" altLang="en-US" dirty="0" smtClean="0"/>
              <a:t>的带宽。</a:t>
            </a:r>
            <a:endParaRPr lang="en-US" altLang="zh-CN" dirty="0" smtClean="0"/>
          </a:p>
          <a:p>
            <a:endParaRPr lang="en-US" altLang="zh-CN" dirty="0" smtClean="0"/>
          </a:p>
          <a:p>
            <a:endParaRPr lang="zh-CN" altLang="en-US" dirty="0" smtClean="0"/>
          </a:p>
          <a:p>
            <a:r>
              <a:rPr lang="en-US" altLang="zh-CN" dirty="0" smtClean="0"/>
              <a:t>PCI Express</a:t>
            </a:r>
            <a:r>
              <a:rPr lang="zh-CN" altLang="en-US" dirty="0" smtClean="0"/>
              <a:t>规格从</a:t>
            </a:r>
            <a:r>
              <a:rPr lang="en-US" altLang="zh-CN" dirty="0" smtClean="0"/>
              <a:t>1</a:t>
            </a:r>
            <a:r>
              <a:rPr lang="zh-CN" altLang="en-US" dirty="0" smtClean="0"/>
              <a:t>条通道连接到</a:t>
            </a:r>
            <a:r>
              <a:rPr lang="en-US" altLang="zh-CN" dirty="0" smtClean="0"/>
              <a:t>32</a:t>
            </a:r>
            <a:r>
              <a:rPr lang="zh-CN" altLang="en-US" dirty="0" smtClean="0"/>
              <a:t>条通道连接，有非常强的伸缩性，以满足不同系统设备对数据传输带宽不同的需求。例如，</a:t>
            </a:r>
            <a:r>
              <a:rPr lang="en-US" altLang="zh-CN" dirty="0" smtClean="0"/>
              <a:t>PCI Express X1</a:t>
            </a:r>
            <a:r>
              <a:rPr lang="zh-CN" altLang="en-US" dirty="0" smtClean="0"/>
              <a:t>规格支持双向数据传输，每向数据传输带宽</a:t>
            </a:r>
            <a:r>
              <a:rPr lang="en-US" altLang="zh-CN" dirty="0" smtClean="0"/>
              <a:t>250MB/s</a:t>
            </a:r>
            <a:r>
              <a:rPr lang="zh-CN" altLang="en-US" dirty="0" smtClean="0"/>
              <a:t>，</a:t>
            </a:r>
            <a:r>
              <a:rPr lang="en-US" altLang="zh-CN" dirty="0" smtClean="0"/>
              <a:t>PCI Express X1</a:t>
            </a:r>
            <a:r>
              <a:rPr lang="zh-CN" altLang="en-US" dirty="0" smtClean="0"/>
              <a:t>已经可以满足主流声效芯片、网卡芯片和存储设备对数据传输带宽的需求，但是远远无法满足图形芯片对数据传输带宽的需求。 因此，必须采用</a:t>
            </a:r>
            <a:r>
              <a:rPr lang="en-US" altLang="zh-CN" dirty="0" smtClean="0"/>
              <a:t>PCI Express X16</a:t>
            </a:r>
            <a:r>
              <a:rPr lang="zh-CN" altLang="en-US" dirty="0" smtClean="0"/>
              <a:t>，即</a:t>
            </a:r>
            <a:r>
              <a:rPr lang="en-US" altLang="zh-CN" dirty="0" smtClean="0"/>
              <a:t>16</a:t>
            </a:r>
            <a:r>
              <a:rPr lang="zh-CN" altLang="en-US" dirty="0" smtClean="0"/>
              <a:t>条点对点数据传输通道连接来取代传统的</a:t>
            </a:r>
            <a:r>
              <a:rPr lang="en-US" altLang="zh-CN" dirty="0" smtClean="0"/>
              <a:t>AGP</a:t>
            </a:r>
            <a:r>
              <a:rPr lang="zh-CN" altLang="en-US" dirty="0" smtClean="0"/>
              <a:t>总线。</a:t>
            </a:r>
            <a:r>
              <a:rPr lang="en-US" altLang="zh-CN" dirty="0" smtClean="0"/>
              <a:t>PCI Express X16</a:t>
            </a:r>
            <a:r>
              <a:rPr lang="zh-CN" altLang="en-US" dirty="0" smtClean="0"/>
              <a:t>也支持双向数据传输，每向数据传输带宽高达</a:t>
            </a:r>
            <a:r>
              <a:rPr lang="en-US" altLang="zh-CN" dirty="0" smtClean="0"/>
              <a:t>4GB/s</a:t>
            </a:r>
            <a:r>
              <a:rPr lang="zh-CN" altLang="en-US" dirty="0" smtClean="0"/>
              <a:t>，双向数据传输带宽有</a:t>
            </a:r>
            <a:r>
              <a:rPr lang="en-US" altLang="zh-CN" dirty="0" smtClean="0"/>
              <a:t>8GB/s</a:t>
            </a:r>
            <a:r>
              <a:rPr lang="zh-CN" altLang="en-US" dirty="0" smtClean="0"/>
              <a:t>之多，相比之下，目前广泛采用的</a:t>
            </a:r>
            <a:r>
              <a:rPr lang="en-US" altLang="zh-CN" dirty="0" smtClean="0"/>
              <a:t>AGP 8X</a:t>
            </a:r>
            <a:r>
              <a:rPr lang="zh-CN" altLang="en-US" dirty="0" smtClean="0"/>
              <a:t>数据传输只提供</a:t>
            </a:r>
            <a:r>
              <a:rPr lang="en-US" altLang="zh-CN" dirty="0" smtClean="0"/>
              <a:t>2.1GB/s</a:t>
            </a:r>
            <a:r>
              <a:rPr lang="zh-CN" altLang="en-US" dirty="0" smtClean="0"/>
              <a:t>的数据传输带宽。 </a:t>
            </a:r>
          </a:p>
          <a:p>
            <a:r>
              <a:rPr lang="zh-CN" altLang="en-US" dirty="0" smtClean="0"/>
              <a:t>尽管</a:t>
            </a:r>
            <a:r>
              <a:rPr lang="en-US" altLang="zh-CN" dirty="0" smtClean="0"/>
              <a:t>PCI Express</a:t>
            </a:r>
            <a:r>
              <a:rPr lang="zh-CN" altLang="en-US" dirty="0" smtClean="0"/>
              <a:t>技术规格允许实现</a:t>
            </a:r>
            <a:r>
              <a:rPr lang="en-US" altLang="zh-CN" dirty="0" smtClean="0"/>
              <a:t>X1</a:t>
            </a:r>
            <a:r>
              <a:rPr lang="zh-CN" altLang="en-US" dirty="0" smtClean="0"/>
              <a:t>（</a:t>
            </a:r>
            <a:r>
              <a:rPr lang="en-US" altLang="zh-CN" dirty="0" smtClean="0"/>
              <a:t>250MB/</a:t>
            </a:r>
            <a:r>
              <a:rPr lang="zh-CN" altLang="en-US" dirty="0" smtClean="0"/>
              <a:t>秒），</a:t>
            </a:r>
            <a:r>
              <a:rPr lang="en-US" altLang="zh-CN" dirty="0" smtClean="0"/>
              <a:t>X2</a:t>
            </a:r>
            <a:r>
              <a:rPr lang="zh-CN" altLang="en-US" dirty="0" smtClean="0"/>
              <a:t>，</a:t>
            </a:r>
            <a:r>
              <a:rPr lang="en-US" altLang="zh-CN" dirty="0" smtClean="0"/>
              <a:t>X4</a:t>
            </a:r>
            <a:r>
              <a:rPr lang="zh-CN" altLang="en-US" dirty="0" smtClean="0"/>
              <a:t>，</a:t>
            </a:r>
            <a:r>
              <a:rPr lang="en-US" altLang="zh-CN" dirty="0" smtClean="0"/>
              <a:t>X8</a:t>
            </a:r>
            <a:r>
              <a:rPr lang="zh-CN" altLang="en-US" dirty="0" smtClean="0"/>
              <a:t>，</a:t>
            </a:r>
            <a:r>
              <a:rPr lang="en-US" altLang="zh-CN" dirty="0" smtClean="0"/>
              <a:t>X12</a:t>
            </a:r>
            <a:r>
              <a:rPr lang="zh-CN" altLang="en-US" dirty="0" smtClean="0"/>
              <a:t>，</a:t>
            </a:r>
            <a:r>
              <a:rPr lang="en-US" altLang="zh-CN" dirty="0" smtClean="0"/>
              <a:t>X16</a:t>
            </a:r>
            <a:r>
              <a:rPr lang="zh-CN" altLang="en-US" dirty="0" smtClean="0"/>
              <a:t>和</a:t>
            </a:r>
            <a:r>
              <a:rPr lang="en-US" altLang="zh-CN" dirty="0" smtClean="0"/>
              <a:t>X32</a:t>
            </a:r>
            <a:r>
              <a:rPr lang="zh-CN" altLang="en-US" dirty="0" smtClean="0"/>
              <a:t>通道规格，但是依目前形式来看，</a:t>
            </a:r>
            <a:r>
              <a:rPr lang="en-US" altLang="zh-CN" dirty="0" smtClean="0"/>
              <a:t>PCI Express X1</a:t>
            </a:r>
            <a:r>
              <a:rPr lang="zh-CN" altLang="en-US" dirty="0" smtClean="0"/>
              <a:t>和</a:t>
            </a:r>
            <a:r>
              <a:rPr lang="en-US" altLang="zh-CN" dirty="0" smtClean="0"/>
              <a:t>PCI Express X16</a:t>
            </a:r>
            <a:r>
              <a:rPr lang="zh-CN" altLang="en-US" dirty="0" smtClean="0"/>
              <a:t>将成为</a:t>
            </a:r>
            <a:r>
              <a:rPr lang="en-US" altLang="zh-CN" dirty="0" smtClean="0"/>
              <a:t>PCI Express</a:t>
            </a:r>
            <a:r>
              <a:rPr lang="zh-CN" altLang="en-US" dirty="0" smtClean="0"/>
              <a:t>主流规格，同时芯片组厂商将在南桥芯片当中添加对</a:t>
            </a:r>
            <a:r>
              <a:rPr lang="en-US" altLang="zh-CN" dirty="0" smtClean="0"/>
              <a:t>PCI Express X1</a:t>
            </a:r>
            <a:r>
              <a:rPr lang="zh-CN" altLang="en-US" dirty="0" smtClean="0"/>
              <a:t>的支持，在北桥芯片当中添加对</a:t>
            </a:r>
            <a:r>
              <a:rPr lang="en-US" altLang="zh-CN" dirty="0" smtClean="0"/>
              <a:t>PCI Express X16</a:t>
            </a:r>
            <a:r>
              <a:rPr lang="zh-CN" altLang="en-US" dirty="0" smtClean="0"/>
              <a:t>的支持。除去提供极高数据传输带宽之外，</a:t>
            </a:r>
            <a:r>
              <a:rPr lang="en-US" altLang="zh-CN" dirty="0" smtClean="0"/>
              <a:t>PCI Express</a:t>
            </a:r>
            <a:r>
              <a:rPr lang="zh-CN" altLang="en-US" dirty="0" smtClean="0"/>
              <a:t>因为采用串行数据包方式传递数据，所以</a:t>
            </a:r>
            <a:r>
              <a:rPr lang="en-US" altLang="zh-CN" dirty="0" smtClean="0"/>
              <a:t>PCI Express</a:t>
            </a:r>
            <a:r>
              <a:rPr lang="zh-CN" altLang="en-US" dirty="0" smtClean="0"/>
              <a:t>接口每个针脚可以获得比传统</a:t>
            </a:r>
            <a:r>
              <a:rPr lang="en-US" altLang="zh-CN" dirty="0" smtClean="0"/>
              <a:t>I/O</a:t>
            </a:r>
            <a:r>
              <a:rPr lang="zh-CN" altLang="en-US" dirty="0" smtClean="0"/>
              <a:t>标准更多的带宽，这样就可以降低</a:t>
            </a:r>
            <a:r>
              <a:rPr lang="en-US" altLang="zh-CN" dirty="0" smtClean="0"/>
              <a:t>PCI Express</a:t>
            </a:r>
            <a:r>
              <a:rPr lang="zh-CN" altLang="en-US" dirty="0" smtClean="0"/>
              <a:t>设备生产成本和体积。另外，</a:t>
            </a:r>
            <a:r>
              <a:rPr lang="en-US" altLang="zh-CN" dirty="0" smtClean="0"/>
              <a:t>PCI Express</a:t>
            </a:r>
            <a:r>
              <a:rPr lang="zh-CN" altLang="en-US" dirty="0" smtClean="0"/>
              <a:t>也支持高阶电源管理，支持热插拔，支持数据同步传输，为优先传输数据进行带宽优化。 </a:t>
            </a:r>
          </a:p>
          <a:p>
            <a:r>
              <a:rPr lang="zh-CN" altLang="en-US" dirty="0" smtClean="0"/>
              <a:t>在兼容性方面，</a:t>
            </a:r>
            <a:r>
              <a:rPr lang="en-US" altLang="zh-CN" dirty="0" smtClean="0"/>
              <a:t>PCI Express</a:t>
            </a:r>
            <a:r>
              <a:rPr lang="zh-CN" altLang="en-US" dirty="0" smtClean="0"/>
              <a:t>在软件层面上兼容目前的</a:t>
            </a:r>
            <a:r>
              <a:rPr lang="en-US" altLang="zh-CN" dirty="0" smtClean="0"/>
              <a:t>PCI</a:t>
            </a:r>
            <a:r>
              <a:rPr lang="zh-CN" altLang="en-US" dirty="0" smtClean="0"/>
              <a:t>技术和设备，支持</a:t>
            </a:r>
            <a:r>
              <a:rPr lang="en-US" altLang="zh-CN" dirty="0" smtClean="0"/>
              <a:t>PCI</a:t>
            </a:r>
            <a:r>
              <a:rPr lang="zh-CN" altLang="en-US" dirty="0" smtClean="0"/>
              <a:t>设备和内存模组的初始化，也就是说目前的驱动程序、操作系统无需推倒重来，就可以支持</a:t>
            </a:r>
            <a:r>
              <a:rPr lang="en-US" altLang="zh-CN" dirty="0" smtClean="0"/>
              <a:t>PCI Express</a:t>
            </a:r>
            <a:r>
              <a:rPr lang="zh-CN" altLang="en-US" dirty="0" smtClean="0"/>
              <a:t>设备。</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26</a:t>
            </a:fld>
            <a:endParaRPr lang="zh-CN" altLang="en-US"/>
          </a:p>
        </p:txBody>
      </p:sp>
    </p:spTree>
    <p:extLst>
      <p:ext uri="{BB962C8B-B14F-4D97-AF65-F5344CB8AC3E}">
        <p14:creationId xmlns:p14="http://schemas.microsoft.com/office/powerpoint/2010/main" val="3982905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27</a:t>
            </a:fld>
            <a:endParaRPr lang="zh-CN" altLang="en-US"/>
          </a:p>
        </p:txBody>
      </p:sp>
    </p:spTree>
    <p:extLst>
      <p:ext uri="{BB962C8B-B14F-4D97-AF65-F5344CB8AC3E}">
        <p14:creationId xmlns:p14="http://schemas.microsoft.com/office/powerpoint/2010/main" val="3982905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28</a:t>
            </a:fld>
            <a:endParaRPr lang="zh-CN" altLang="en-US"/>
          </a:p>
        </p:txBody>
      </p:sp>
    </p:spTree>
    <p:extLst>
      <p:ext uri="{BB962C8B-B14F-4D97-AF65-F5344CB8AC3E}">
        <p14:creationId xmlns:p14="http://schemas.microsoft.com/office/powerpoint/2010/main" val="3982905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dirty="0" smtClean="0"/>
              <a:t>就是从计算机组成来看。</a:t>
            </a:r>
            <a:endParaRPr lang="en-US" altLang="zh-CN"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t>硬件英文名</a:t>
            </a:r>
            <a:r>
              <a:rPr lang="en-US" altLang="zh-CN" sz="2000" dirty="0" smtClean="0"/>
              <a:t>Hardware</a:t>
            </a:r>
            <a:r>
              <a:rPr lang="zh-CN" altLang="en-US" sz="2000" dirty="0" smtClean="0"/>
              <a:t>；“</a:t>
            </a:r>
            <a:r>
              <a:rPr lang="zh-CN" altLang="en-US" sz="2000" dirty="0" smtClean="0">
                <a:hlinkClick r:id="rId3" action="ppaction://hlinkfile"/>
              </a:rPr>
              <a:t>计算机硬件</a:t>
            </a:r>
            <a:r>
              <a:rPr lang="zh-CN" altLang="en-US" sz="2000" dirty="0" smtClean="0"/>
              <a:t>”的简称（中国大陆及</a:t>
            </a:r>
            <a:r>
              <a:rPr lang="zh-CN" altLang="en-US" sz="2000" dirty="0" smtClean="0">
                <a:hlinkClick r:id="rId4" action="ppaction://hlinkfile"/>
              </a:rPr>
              <a:t>香港</a:t>
            </a:r>
            <a:r>
              <a:rPr lang="zh-CN" altLang="en-US" sz="2000" dirty="0" smtClean="0"/>
              <a:t>用语，</a:t>
            </a:r>
            <a:r>
              <a:rPr lang="zh-CN" altLang="en-US" sz="2000" dirty="0" smtClean="0">
                <a:hlinkClick r:id="rId5" action="ppaction://hlinkfile"/>
              </a:rPr>
              <a:t>台湾</a:t>
            </a:r>
            <a:r>
              <a:rPr lang="zh-CN" altLang="en-US" sz="2000" dirty="0" smtClean="0"/>
              <a:t>作硬体）。与“</a:t>
            </a:r>
            <a:r>
              <a:rPr lang="zh-CN" altLang="en-US" sz="2000" dirty="0" smtClean="0">
                <a:hlinkClick r:id="rId6" action="ppaction://hlinkfile"/>
              </a:rPr>
              <a:t>软件</a:t>
            </a:r>
            <a:r>
              <a:rPr lang="zh-CN" altLang="en-US" sz="2000" dirty="0" smtClean="0"/>
              <a:t>”相对。</a:t>
            </a:r>
            <a:r>
              <a:rPr lang="zh-CN" altLang="en-US" sz="2000" dirty="0" smtClean="0">
                <a:hlinkClick r:id="rId7" action="ppaction://hlinkfile"/>
              </a:rPr>
              <a:t>电子计算机</a:t>
            </a:r>
            <a:r>
              <a:rPr lang="zh-CN" altLang="en-US" sz="2000" dirty="0" smtClean="0"/>
              <a:t>系统中所有实体部件和</a:t>
            </a:r>
            <a:r>
              <a:rPr lang="zh-CN" altLang="en-US" sz="2000" dirty="0" smtClean="0">
                <a:hlinkClick r:id="rId8" action="ppaction://hlinkfile"/>
              </a:rPr>
              <a:t>设备</a:t>
            </a:r>
            <a:r>
              <a:rPr lang="zh-CN" altLang="en-US" sz="2000" dirty="0" smtClean="0"/>
              <a:t>的统称。从基本结构上来讲，计算机可以分为五大部分：</a:t>
            </a:r>
            <a:r>
              <a:rPr lang="zh-CN" altLang="en-US" sz="2000" dirty="0" smtClean="0">
                <a:hlinkClick r:id="rId9" action="ppaction://hlinkfile"/>
              </a:rPr>
              <a:t>运算器</a:t>
            </a:r>
            <a:r>
              <a:rPr lang="zh-CN" altLang="en-US" sz="2000" dirty="0" smtClean="0"/>
              <a:t>、</a:t>
            </a:r>
            <a:r>
              <a:rPr lang="zh-CN" altLang="en-US" sz="2000" dirty="0" smtClean="0">
                <a:hlinkClick r:id="rId10" action="ppaction://hlinkfile"/>
              </a:rPr>
              <a:t>控制器</a:t>
            </a:r>
            <a:r>
              <a:rPr lang="zh-CN" altLang="en-US" sz="2000" dirty="0" smtClean="0"/>
              <a:t>、</a:t>
            </a:r>
            <a:r>
              <a:rPr lang="zh-CN" altLang="en-US" sz="2000" dirty="0" smtClean="0">
                <a:hlinkClick r:id="rId11" action="ppaction://hlinkfile"/>
              </a:rPr>
              <a:t>存储器</a:t>
            </a:r>
            <a:r>
              <a:rPr lang="zh-CN" altLang="en-US" sz="2000" dirty="0" smtClean="0"/>
              <a:t>、输入、输出设备。</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2</a:t>
            </a:fld>
            <a:endParaRPr lang="zh-CN" altLang="en-US"/>
          </a:p>
        </p:txBody>
      </p:sp>
    </p:spTree>
    <p:extLst>
      <p:ext uri="{BB962C8B-B14F-4D97-AF65-F5344CB8AC3E}">
        <p14:creationId xmlns:p14="http://schemas.microsoft.com/office/powerpoint/2010/main" val="3033022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主板跳线 面板连接线</a:t>
            </a:r>
            <a:br>
              <a:rPr lang="zh-CN" altLang="en-US" dirty="0" smtClean="0"/>
            </a:br>
            <a:r>
              <a:rPr lang="zh-CN" altLang="en-US" dirty="0" smtClean="0"/>
              <a:t>机箱面板的连接线插针一般都在主板左下端靠近边缘的位团置，一般是双行插针，一共有</a:t>
            </a:r>
            <a:r>
              <a:rPr lang="en-US" altLang="zh-CN" dirty="0" smtClean="0"/>
              <a:t>10</a:t>
            </a:r>
            <a:r>
              <a:rPr lang="zh-CN" altLang="en-US" dirty="0" smtClean="0"/>
              <a:t>组左右，主要有电源开关，复位开关，电源指示灯，硬盘指示灯，扬声器等插针。如果不知道该往哪个插针上插的话就仔细寻找下附近，每个主板上都有指示。先寻找下插针下方，如果没有的话就仔细找下附近。</a:t>
            </a:r>
            <a:br>
              <a:rPr lang="zh-CN" altLang="en-US" dirty="0" smtClean="0"/>
            </a:br>
            <a:r>
              <a:rPr lang="en-US" altLang="zh-CN" dirty="0" smtClean="0"/>
              <a:t>1.</a:t>
            </a:r>
            <a:r>
              <a:rPr lang="zh-CN" altLang="en-US" dirty="0" smtClean="0"/>
              <a:t>电源开关连接线</a:t>
            </a:r>
            <a:br>
              <a:rPr lang="zh-CN" altLang="en-US" dirty="0" smtClean="0"/>
            </a:br>
            <a:r>
              <a:rPr lang="zh-CN" altLang="en-US" dirty="0" smtClean="0"/>
              <a:t>连接电源开关连接线时，先从机箱面板连线上找到标有“</a:t>
            </a:r>
            <a:r>
              <a:rPr lang="en-US" altLang="zh-CN" dirty="0" smtClean="0"/>
              <a:t>power </a:t>
            </a:r>
            <a:r>
              <a:rPr lang="en-US" altLang="zh-CN" dirty="0" err="1" smtClean="0"/>
              <a:t>sw</a:t>
            </a:r>
            <a:r>
              <a:rPr lang="en-US" altLang="zh-CN" dirty="0" smtClean="0"/>
              <a:t>”</a:t>
            </a:r>
            <a:r>
              <a:rPr lang="zh-CN" altLang="en-US" dirty="0" smtClean="0"/>
              <a:t>的两针插头，分别是白棕两种颜色，然后插在主板上标有“ </a:t>
            </a:r>
            <a:r>
              <a:rPr lang="en-US" altLang="zh-CN" dirty="0" err="1" smtClean="0"/>
              <a:t>pwr</a:t>
            </a:r>
            <a:r>
              <a:rPr lang="en-US" altLang="zh-CN" dirty="0" smtClean="0"/>
              <a:t> </a:t>
            </a:r>
            <a:r>
              <a:rPr lang="en-US" altLang="zh-CN" dirty="0" err="1" smtClean="0"/>
              <a:t>sw</a:t>
            </a:r>
            <a:r>
              <a:rPr lang="en-US" altLang="zh-CN" dirty="0" smtClean="0"/>
              <a:t>”</a:t>
            </a:r>
            <a:r>
              <a:rPr lang="zh-CN" altLang="en-US" dirty="0" smtClean="0"/>
              <a:t>或是“</a:t>
            </a:r>
            <a:r>
              <a:rPr lang="en-US" altLang="zh-CN" dirty="0" smtClean="0"/>
              <a:t>RWR”</a:t>
            </a:r>
            <a:r>
              <a:rPr lang="zh-CN" altLang="en-US" dirty="0" smtClean="0"/>
              <a:t>字样的插针上就可以了。 </a:t>
            </a:r>
            <a:br>
              <a:rPr lang="zh-CN" altLang="en-US" dirty="0" smtClean="0"/>
            </a:b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复位开关连接线</a:t>
            </a:r>
            <a:br>
              <a:rPr lang="zh-CN" altLang="en-US" dirty="0" smtClean="0"/>
            </a:br>
            <a:r>
              <a:rPr lang="zh-CN" altLang="en-US" dirty="0" smtClean="0"/>
              <a:t>用来热启动计算机用的。连接时，先找到标有“</a:t>
            </a:r>
            <a:r>
              <a:rPr lang="en-US" altLang="zh-CN" dirty="0" smtClean="0"/>
              <a:t>RESET SW”</a:t>
            </a:r>
            <a:r>
              <a:rPr lang="zh-CN" altLang="en-US" dirty="0" smtClean="0"/>
              <a:t>的两针插头，分别是白蓝两种颜色，然后插在主板上标有“</a:t>
            </a:r>
            <a:r>
              <a:rPr lang="en-US" altLang="zh-CN" dirty="0" smtClean="0"/>
              <a:t>Reset </a:t>
            </a:r>
            <a:r>
              <a:rPr lang="en-US" altLang="zh-CN" dirty="0" err="1" smtClean="0"/>
              <a:t>sw</a:t>
            </a:r>
            <a:r>
              <a:rPr lang="en-US" altLang="zh-CN" dirty="0" smtClean="0"/>
              <a:t>”</a:t>
            </a:r>
            <a:r>
              <a:rPr lang="zh-CN" altLang="en-US" dirty="0" smtClean="0"/>
              <a:t>或是“</a:t>
            </a:r>
            <a:r>
              <a:rPr lang="en-US" altLang="zh-CN" dirty="0" smtClean="0"/>
              <a:t>RST”</a:t>
            </a:r>
            <a:r>
              <a:rPr lang="zh-CN" altLang="en-US" dirty="0" smtClean="0"/>
              <a:t>、“</a:t>
            </a:r>
            <a:r>
              <a:rPr lang="en-US" altLang="zh-CN" dirty="0" smtClean="0"/>
              <a:t>RES</a:t>
            </a:r>
            <a:r>
              <a:rPr lang="zh-CN" altLang="en-US" dirty="0" smtClean="0"/>
              <a:t>”字样的插针上就可以了。</a:t>
            </a:r>
            <a:br>
              <a:rPr lang="zh-CN" altLang="en-US" dirty="0" smtClean="0"/>
            </a:b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电源指示灯连接线</a:t>
            </a:r>
            <a:br>
              <a:rPr lang="zh-CN" altLang="en-US" dirty="0" smtClean="0"/>
            </a:br>
            <a:r>
              <a:rPr lang="zh-CN" altLang="en-US" dirty="0" smtClean="0"/>
              <a:t>先找到标有“</a:t>
            </a:r>
            <a:r>
              <a:rPr lang="en-US" altLang="zh-CN" dirty="0" smtClean="0"/>
              <a:t>Power LED”</a:t>
            </a:r>
            <a:r>
              <a:rPr lang="zh-CN" altLang="en-US" dirty="0" smtClean="0"/>
              <a:t>的三针插头，中间一根线空两缺，两端分别是白绿两种颜色，然后将它插在主板上标有“</a:t>
            </a:r>
            <a:r>
              <a:rPr lang="en-US" altLang="zh-CN" dirty="0" smtClean="0"/>
              <a:t>PWR LED”</a:t>
            </a:r>
            <a:r>
              <a:rPr lang="zh-CN" altLang="en-US" dirty="0" smtClean="0"/>
              <a:t>或是“</a:t>
            </a:r>
            <a:r>
              <a:rPr lang="en-US" altLang="zh-CN" dirty="0" smtClean="0"/>
              <a:t>P LED”</a:t>
            </a:r>
            <a:r>
              <a:rPr lang="zh-CN" altLang="en-US" dirty="0" smtClean="0"/>
              <a:t>字样的插针上。</a:t>
            </a:r>
            <a:br>
              <a:rPr lang="zh-CN" altLang="en-US" dirty="0" smtClean="0"/>
            </a:br>
            <a:r>
              <a:rPr lang="zh-CN" altLang="en-US" dirty="0" smtClean="0"/>
              <a:t>提醒：电源开关连接线和复位开关连接线两处在插入时可以不用注意插接的正反问题，怎么插都可以。但由于电源指示灯边接线是采用发光二级管来显示作息的，所以连接是有方向性的。有些主板上会标示“</a:t>
            </a:r>
            <a:r>
              <a:rPr lang="en-US" altLang="zh-CN" dirty="0" smtClean="0"/>
              <a:t>P LED+”</a:t>
            </a:r>
            <a:r>
              <a:rPr lang="zh-CN" altLang="en-US" dirty="0" smtClean="0"/>
              <a:t>和“</a:t>
            </a:r>
            <a:r>
              <a:rPr lang="en-US" altLang="zh-CN" dirty="0" smtClean="0"/>
              <a:t>P LED-”</a:t>
            </a:r>
            <a:r>
              <a:rPr lang="zh-CN" altLang="en-US" dirty="0" smtClean="0"/>
              <a:t>字样，我们只要将绿色的一端对应连接在</a:t>
            </a:r>
            <a:r>
              <a:rPr lang="en-US" altLang="zh-CN" dirty="0" smtClean="0"/>
              <a:t>P LED+</a:t>
            </a:r>
            <a:r>
              <a:rPr lang="zh-CN" altLang="en-US" dirty="0" smtClean="0"/>
              <a:t>插针上，白线连接在</a:t>
            </a:r>
            <a:r>
              <a:rPr lang="en-US" altLang="zh-CN" dirty="0" smtClean="0"/>
              <a:t>P LED-</a:t>
            </a:r>
            <a:r>
              <a:rPr lang="zh-CN" altLang="en-US" dirty="0" smtClean="0"/>
              <a:t>插针上。</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与机箱的电源状态指示灯相连，如果连接正确电脑开机时是常亮的，否则也需要换下正负极</a:t>
            </a:r>
            <a:br>
              <a:rPr lang="zh-CN" altLang="en-US" dirty="0" smtClean="0"/>
            </a:b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4.</a:t>
            </a:r>
            <a:r>
              <a:rPr lang="zh-CN" altLang="en-US" dirty="0" smtClean="0"/>
              <a:t>硬盘指示灯连接线</a:t>
            </a:r>
            <a:br>
              <a:rPr lang="zh-CN" altLang="en-US" dirty="0" smtClean="0"/>
            </a:br>
            <a:r>
              <a:rPr lang="zh-CN" altLang="en-US" dirty="0" smtClean="0"/>
              <a:t>先找到标有“</a:t>
            </a:r>
            <a:r>
              <a:rPr lang="en-US" altLang="zh-CN" dirty="0" smtClean="0"/>
              <a:t>H.D.D.LED”</a:t>
            </a:r>
            <a:r>
              <a:rPr lang="zh-CN" altLang="en-US" dirty="0" smtClean="0"/>
              <a:t>的两头插头，连线分别是白红两种颜色，将它插在主板上标有“</a:t>
            </a:r>
            <a:r>
              <a:rPr lang="en-US" altLang="zh-CN" dirty="0" smtClean="0"/>
              <a:t>HDD LED”</a:t>
            </a:r>
            <a:r>
              <a:rPr lang="zh-CN" altLang="en-US" dirty="0" smtClean="0"/>
              <a:t>或“</a:t>
            </a:r>
            <a:r>
              <a:rPr lang="en-US" altLang="zh-CN" dirty="0" smtClean="0"/>
              <a:t>IED LED”</a:t>
            </a:r>
            <a:r>
              <a:rPr lang="zh-CN" altLang="en-US" dirty="0" smtClean="0"/>
              <a:t>字样的插针上。插时要注意方向性。一般主板会标有“</a:t>
            </a:r>
            <a:r>
              <a:rPr lang="en-US" altLang="zh-CN" dirty="0" smtClean="0"/>
              <a:t>HDD LED+”</a:t>
            </a:r>
            <a:r>
              <a:rPr lang="zh-CN" altLang="en-US" dirty="0" smtClean="0"/>
              <a:t>、“</a:t>
            </a:r>
            <a:r>
              <a:rPr lang="en-US" altLang="zh-CN" dirty="0" smtClean="0"/>
              <a:t>HDD LED-”</a:t>
            </a:r>
            <a:r>
              <a:rPr lang="zh-CN" altLang="en-US" dirty="0" smtClean="0"/>
              <a:t>，将红色一端对应连接在</a:t>
            </a:r>
            <a:r>
              <a:rPr lang="en-US" altLang="zh-CN" dirty="0" smtClean="0"/>
              <a:t>HDD LED+</a:t>
            </a:r>
            <a:r>
              <a:rPr lang="zh-CN" altLang="en-US" dirty="0" smtClean="0"/>
              <a:t>插针上，白色插在标有“</a:t>
            </a:r>
            <a:r>
              <a:rPr lang="en-US" altLang="zh-CN" dirty="0" smtClean="0"/>
              <a:t>HDD LED-”</a:t>
            </a:r>
            <a:r>
              <a:rPr lang="zh-CN" altLang="en-US" dirty="0" smtClean="0"/>
              <a:t>插针上。</a:t>
            </a:r>
            <a:br>
              <a:rPr lang="zh-CN" altLang="en-US" dirty="0" smtClean="0"/>
            </a:b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5.</a:t>
            </a:r>
            <a:r>
              <a:rPr lang="zh-CN" altLang="en-US" dirty="0" smtClean="0"/>
              <a:t>扬声器连接线</a:t>
            </a:r>
            <a:br>
              <a:rPr lang="zh-CN" altLang="en-US" dirty="0" smtClean="0"/>
            </a:br>
            <a:r>
              <a:rPr lang="zh-CN" altLang="en-US" dirty="0" smtClean="0"/>
              <a:t>先找到“</a:t>
            </a:r>
            <a:r>
              <a:rPr lang="en-US" altLang="zh-CN" dirty="0" smtClean="0"/>
              <a:t>SPEAKER”</a:t>
            </a:r>
            <a:r>
              <a:rPr lang="zh-CN" altLang="en-US" dirty="0" smtClean="0"/>
              <a:t>的四针插头，中间两根线空缺，两端分别是红黑两种颜色，将它插在主板上标有“</a:t>
            </a:r>
            <a:r>
              <a:rPr lang="en-US" altLang="zh-CN" dirty="0" smtClean="0"/>
              <a:t>PEAKER”</a:t>
            </a:r>
            <a:r>
              <a:rPr lang="zh-CN" altLang="en-US" dirty="0" smtClean="0"/>
              <a:t>或是“</a:t>
            </a:r>
            <a:r>
              <a:rPr lang="en-US" altLang="zh-CN" dirty="0" smtClean="0"/>
              <a:t>SPK”</a:t>
            </a:r>
            <a:r>
              <a:rPr lang="zh-CN" altLang="en-US" dirty="0" smtClean="0"/>
              <a:t>字样的插针上。红色插正极，黑色插负极。但事实证明这两根线也是不分正负极的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6. IR/CIR</a:t>
            </a:r>
            <a:r>
              <a:rPr lang="zh-CN" altLang="en-US" dirty="0" smtClean="0"/>
              <a:t>表示红外接口，（</a:t>
            </a:r>
            <a:r>
              <a:rPr lang="en-US" altLang="zh-CN" dirty="0" smtClean="0"/>
              <a:t>5</a:t>
            </a:r>
            <a:r>
              <a:rPr lang="zh-CN" altLang="en-US" dirty="0" smtClean="0"/>
              <a:t>针插口）</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7.</a:t>
            </a:r>
            <a:r>
              <a:rPr lang="zh-CN" altLang="en-US" dirty="0" smtClean="0"/>
              <a:t> </a:t>
            </a:r>
            <a:r>
              <a:rPr lang="en-US" altLang="zh-CN" dirty="0" smtClean="0"/>
              <a:t>CI</a:t>
            </a:r>
            <a:r>
              <a:rPr lang="zh-CN" altLang="en-US" dirty="0" smtClean="0"/>
              <a:t>跳线为：“机箱侧面板被开启侦测针脚”。机箱侧面板被开启侦测针脚：为高端机箱所应用。</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高档机箱的面板上有个小开关，当你把盖子盖上就会压下开关。这个开关连出一根线可以接到主板上主板开启检测这个接口的话，如果机箱被打开，主板就会报警，提醒用户机箱已经被打开了。</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8.</a:t>
            </a:r>
            <a:r>
              <a:rPr lang="zh-CN" altLang="en-US" dirty="0" smtClean="0"/>
              <a:t> </a:t>
            </a:r>
            <a:r>
              <a:rPr lang="en-US" altLang="zh-CN" dirty="0" smtClean="0"/>
              <a:t>MSG---</a:t>
            </a:r>
            <a:r>
              <a:rPr lang="zh-CN" altLang="en-US" dirty="0" smtClean="0"/>
              <a:t>讯息指示灯，连接至机壳前方面板的电源指示灯。当系统正在运作时，指示灯为持续亮着：系统进入待命（</a:t>
            </a:r>
            <a:r>
              <a:rPr lang="en-US" altLang="zh-CN" dirty="0" smtClean="0"/>
              <a:t>S1</a:t>
            </a:r>
            <a:r>
              <a:rPr lang="zh-CN" altLang="en-US" dirty="0" smtClean="0"/>
              <a:t>）模式时，指示灯呈现闪烁：系统进入休眠模式（</a:t>
            </a:r>
            <a:r>
              <a:rPr lang="en-US" altLang="zh-CN" dirty="0" smtClean="0"/>
              <a:t>S3/S4</a:t>
            </a:r>
            <a:r>
              <a:rPr lang="zh-CN" altLang="en-US" dirty="0" smtClean="0"/>
              <a:t>）及关机（</a:t>
            </a:r>
            <a:r>
              <a:rPr lang="en-US" altLang="zh-CN" dirty="0" smtClean="0"/>
              <a:t>S5</a:t>
            </a:r>
            <a:r>
              <a:rPr lang="zh-CN" altLang="en-US" dirty="0" smtClean="0"/>
              <a:t>）时，则为熄灭。</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          信息指示灯，与机箱的</a:t>
            </a:r>
            <a:r>
              <a:rPr lang="en-US" altLang="zh-CN" dirty="0" smtClean="0"/>
              <a:t>HD_LED</a:t>
            </a:r>
            <a:r>
              <a:rPr lang="zh-CN" altLang="en-US" dirty="0" smtClean="0"/>
              <a:t>相连来表现</a:t>
            </a:r>
            <a:r>
              <a:rPr lang="en-US" altLang="zh-CN" dirty="0" smtClean="0"/>
              <a:t>IDE</a:t>
            </a:r>
            <a:r>
              <a:rPr lang="zh-CN" altLang="en-US" dirty="0" smtClean="0"/>
              <a:t>，或</a:t>
            </a:r>
            <a:r>
              <a:rPr lang="en-US" altLang="zh-CN" dirty="0" smtClean="0"/>
              <a:t>SATA</a:t>
            </a:r>
            <a:r>
              <a:rPr lang="zh-CN" altLang="en-US" dirty="0" smtClean="0"/>
              <a:t>总线是否有数据通过。也就是是否对硬盘有读盘，写入等操作，连接正确应该是一闪一闪的，否则就需要换下正负极；</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9. </a:t>
            </a:r>
            <a:r>
              <a:rPr lang="en-US" altLang="zh-CN" dirty="0" err="1" smtClean="0"/>
              <a:t>SYS_Fan</a:t>
            </a:r>
            <a:r>
              <a:rPr lang="zh-CN" altLang="en-US" dirty="0" smtClean="0"/>
              <a:t>是机箱外接风扇用的接口。</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10.</a:t>
            </a:r>
            <a:r>
              <a:rPr lang="zh-CN" altLang="en-US" dirty="0" smtClean="0"/>
              <a:t> </a:t>
            </a:r>
            <a:r>
              <a:rPr lang="en-US" altLang="zh-CN" dirty="0" smtClean="0"/>
              <a:t>PWR_FAN</a:t>
            </a:r>
            <a:r>
              <a:rPr lang="zh-CN" altLang="en-US" dirty="0" smtClean="0"/>
              <a:t>是处理器的或者其他风扇的接口。</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11. CLR_COMS</a:t>
            </a:r>
            <a:r>
              <a:rPr lang="zh-CN" altLang="en-US" dirty="0" smtClean="0"/>
              <a:t>是清除</a:t>
            </a:r>
            <a:r>
              <a:rPr lang="en-US" altLang="zh-CN" dirty="0" smtClean="0"/>
              <a:t>bios</a:t>
            </a:r>
            <a:r>
              <a:rPr lang="zh-CN" altLang="en-US" dirty="0" smtClean="0"/>
              <a:t>储存于电池的设置。</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12.</a:t>
            </a:r>
            <a:r>
              <a:rPr lang="zh-CN" altLang="en-US" dirty="0" smtClean="0"/>
              <a:t> </a:t>
            </a:r>
            <a:r>
              <a:rPr lang="en-US" altLang="zh-CN" dirty="0" smtClean="0"/>
              <a:t>CD_IN</a:t>
            </a:r>
            <a:r>
              <a:rPr lang="zh-CN" altLang="en-US" dirty="0" smtClean="0"/>
              <a:t>是音频输入接口。</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228600" marR="0" indent="-228600" algn="l" defTabSz="914400" rtl="0" eaLnBrk="1" fontAlgn="auto" latinLnBrk="0" hangingPunct="1">
              <a:lnSpc>
                <a:spcPct val="100000"/>
              </a:lnSpc>
              <a:spcBef>
                <a:spcPts val="0"/>
              </a:spcBef>
              <a:spcAft>
                <a:spcPts val="0"/>
              </a:spcAft>
              <a:buClrTx/>
              <a:buSzTx/>
              <a:buFontTx/>
              <a:buAutoNum type="arabicPeriod" startAt="13"/>
              <a:tabLst/>
              <a:defRPr/>
            </a:pPr>
            <a:r>
              <a:rPr lang="en-US" altLang="zh-CN" dirty="0" smtClean="0"/>
              <a:t>F</a:t>
            </a:r>
            <a:r>
              <a:rPr lang="zh-CN" altLang="en-US" dirty="0" smtClean="0"/>
              <a:t>＿</a:t>
            </a:r>
            <a:r>
              <a:rPr lang="en-US" altLang="zh-CN" dirty="0" smtClean="0"/>
              <a:t>PANEL</a:t>
            </a:r>
            <a:r>
              <a:rPr lang="zh-CN" altLang="en-US" dirty="0" smtClean="0"/>
              <a:t>或</a:t>
            </a:r>
            <a:r>
              <a:rPr lang="en-US" altLang="zh-CN" dirty="0" smtClean="0"/>
              <a:t>FRONT_PNL</a:t>
            </a:r>
            <a:r>
              <a:rPr lang="zh-CN" altLang="en-US" dirty="0" smtClean="0"/>
              <a:t>前置面板接口</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14. F_AUDIO </a:t>
            </a:r>
            <a:r>
              <a:rPr lang="zh-CN" altLang="en-US" dirty="0" smtClean="0"/>
              <a:t>前面板音频接口</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红线：电源正极（接线上的标识为：</a:t>
            </a:r>
            <a:r>
              <a:rPr lang="en-US" altLang="zh-CN" dirty="0" smtClean="0"/>
              <a:t>+5V</a:t>
            </a:r>
            <a:r>
              <a:rPr lang="zh-CN" altLang="en-US" dirty="0" smtClean="0"/>
              <a:t>或</a:t>
            </a:r>
            <a:r>
              <a:rPr lang="en-US" altLang="zh-CN" dirty="0" smtClean="0"/>
              <a:t>VCC</a:t>
            </a:r>
            <a:r>
              <a:rPr lang="zh-CN" altLang="en-US" dirty="0" smtClean="0"/>
              <a:t>）、白线：负电压数据线（标识为：</a:t>
            </a:r>
            <a:r>
              <a:rPr lang="en-US" altLang="zh-CN" dirty="0" smtClean="0"/>
              <a:t>Data-</a:t>
            </a:r>
            <a:r>
              <a:rPr lang="zh-CN" altLang="en-US" dirty="0" smtClean="0"/>
              <a:t>或</a:t>
            </a:r>
            <a:r>
              <a:rPr lang="en-US" altLang="zh-CN" dirty="0" smtClean="0"/>
              <a:t>USB Port -</a:t>
            </a:r>
            <a:r>
              <a:rPr lang="zh-CN" altLang="en-US" dirty="0" smtClean="0"/>
              <a:t>）、绿线：正电压数据线（标识为：</a:t>
            </a:r>
            <a:r>
              <a:rPr lang="en-US" altLang="zh-CN" dirty="0" smtClean="0"/>
              <a:t>Data+</a:t>
            </a:r>
            <a:r>
              <a:rPr lang="zh-CN" altLang="en-US" dirty="0" smtClean="0"/>
              <a:t>或</a:t>
            </a:r>
            <a:r>
              <a:rPr lang="en-US" altLang="zh-CN" dirty="0" smtClean="0"/>
              <a:t>USB Port +</a:t>
            </a:r>
            <a:r>
              <a:rPr lang="zh-CN" altLang="en-US" dirty="0" smtClean="0"/>
              <a:t>）、黑线：接地（标识为：</a:t>
            </a:r>
            <a:r>
              <a:rPr lang="en-US" altLang="zh-CN" dirty="0" smtClean="0"/>
              <a:t>GROUND</a:t>
            </a:r>
            <a:r>
              <a:rPr lang="zh-CN" altLang="en-US" dirty="0" smtClean="0"/>
              <a:t>）</a:t>
            </a:r>
            <a:br>
              <a:rPr lang="zh-CN" altLang="en-US" dirty="0" smtClean="0"/>
            </a:b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29</a:t>
            </a:fld>
            <a:endParaRPr lang="zh-CN" altLang="en-US"/>
          </a:p>
        </p:txBody>
      </p:sp>
    </p:spTree>
    <p:extLst>
      <p:ext uri="{BB962C8B-B14F-4D97-AF65-F5344CB8AC3E}">
        <p14:creationId xmlns:p14="http://schemas.microsoft.com/office/powerpoint/2010/main" val="3982905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30</a:t>
            </a:fld>
            <a:endParaRPr lang="zh-CN" altLang="en-US"/>
          </a:p>
        </p:txBody>
      </p:sp>
    </p:spTree>
    <p:extLst>
      <p:ext uri="{BB962C8B-B14F-4D97-AF65-F5344CB8AC3E}">
        <p14:creationId xmlns:p14="http://schemas.microsoft.com/office/powerpoint/2010/main" val="3982905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 ATX</a:t>
            </a:r>
            <a:r>
              <a:rPr lang="zh-CN" altLang="en-US" sz="1200" kern="1200" dirty="0" smtClean="0">
                <a:solidFill>
                  <a:schemeClr val="tx1"/>
                </a:solidFill>
                <a:effectLst/>
                <a:latin typeface="+mn-lt"/>
                <a:ea typeface="+mn-ea"/>
                <a:cs typeface="+mn-cs"/>
              </a:rPr>
              <a:t>，全称</a:t>
            </a:r>
            <a:r>
              <a:rPr lang="en-US" altLang="zh-CN" sz="1200" b="1" kern="1200" dirty="0" smtClean="0">
                <a:solidFill>
                  <a:schemeClr val="tx1"/>
                </a:solidFill>
                <a:effectLst/>
                <a:latin typeface="+mn-lt"/>
                <a:ea typeface="+mn-ea"/>
                <a:cs typeface="+mn-cs"/>
              </a:rPr>
              <a:t>Advanced Technology </a:t>
            </a:r>
            <a:r>
              <a:rPr lang="en-US" altLang="zh-CN" sz="1200" b="1" kern="1200" dirty="0" err="1" smtClean="0">
                <a:solidFill>
                  <a:schemeClr val="tx1"/>
                </a:solidFill>
                <a:effectLst/>
                <a:latin typeface="+mn-lt"/>
                <a:ea typeface="+mn-ea"/>
                <a:cs typeface="+mn-cs"/>
              </a:rPr>
              <a:t>eXtended</a:t>
            </a:r>
            <a:r>
              <a:rPr lang="zh-CN" altLang="en-US" sz="1200" kern="1200" dirty="0" smtClean="0">
                <a:solidFill>
                  <a:schemeClr val="tx1"/>
                </a:solidFill>
                <a:effectLst/>
                <a:latin typeface="+mn-lt"/>
                <a:ea typeface="+mn-ea"/>
                <a:cs typeface="+mn-cs"/>
              </a:rPr>
              <a:t>，直译就是“扩展版先进科技”，是</a:t>
            </a:r>
            <a:r>
              <a:rPr lang="en-US" altLang="zh-CN" sz="1200" kern="1200" dirty="0" smtClean="0">
                <a:solidFill>
                  <a:schemeClr val="tx1"/>
                </a:solidFill>
                <a:effectLst/>
                <a:latin typeface="+mn-lt"/>
                <a:ea typeface="+mn-ea"/>
                <a:cs typeface="+mn-cs"/>
              </a:rPr>
              <a:t>Intel</a:t>
            </a:r>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1995</a:t>
            </a:r>
            <a:r>
              <a:rPr lang="zh-CN" altLang="en-US" sz="1200" kern="1200" dirty="0" smtClean="0">
                <a:solidFill>
                  <a:schemeClr val="tx1"/>
                </a:solidFill>
                <a:effectLst/>
                <a:latin typeface="+mn-lt"/>
                <a:ea typeface="+mn-ea"/>
                <a:cs typeface="+mn-cs"/>
              </a:rPr>
              <a:t>发表的主板规格，当前的主流主板架构，</a:t>
            </a:r>
            <a:r>
              <a:rPr lang="zh-CN" altLang="en-US" sz="1200" b="1" kern="1200" dirty="0" smtClean="0">
                <a:solidFill>
                  <a:schemeClr val="tx1"/>
                </a:solidFill>
                <a:effectLst/>
                <a:latin typeface="+mn-lt"/>
                <a:ea typeface="+mn-ea"/>
                <a:cs typeface="+mn-cs"/>
              </a:rPr>
              <a:t>扩展插槽最多</a:t>
            </a:r>
            <a:r>
              <a:rPr lang="en-US" altLang="zh-CN" sz="1200" b="1" kern="1200" dirty="0" smtClean="0">
                <a:solidFill>
                  <a:schemeClr val="tx1"/>
                </a:solidFill>
                <a:effectLst/>
                <a:latin typeface="+mn-lt"/>
                <a:ea typeface="+mn-ea"/>
                <a:cs typeface="+mn-cs"/>
              </a:rPr>
              <a:t>7</a:t>
            </a:r>
            <a:r>
              <a:rPr lang="zh-CN" altLang="en-US" sz="1200" b="1" kern="1200" dirty="0" smtClean="0">
                <a:solidFill>
                  <a:schemeClr val="tx1"/>
                </a:solidFill>
                <a:effectLst/>
                <a:latin typeface="+mn-lt"/>
                <a:ea typeface="+mn-ea"/>
                <a:cs typeface="+mn-cs"/>
              </a:rPr>
              <a:t>条</a:t>
            </a:r>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　　</a:t>
            </a:r>
            <a:endParaRPr lang="en-US"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 Micro-ATX</a:t>
            </a:r>
            <a:r>
              <a:rPr lang="zh-CN" altLang="en-US" sz="1200" kern="1200" dirty="0" smtClean="0">
                <a:solidFill>
                  <a:schemeClr val="tx1"/>
                </a:solidFill>
                <a:effectLst/>
                <a:latin typeface="+mn-lt"/>
                <a:ea typeface="+mn-ea"/>
                <a:cs typeface="+mn-cs"/>
              </a:rPr>
              <a:t>，是</a:t>
            </a:r>
            <a:r>
              <a:rPr lang="en-US" altLang="zh-CN" sz="1200" kern="1200" dirty="0" smtClean="0">
                <a:solidFill>
                  <a:schemeClr val="tx1"/>
                </a:solidFill>
                <a:effectLst/>
                <a:latin typeface="+mn-lt"/>
                <a:ea typeface="+mn-ea"/>
                <a:cs typeface="+mn-cs"/>
              </a:rPr>
              <a:t>ATX</a:t>
            </a:r>
            <a:r>
              <a:rPr lang="zh-CN" altLang="en-US" sz="1200" kern="1200" dirty="0" smtClean="0">
                <a:solidFill>
                  <a:schemeClr val="tx1"/>
                </a:solidFill>
                <a:effectLst/>
                <a:latin typeface="+mn-lt"/>
                <a:ea typeface="+mn-ea"/>
                <a:cs typeface="+mn-cs"/>
              </a:rPr>
              <a:t>的衍生版，直译就是“小型</a:t>
            </a:r>
            <a:r>
              <a:rPr lang="en-US" altLang="zh-CN" sz="1200" kern="1200" dirty="0" smtClean="0">
                <a:solidFill>
                  <a:schemeClr val="tx1"/>
                </a:solidFill>
                <a:effectLst/>
                <a:latin typeface="+mn-lt"/>
                <a:ea typeface="+mn-ea"/>
                <a:cs typeface="+mn-cs"/>
              </a:rPr>
              <a:t>ATX”</a:t>
            </a:r>
            <a:r>
              <a:rPr lang="zh-CN" altLang="en-US" sz="1200" kern="1200" dirty="0" smtClean="0">
                <a:solidFill>
                  <a:schemeClr val="tx1"/>
                </a:solidFill>
                <a:effectLst/>
                <a:latin typeface="+mn-lt"/>
                <a:ea typeface="+mn-ea"/>
                <a:cs typeface="+mn-cs"/>
              </a:rPr>
              <a:t>，是</a:t>
            </a:r>
            <a:r>
              <a:rPr lang="en-US" altLang="zh-CN" sz="1200" kern="1200" dirty="0" smtClean="0">
                <a:solidFill>
                  <a:schemeClr val="tx1"/>
                </a:solidFill>
                <a:effectLst/>
                <a:latin typeface="+mn-lt"/>
                <a:ea typeface="+mn-ea"/>
                <a:cs typeface="+mn-cs"/>
              </a:rPr>
              <a:t>Intel</a:t>
            </a:r>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1996</a:t>
            </a:r>
            <a:r>
              <a:rPr lang="zh-CN" altLang="en-US" sz="1200" kern="1200" dirty="0" smtClean="0">
                <a:solidFill>
                  <a:schemeClr val="tx1"/>
                </a:solidFill>
                <a:effectLst/>
                <a:latin typeface="+mn-lt"/>
                <a:ea typeface="+mn-ea"/>
                <a:cs typeface="+mn-cs"/>
              </a:rPr>
              <a:t>年发表的主板规格，今年相当流行的主板架构，</a:t>
            </a:r>
            <a:r>
              <a:rPr lang="zh-CN" altLang="en-US" sz="1200" b="1" kern="1200" dirty="0" smtClean="0">
                <a:solidFill>
                  <a:schemeClr val="tx1"/>
                </a:solidFill>
                <a:effectLst/>
                <a:latin typeface="+mn-lt"/>
                <a:ea typeface="+mn-ea"/>
                <a:cs typeface="+mn-cs"/>
              </a:rPr>
              <a:t>扩展插槽最多</a:t>
            </a:r>
            <a:r>
              <a:rPr lang="en-US" altLang="zh-CN" sz="1200" b="1" kern="1200" dirty="0" smtClean="0">
                <a:solidFill>
                  <a:schemeClr val="tx1"/>
                </a:solidFill>
                <a:effectLst/>
                <a:latin typeface="+mn-lt"/>
                <a:ea typeface="+mn-ea"/>
                <a:cs typeface="+mn-cs"/>
              </a:rPr>
              <a:t>4</a:t>
            </a:r>
            <a:r>
              <a:rPr lang="zh-CN" altLang="en-US" sz="1200" b="1" kern="1200" dirty="0" smtClean="0">
                <a:solidFill>
                  <a:schemeClr val="tx1"/>
                </a:solidFill>
                <a:effectLst/>
                <a:latin typeface="+mn-lt"/>
                <a:ea typeface="+mn-ea"/>
                <a:cs typeface="+mn-cs"/>
              </a:rPr>
              <a:t>条</a:t>
            </a:r>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　　</a:t>
            </a:r>
            <a:endParaRPr lang="en-US"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 Mini-ITX</a:t>
            </a:r>
            <a:r>
              <a:rPr lang="zh-CN" altLang="en-US" sz="1200" kern="1200" dirty="0" smtClean="0">
                <a:solidFill>
                  <a:schemeClr val="tx1"/>
                </a:solidFill>
                <a:effectLst/>
                <a:latin typeface="+mn-lt"/>
                <a:ea typeface="+mn-ea"/>
                <a:cs typeface="+mn-cs"/>
              </a:rPr>
              <a:t>，一般简称</a:t>
            </a:r>
            <a:r>
              <a:rPr lang="en-US" altLang="zh-CN" sz="1200" kern="1200" dirty="0" smtClean="0">
                <a:solidFill>
                  <a:schemeClr val="tx1"/>
                </a:solidFill>
                <a:effectLst/>
                <a:latin typeface="+mn-lt"/>
                <a:ea typeface="+mn-ea"/>
                <a:cs typeface="+mn-cs"/>
              </a:rPr>
              <a:t>ITX</a:t>
            </a:r>
            <a:r>
              <a:rPr lang="zh-CN" altLang="en-US" sz="1200" kern="1200" dirty="0" smtClean="0">
                <a:solidFill>
                  <a:schemeClr val="tx1"/>
                </a:solidFill>
                <a:effectLst/>
                <a:latin typeface="+mn-lt"/>
                <a:ea typeface="+mn-ea"/>
                <a:cs typeface="+mn-cs"/>
              </a:rPr>
              <a:t>，全称</a:t>
            </a:r>
            <a:r>
              <a:rPr lang="en-US" altLang="zh-CN" sz="1200" kern="1200" dirty="0" smtClean="0">
                <a:solidFill>
                  <a:schemeClr val="tx1"/>
                </a:solidFill>
                <a:effectLst/>
                <a:latin typeface="+mn-lt"/>
                <a:ea typeface="+mn-ea"/>
                <a:cs typeface="+mn-cs"/>
              </a:rPr>
              <a:t>Mini Information Technology </a:t>
            </a:r>
            <a:r>
              <a:rPr lang="en-US" altLang="zh-CN" sz="1200" kern="1200" dirty="0" err="1" smtClean="0">
                <a:solidFill>
                  <a:schemeClr val="tx1"/>
                </a:solidFill>
                <a:effectLst/>
                <a:latin typeface="+mn-lt"/>
                <a:ea typeface="+mn-ea"/>
                <a:cs typeface="+mn-cs"/>
              </a:rPr>
              <a:t>eXtended</a:t>
            </a:r>
            <a:r>
              <a:rPr lang="zh-CN" altLang="en-US" sz="1200" kern="1200" dirty="0" smtClean="0">
                <a:solidFill>
                  <a:schemeClr val="tx1"/>
                </a:solidFill>
                <a:effectLst/>
                <a:latin typeface="+mn-lt"/>
                <a:ea typeface="+mn-ea"/>
                <a:cs typeface="+mn-cs"/>
              </a:rPr>
              <a:t>，直译就是“扩展版迷你信息科技”，是威盛</a:t>
            </a:r>
            <a:r>
              <a:rPr lang="en-US" altLang="zh-CN" sz="1200" kern="1200" dirty="0" smtClean="0">
                <a:solidFill>
                  <a:schemeClr val="tx1"/>
                </a:solidFill>
                <a:effectLst/>
                <a:latin typeface="+mn-lt"/>
                <a:ea typeface="+mn-ea"/>
                <a:cs typeface="+mn-cs"/>
              </a:rPr>
              <a:t>(VIA)</a:t>
            </a:r>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2001</a:t>
            </a:r>
            <a:r>
              <a:rPr lang="zh-CN" altLang="en-US" sz="1200" kern="1200" dirty="0" smtClean="0">
                <a:solidFill>
                  <a:schemeClr val="tx1"/>
                </a:solidFill>
                <a:effectLst/>
                <a:latin typeface="+mn-lt"/>
                <a:ea typeface="+mn-ea"/>
                <a:cs typeface="+mn-cs"/>
              </a:rPr>
              <a:t>年提出的规格，主要用在低功耗、小尺寸平台，比如</a:t>
            </a:r>
            <a:r>
              <a:rPr lang="en-US" altLang="zh-CN" sz="1200" kern="1200" dirty="0" smtClean="0">
                <a:solidFill>
                  <a:schemeClr val="tx1"/>
                </a:solidFill>
                <a:effectLst/>
                <a:latin typeface="+mn-lt"/>
                <a:ea typeface="+mn-ea"/>
                <a:cs typeface="+mn-cs"/>
              </a:rPr>
              <a:t>HTPC</a:t>
            </a:r>
            <a:r>
              <a:rPr lang="zh-CN" altLang="en-US" sz="1200" kern="1200" dirty="0" smtClean="0">
                <a:solidFill>
                  <a:schemeClr val="tx1"/>
                </a:solidFill>
                <a:effectLst/>
                <a:latin typeface="+mn-lt"/>
                <a:ea typeface="+mn-ea"/>
                <a:cs typeface="+mn-cs"/>
              </a:rPr>
              <a:t>和高清播放机之类应用，</a:t>
            </a:r>
            <a:r>
              <a:rPr lang="zh-CN" altLang="en-US" sz="1200" b="1" kern="1200" dirty="0" smtClean="0">
                <a:solidFill>
                  <a:schemeClr val="tx1"/>
                </a:solidFill>
                <a:effectLst/>
                <a:latin typeface="+mn-lt"/>
                <a:ea typeface="+mn-ea"/>
                <a:cs typeface="+mn-cs"/>
              </a:rPr>
              <a:t>扩展插槽一般就</a:t>
            </a:r>
            <a:r>
              <a:rPr lang="en-US" altLang="zh-CN" sz="1200" b="1" kern="1200" dirty="0" smtClean="0">
                <a:solidFill>
                  <a:schemeClr val="tx1"/>
                </a:solidFill>
                <a:effectLst/>
                <a:latin typeface="+mn-lt"/>
                <a:ea typeface="+mn-ea"/>
                <a:cs typeface="+mn-cs"/>
              </a:rPr>
              <a:t>1</a:t>
            </a:r>
            <a:r>
              <a:rPr lang="zh-CN" altLang="en-US" sz="1200" b="1" kern="1200" dirty="0" smtClean="0">
                <a:solidFill>
                  <a:schemeClr val="tx1"/>
                </a:solidFill>
                <a:effectLst/>
                <a:latin typeface="+mn-lt"/>
                <a:ea typeface="+mn-ea"/>
                <a:cs typeface="+mn-cs"/>
              </a:rPr>
              <a:t>条</a:t>
            </a:r>
            <a:endParaRPr lang="zh-CN" altLang="en-US" sz="1200" kern="1200" dirty="0" smtClean="0">
              <a:solidFill>
                <a:schemeClr val="tx1"/>
              </a:solidFill>
              <a:effectLst/>
              <a:latin typeface="+mn-lt"/>
              <a:ea typeface="+mn-ea"/>
              <a:cs typeface="+mn-cs"/>
            </a:endParaRP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a:t>
            </a:r>
            <a:r>
              <a:rPr lang="en-US" altLang="zh-CN" sz="1200" b="1" dirty="0" smtClean="0">
                <a:latin typeface="+mn-ea"/>
              </a:rPr>
              <a:t>E-ATX</a:t>
            </a:r>
            <a:r>
              <a:rPr lang="zh-CN" altLang="en-US" sz="1200" b="1" dirty="0" smtClean="0">
                <a:latin typeface="+mn-ea"/>
              </a:rPr>
              <a:t>，</a:t>
            </a:r>
            <a:r>
              <a:rPr lang="zh-CN" altLang="en-US" dirty="0" smtClean="0"/>
              <a:t>服务器</a:t>
            </a:r>
            <a:r>
              <a:rPr lang="en-US" altLang="zh-CN" dirty="0" smtClean="0"/>
              <a:t>/</a:t>
            </a:r>
            <a:r>
              <a:rPr lang="zh-CN" altLang="en-US" dirty="0" smtClean="0"/>
              <a:t>工作站主板，是专用于服务器</a:t>
            </a:r>
            <a:r>
              <a:rPr lang="en-US" altLang="zh-CN" dirty="0" smtClean="0"/>
              <a:t>/</a:t>
            </a:r>
            <a:r>
              <a:rPr lang="zh-CN" altLang="en-US" dirty="0" smtClean="0"/>
              <a:t>工作站的主板产品</a:t>
            </a:r>
            <a:endParaRPr lang="en-US" altLang="zh-CN" dirty="0" smtClean="0"/>
          </a:p>
          <a:p>
            <a:endParaRPr lang="en-US" altLang="zh-CN" dirty="0" smtClean="0"/>
          </a:p>
          <a:p>
            <a:r>
              <a:rPr lang="zh-CN" altLang="en-US" dirty="0" smtClean="0"/>
              <a:t>主板尺寸类型和好坏无关。</a:t>
            </a:r>
            <a:br>
              <a:rPr lang="zh-CN" altLang="en-US" dirty="0" smtClean="0"/>
            </a:br>
            <a:r>
              <a:rPr lang="zh-CN" altLang="en-US" dirty="0" smtClean="0"/>
              <a:t>好比问轿车、卡车和大巴车哪个好。因为只是用途不同无法直接评价好坏。</a:t>
            </a:r>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31</a:t>
            </a:fld>
            <a:endParaRPr lang="zh-CN" altLang="en-US"/>
          </a:p>
        </p:txBody>
      </p:sp>
    </p:spTree>
    <p:extLst>
      <p:ext uri="{BB962C8B-B14F-4D97-AF65-F5344CB8AC3E}">
        <p14:creationId xmlns:p14="http://schemas.microsoft.com/office/powerpoint/2010/main" val="3418548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BIOS</a:t>
            </a:r>
            <a:r>
              <a:rPr lang="zh-CN" altLang="en-US" dirty="0" smtClean="0"/>
              <a:t>（</a:t>
            </a:r>
            <a:r>
              <a:rPr lang="en-US" altLang="zh-CN" dirty="0" smtClean="0"/>
              <a:t>Basic </a:t>
            </a:r>
            <a:r>
              <a:rPr lang="en-US" altLang="zh-CN" dirty="0" err="1" smtClean="0"/>
              <a:t>Input/Output</a:t>
            </a:r>
            <a:r>
              <a:rPr lang="en-US" altLang="zh-CN" dirty="0" smtClean="0"/>
              <a:t> System</a:t>
            </a:r>
            <a:r>
              <a:rPr lang="zh-CN" altLang="en-US" dirty="0" smtClean="0"/>
              <a:t>，基本输入输出系统）</a:t>
            </a:r>
            <a:endParaRPr lang="en-US" altLang="zh-CN" dirty="0" smtClean="0"/>
          </a:p>
          <a:p>
            <a:r>
              <a:rPr lang="zh-CN" altLang="en-US" dirty="0" smtClean="0"/>
              <a:t>全称是</a:t>
            </a:r>
            <a:r>
              <a:rPr lang="en-US" altLang="zh-CN" dirty="0" smtClean="0"/>
              <a:t>ROM</a:t>
            </a:r>
            <a:r>
              <a:rPr lang="zh-CN" altLang="en-US" dirty="0" smtClean="0"/>
              <a:t>－</a:t>
            </a:r>
            <a:r>
              <a:rPr lang="en-US" altLang="zh-CN" dirty="0" smtClean="0"/>
              <a:t>BIOS</a:t>
            </a:r>
            <a:r>
              <a:rPr lang="zh-CN" altLang="en-US" dirty="0" smtClean="0"/>
              <a:t>，是只读存储器基本输入／输出系统的简写，它实际是一组被固化到电脑中，为电脑提供最低级最直接的硬件控制的程序，它是连通软件程序和硬件设备之间的枢纽，通俗地说，</a:t>
            </a:r>
            <a:r>
              <a:rPr lang="en-US" altLang="zh-CN" dirty="0" smtClean="0"/>
              <a:t>BIOS</a:t>
            </a:r>
            <a:r>
              <a:rPr lang="zh-CN" altLang="en-US" dirty="0" smtClean="0"/>
              <a:t>是硬件与软件程序之间的一个“转换器”或者说是接口（虽然它本身也只是一个程序），负责解决硬件的即时要求，并按软件对硬件的操作要求具体执行。</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32</a:t>
            </a:fld>
            <a:endParaRPr lang="zh-CN" altLang="en-US"/>
          </a:p>
        </p:txBody>
      </p:sp>
    </p:spTree>
    <p:extLst>
      <p:ext uri="{BB962C8B-B14F-4D97-AF65-F5344CB8AC3E}">
        <p14:creationId xmlns:p14="http://schemas.microsoft.com/office/powerpoint/2010/main" val="499911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33</a:t>
            </a:fld>
            <a:endParaRPr lang="zh-CN" altLang="en-US"/>
          </a:p>
        </p:txBody>
      </p:sp>
    </p:spTree>
    <p:extLst>
      <p:ext uri="{BB962C8B-B14F-4D97-AF65-F5344CB8AC3E}">
        <p14:creationId xmlns:p14="http://schemas.microsoft.com/office/powerpoint/2010/main" val="577126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hlinkClick r:id="rId3" action="ppaction://hlinkfile"/>
              </a:rPr>
              <a:t>英特尔</a:t>
            </a:r>
            <a:r>
              <a:rPr lang="zh-CN" altLang="en-US" dirty="0" smtClean="0"/>
              <a:t>公司是全球最大的</a:t>
            </a:r>
            <a:r>
              <a:rPr lang="zh-CN" altLang="en-US" dirty="0" smtClean="0">
                <a:hlinkClick r:id="rId4" action="ppaction://hlinkfile"/>
              </a:rPr>
              <a:t>半导体</a:t>
            </a:r>
            <a:r>
              <a:rPr lang="zh-CN" altLang="en-US" dirty="0" smtClean="0"/>
              <a:t>芯片制造商，它成立于</a:t>
            </a:r>
            <a:r>
              <a:rPr lang="en-US" altLang="zh-CN" dirty="0" smtClean="0"/>
              <a:t>1968</a:t>
            </a:r>
            <a:r>
              <a:rPr lang="zh-CN" altLang="en-US" dirty="0" smtClean="0"/>
              <a:t>年，具有</a:t>
            </a:r>
            <a:r>
              <a:rPr lang="en-US" altLang="zh-CN" dirty="0" smtClean="0"/>
              <a:t>44</a:t>
            </a:r>
            <a:r>
              <a:rPr lang="zh-CN" altLang="en-US" dirty="0" smtClean="0"/>
              <a:t>年产品创新和市场领导的历史。</a:t>
            </a:r>
            <a:r>
              <a:rPr lang="en-US" altLang="zh-CN" dirty="0" smtClean="0"/>
              <a:t>1971</a:t>
            </a:r>
            <a:r>
              <a:rPr lang="zh-CN" altLang="en-US" dirty="0" smtClean="0"/>
              <a:t>年，</a:t>
            </a:r>
            <a:r>
              <a:rPr lang="zh-CN" altLang="en-US" dirty="0" smtClean="0">
                <a:hlinkClick r:id="rId3" action="ppaction://hlinkfile"/>
              </a:rPr>
              <a:t>英特尔</a:t>
            </a:r>
            <a:r>
              <a:rPr lang="zh-CN" altLang="en-US" dirty="0" smtClean="0"/>
              <a:t>推出了全球第一个</a:t>
            </a:r>
            <a:r>
              <a:rPr lang="zh-CN" altLang="en-US" dirty="0" smtClean="0">
                <a:hlinkClick r:id="rId5" action="ppaction://hlinkfile"/>
              </a:rPr>
              <a:t>微处理器</a:t>
            </a:r>
            <a:r>
              <a:rPr lang="zh-CN" altLang="en-US" dirty="0" smtClean="0"/>
              <a:t>。</a:t>
            </a:r>
            <a:r>
              <a:rPr lang="zh-CN" altLang="en-US" dirty="0" smtClean="0">
                <a:hlinkClick r:id="rId5" action="ppaction://hlinkfile"/>
              </a:rPr>
              <a:t>微处理器</a:t>
            </a:r>
            <a:r>
              <a:rPr lang="zh-CN" altLang="en-US" dirty="0" smtClean="0"/>
              <a:t>所带来的</a:t>
            </a:r>
            <a:r>
              <a:rPr lang="zh-CN" altLang="en-US" dirty="0" smtClean="0">
                <a:hlinkClick r:id="rId6" action="ppaction://hlinkfile"/>
              </a:rPr>
              <a:t>计算机</a:t>
            </a:r>
            <a:r>
              <a:rPr lang="zh-CN" altLang="en-US" dirty="0" smtClean="0"/>
              <a:t>和</a:t>
            </a:r>
            <a:r>
              <a:rPr lang="zh-CN" altLang="en-US" dirty="0" smtClean="0">
                <a:hlinkClick r:id="rId7" action="ppaction://hlinkfile"/>
              </a:rPr>
              <a:t>互联网</a:t>
            </a:r>
            <a:r>
              <a:rPr lang="zh-CN" altLang="en-US" dirty="0" smtClean="0"/>
              <a:t>革命，改变了整个世界。</a:t>
            </a:r>
            <a:endParaRPr lang="en-US" altLang="zh-CN" dirty="0" smtClean="0"/>
          </a:p>
          <a:p>
            <a:endParaRPr lang="en-US" altLang="zh-CN" b="1" dirty="0" smtClean="0"/>
          </a:p>
          <a:p>
            <a:r>
              <a:rPr lang="zh-CN" altLang="en-US" b="1" dirty="0" smtClean="0"/>
              <a:t>奔腾</a:t>
            </a:r>
          </a:p>
          <a:p>
            <a:r>
              <a:rPr lang="en-US" altLang="zh-CN" dirty="0" smtClean="0"/>
              <a:t>Pentium</a:t>
            </a:r>
            <a:r>
              <a:rPr lang="zh-CN" altLang="en-US" dirty="0" smtClean="0"/>
              <a:t>是英特尔的第五代</a:t>
            </a:r>
            <a:r>
              <a:rPr lang="en-US" altLang="zh-CN" dirty="0" smtClean="0"/>
              <a:t>x86</a:t>
            </a:r>
            <a:r>
              <a:rPr lang="zh-CN" altLang="en-US" dirty="0" smtClean="0"/>
              <a:t>架构之</a:t>
            </a:r>
            <a:r>
              <a:rPr lang="zh-CN" altLang="en-US" dirty="0" smtClean="0">
                <a:hlinkClick r:id="rId5" action="ppaction://hlinkfile"/>
              </a:rPr>
              <a:t>微处理器</a:t>
            </a:r>
            <a:r>
              <a:rPr lang="zh-CN" altLang="en-US" dirty="0" smtClean="0"/>
              <a:t>，于</a:t>
            </a:r>
            <a:r>
              <a:rPr lang="en-US" altLang="zh-CN" dirty="0" smtClean="0"/>
              <a:t>1993</a:t>
            </a:r>
            <a:r>
              <a:rPr lang="zh-CN" altLang="en-US" dirty="0" smtClean="0"/>
              <a:t>年</a:t>
            </a:r>
            <a:r>
              <a:rPr lang="en-US" altLang="zh-CN" dirty="0" smtClean="0"/>
              <a:t>3</a:t>
            </a:r>
            <a:r>
              <a:rPr lang="zh-CN" altLang="en-US" dirty="0" smtClean="0"/>
              <a:t>月</a:t>
            </a:r>
            <a:r>
              <a:rPr lang="en-US" altLang="zh-CN" dirty="0" smtClean="0"/>
              <a:t>22</a:t>
            </a:r>
            <a:r>
              <a:rPr lang="zh-CN" altLang="en-US" dirty="0" smtClean="0"/>
              <a:t>日开始出货。他是</a:t>
            </a:r>
            <a:r>
              <a:rPr lang="en-US" altLang="zh-CN" dirty="0" smtClean="0"/>
              <a:t>486</a:t>
            </a:r>
            <a:r>
              <a:rPr lang="zh-CN" altLang="en-US" dirty="0" smtClean="0"/>
              <a:t>产品线的后代，</a:t>
            </a:r>
            <a:r>
              <a:rPr lang="en-US" altLang="zh-CN" dirty="0" smtClean="0"/>
              <a:t>Pentium</a:t>
            </a:r>
            <a:r>
              <a:rPr lang="zh-CN" altLang="en-US" dirty="0" smtClean="0"/>
              <a:t>本应命名为</a:t>
            </a:r>
            <a:r>
              <a:rPr lang="en-US" altLang="zh-CN" dirty="0" smtClean="0"/>
              <a:t>80586</a:t>
            </a:r>
            <a:r>
              <a:rPr lang="zh-CN" altLang="en-US" dirty="0" smtClean="0"/>
              <a:t>或 </a:t>
            </a:r>
            <a:r>
              <a:rPr lang="en-US" altLang="zh-CN" dirty="0" smtClean="0"/>
              <a:t>i586</a:t>
            </a:r>
            <a:r>
              <a:rPr lang="zh-CN" altLang="en-US" dirty="0" smtClean="0"/>
              <a:t>，但从</a:t>
            </a:r>
            <a:r>
              <a:rPr lang="en-US" altLang="zh-CN" dirty="0" smtClean="0"/>
              <a:t>80486</a:t>
            </a:r>
            <a:r>
              <a:rPr lang="zh-CN" altLang="en-US" dirty="0" smtClean="0"/>
              <a:t>处理器开始，</a:t>
            </a:r>
            <a:r>
              <a:rPr lang="en-US" altLang="zh-CN" dirty="0" smtClean="0"/>
              <a:t>CPU</a:t>
            </a:r>
            <a:r>
              <a:rPr lang="zh-CN" altLang="en-US" dirty="0" smtClean="0"/>
              <a:t>逐渐被设计为可替换式的插接配件，</a:t>
            </a:r>
            <a:r>
              <a:rPr lang="en-US" altLang="zh-CN" dirty="0" smtClean="0"/>
              <a:t>DIY</a:t>
            </a:r>
            <a:r>
              <a:rPr lang="zh-CN" altLang="en-US" dirty="0" smtClean="0"/>
              <a:t>逐渐显露出雏形，而</a:t>
            </a:r>
            <a:r>
              <a:rPr lang="en-US" altLang="zh-CN" dirty="0" smtClean="0">
                <a:hlinkClick r:id="rId8" action="ppaction://hlinkfile"/>
              </a:rPr>
              <a:t>AMD</a:t>
            </a:r>
            <a:r>
              <a:rPr lang="zh-CN" altLang="en-US" dirty="0" smtClean="0"/>
              <a:t>和</a:t>
            </a:r>
            <a:r>
              <a:rPr lang="en-US" altLang="zh-CN" dirty="0" smtClean="0">
                <a:hlinkClick r:id="rId9" action="ppaction://hlinkfile"/>
              </a:rPr>
              <a:t>Cyrix</a:t>
            </a:r>
            <a:r>
              <a:rPr lang="zh-CN" altLang="en-US" dirty="0" smtClean="0"/>
              <a:t>等厂商推出的</a:t>
            </a:r>
            <a:r>
              <a:rPr lang="en-US" altLang="zh-CN" dirty="0" smtClean="0"/>
              <a:t>486</a:t>
            </a:r>
            <a:r>
              <a:rPr lang="zh-CN" altLang="en-US" dirty="0" smtClean="0"/>
              <a:t>处理器虽不及英特尔，但在性价比上却也让英特尔望尘莫。在这样的情况下，消费者也有了这样的认识：只要有一个便宜又好用的</a:t>
            </a:r>
            <a:r>
              <a:rPr lang="en-US" altLang="zh-CN" dirty="0" smtClean="0"/>
              <a:t>486</a:t>
            </a:r>
            <a:r>
              <a:rPr lang="zh-CN" altLang="en-US" dirty="0" smtClean="0"/>
              <a:t>处理器谁在乎这颗处理器是来自英特尔还是</a:t>
            </a:r>
            <a:r>
              <a:rPr lang="en-US" altLang="zh-CN" dirty="0" smtClean="0"/>
              <a:t>AMD</a:t>
            </a:r>
            <a:r>
              <a:rPr lang="zh-CN" altLang="en-US" dirty="0" smtClean="0"/>
              <a:t>呢。意识到来自其他厂商的威胁英特尔开始思索寻求新的变化，而当时英特尔的高层的一致认知就是：要为英特尔处理器申请命名专利，并将其打造为独一无二的，让消费者易于识别的品牌。但当时的规定是不能为数字申请专利。“下一代处理要以</a:t>
            </a:r>
            <a:r>
              <a:rPr lang="en-US" altLang="zh-CN" dirty="0" smtClean="0"/>
              <a:t>586</a:t>
            </a:r>
            <a:r>
              <a:rPr lang="zh-CN" altLang="en-US" dirty="0" smtClean="0"/>
              <a:t>命名？绝不！除非从我的尸体上跨过去。”当时英特尔掌门人安德鲁</a:t>
            </a:r>
            <a:r>
              <a:rPr lang="en-US" altLang="zh-CN" dirty="0" smtClean="0"/>
              <a:t>·</a:t>
            </a:r>
            <a:r>
              <a:rPr lang="zh-CN" altLang="en-US" dirty="0" smtClean="0"/>
              <a:t>葛洛夫（</a:t>
            </a:r>
            <a:r>
              <a:rPr lang="en-US" altLang="zh-CN" dirty="0" smtClean="0"/>
              <a:t>Andrew Grove)</a:t>
            </a:r>
            <a:r>
              <a:rPr lang="zh-CN" altLang="en-US" dirty="0" smtClean="0"/>
              <a:t>在</a:t>
            </a:r>
            <a:r>
              <a:rPr lang="en-US" altLang="zh-CN" dirty="0" smtClean="0"/>
              <a:t>80586</a:t>
            </a:r>
            <a:r>
              <a:rPr lang="zh-CN" altLang="en-US" dirty="0" smtClean="0"/>
              <a:t>记者招待会这样告诉记者。 </a:t>
            </a:r>
            <a:r>
              <a:rPr lang="zh-CN" altLang="en-US" dirty="0" smtClean="0">
                <a:effectLst/>
              </a:rPr>
              <a:t>奔腾</a:t>
            </a:r>
            <a:r>
              <a:rPr lang="en-US" altLang="zh-CN" dirty="0" smtClean="0">
                <a:effectLst/>
              </a:rPr>
              <a:t>LOGO</a:t>
            </a:r>
          </a:p>
          <a:p>
            <a:r>
              <a:rPr lang="zh-CN" altLang="en-US" dirty="0" smtClean="0"/>
              <a:t>为了给处理器一个响亮的名号，英特尔在全球范围内进行了征名活动，最后收到的回复经过筛选后也多达</a:t>
            </a:r>
            <a:r>
              <a:rPr lang="en-US" altLang="zh-CN" dirty="0" smtClean="0"/>
              <a:t>3300</a:t>
            </a:r>
            <a:r>
              <a:rPr lang="zh-CN" altLang="en-US" dirty="0" smtClean="0"/>
              <a:t>余份，其中甚至还包括</a:t>
            </a:r>
            <a:r>
              <a:rPr lang="en-US" altLang="zh-CN" dirty="0" smtClean="0"/>
              <a:t>not586,CUAMD</a:t>
            </a:r>
            <a:r>
              <a:rPr lang="zh-CN" altLang="en-US" dirty="0" smtClean="0"/>
              <a:t>等稀奇古怪的建议，经过无数次讨论以后，最终确定了三个预选方案</a:t>
            </a:r>
            <a:r>
              <a:rPr lang="en-US" altLang="zh-CN" dirty="0" smtClean="0"/>
              <a:t>----</a:t>
            </a:r>
            <a:r>
              <a:rPr lang="en-US" altLang="zh-CN" dirty="0" err="1" smtClean="0"/>
              <a:t>inteligence,RADAR</a:t>
            </a:r>
            <a:r>
              <a:rPr lang="zh-CN" altLang="en-US" dirty="0" smtClean="0"/>
              <a:t>以及</a:t>
            </a:r>
            <a:r>
              <a:rPr lang="en-US" altLang="zh-CN" dirty="0" err="1" smtClean="0"/>
              <a:t>pentium</a:t>
            </a:r>
            <a:r>
              <a:rPr lang="en-US" altLang="zh-CN" dirty="0" smtClean="0"/>
              <a:t>,</a:t>
            </a:r>
            <a:r>
              <a:rPr lang="zh-CN" altLang="en-US" dirty="0" smtClean="0"/>
              <a:t>本来</a:t>
            </a:r>
            <a:r>
              <a:rPr lang="en-US" altLang="zh-CN" dirty="0" err="1" smtClean="0"/>
              <a:t>inteligence</a:t>
            </a:r>
            <a:r>
              <a:rPr lang="zh-CN" altLang="en-US" dirty="0" smtClean="0"/>
              <a:t>这个既扣主题又彰显品牌，但英特尔高层却决定使用另一个称呼</a:t>
            </a:r>
            <a:r>
              <a:rPr lang="en-US" altLang="zh-CN" dirty="0" smtClean="0"/>
              <a:t>——</a:t>
            </a:r>
            <a:r>
              <a:rPr lang="zh-CN" altLang="en-US" dirty="0" smtClean="0"/>
              <a:t>从此开辟了统治处理器市场</a:t>
            </a:r>
            <a:r>
              <a:rPr lang="en-US" altLang="zh-CN" dirty="0" smtClean="0"/>
              <a:t>13</a:t>
            </a:r>
            <a:r>
              <a:rPr lang="zh-CN" altLang="en-US" dirty="0" smtClean="0"/>
              <a:t>年之久的盛世王朝</a:t>
            </a:r>
            <a:r>
              <a:rPr lang="en-US" altLang="zh-CN" dirty="0" smtClean="0"/>
              <a:t>----</a:t>
            </a:r>
            <a:r>
              <a:rPr lang="en-US" altLang="zh-CN" dirty="0" err="1" smtClean="0"/>
              <a:t>pentium</a:t>
            </a:r>
            <a:r>
              <a:rPr lang="zh-CN" altLang="en-US" dirty="0" smtClean="0"/>
              <a:t>（奔腾）。</a:t>
            </a:r>
          </a:p>
          <a:p>
            <a:r>
              <a:rPr lang="en-US" altLang="zh-CN" dirty="0" smtClean="0"/>
              <a:t>Pentium</a:t>
            </a:r>
            <a:r>
              <a:rPr lang="zh-CN" altLang="en-US" dirty="0" smtClean="0"/>
              <a:t>的命名来自希腊字母的</a:t>
            </a:r>
            <a:r>
              <a:rPr lang="en-US" altLang="zh-CN" dirty="0" err="1" smtClean="0"/>
              <a:t>penta</a:t>
            </a:r>
            <a:r>
              <a:rPr lang="zh-CN" altLang="en-US" dirty="0" smtClean="0"/>
              <a:t>（第五）和表示元素的词尾</a:t>
            </a:r>
            <a:r>
              <a:rPr lang="en-US" altLang="zh-CN" dirty="0" smtClean="0"/>
              <a:t>-</a:t>
            </a:r>
            <a:r>
              <a:rPr lang="en-US" altLang="zh-CN" dirty="0" err="1" smtClean="0"/>
              <a:t>ium</a:t>
            </a:r>
            <a:r>
              <a:rPr lang="zh-CN" altLang="en-US" dirty="0" smtClean="0"/>
              <a:t>组合。他不寓意这是第五代英特尔处理器，同时也希望他像科幻般的第五元素一样给用户 非凡的体验。</a:t>
            </a:r>
            <a:r>
              <a:rPr lang="en-US" altLang="zh-CN" dirty="0" err="1" smtClean="0"/>
              <a:t>intel</a:t>
            </a:r>
            <a:r>
              <a:rPr lang="zh-CN" altLang="en-US" dirty="0" smtClean="0"/>
              <a:t>公司还替它起了一个相当好听的中文名字</a:t>
            </a:r>
            <a:r>
              <a:rPr lang="en-US" altLang="zh-CN" dirty="0" smtClean="0"/>
              <a:t>——</a:t>
            </a:r>
            <a:r>
              <a:rPr lang="zh-CN" altLang="en-US" dirty="0" smtClean="0"/>
              <a:t>奔腾</a:t>
            </a:r>
            <a:endParaRPr lang="en-US" altLang="zh-CN" b="1" dirty="0" smtClean="0"/>
          </a:p>
          <a:p>
            <a:endParaRPr lang="en-US" altLang="zh-CN" b="1" dirty="0" smtClean="0"/>
          </a:p>
          <a:p>
            <a:r>
              <a:rPr lang="zh-CN" altLang="en-US" b="1" dirty="0" smtClean="0"/>
              <a:t>赛扬</a:t>
            </a:r>
          </a:p>
          <a:p>
            <a:r>
              <a:rPr lang="en-US" altLang="zh-CN" dirty="0" smtClean="0"/>
              <a:t>Intel</a:t>
            </a:r>
            <a:r>
              <a:rPr lang="zh-CN" altLang="en-US" dirty="0" smtClean="0"/>
              <a:t>公司的一个处理器品牌，名称取自</a:t>
            </a:r>
            <a:r>
              <a:rPr lang="zh-CN" altLang="en-US" dirty="0" smtClean="0">
                <a:hlinkClick r:id="rId10" action="ppaction://hlinkfile"/>
              </a:rPr>
              <a:t>芯片</a:t>
            </a:r>
            <a:r>
              <a:rPr lang="zh-CN" altLang="en-US" dirty="0" smtClean="0"/>
              <a:t>的英文</a:t>
            </a:r>
            <a:r>
              <a:rPr lang="en-US" altLang="zh-CN" dirty="0" smtClean="0"/>
              <a:t>Cell</a:t>
            </a:r>
            <a:r>
              <a:rPr lang="zh-CN" altLang="en-US" dirty="0" smtClean="0"/>
              <a:t>。是</a:t>
            </a:r>
            <a:r>
              <a:rPr lang="en-US" altLang="zh-CN" dirty="0" smtClean="0"/>
              <a:t>Intel</a:t>
            </a:r>
            <a:r>
              <a:rPr lang="zh-CN" altLang="en-US" dirty="0" smtClean="0"/>
              <a:t>公司早期在低端处理器市场主打的品牌，当时</a:t>
            </a:r>
            <a:r>
              <a:rPr lang="en-US" altLang="zh-CN" dirty="0" smtClean="0"/>
              <a:t>Intel</a:t>
            </a:r>
            <a:r>
              <a:rPr lang="zh-CN" altLang="en-US" dirty="0" smtClean="0"/>
              <a:t>的中高端处理器相比减少或去除了</a:t>
            </a:r>
            <a:r>
              <a:rPr lang="zh-CN" altLang="en-US" dirty="0" smtClean="0">
                <a:hlinkClick r:id="rId11" action="ppaction://hlinkfile"/>
              </a:rPr>
              <a:t>二级缓存</a:t>
            </a:r>
            <a:r>
              <a:rPr lang="zh-CN" altLang="en-US" dirty="0" smtClean="0"/>
              <a:t>，所以性能上有所损失，但赛扬</a:t>
            </a:r>
            <a:r>
              <a:rPr lang="zh-CN" altLang="en-US" dirty="0" smtClean="0">
                <a:hlinkClick r:id="rId12" action="ppaction://hlinkfile"/>
              </a:rPr>
              <a:t>超频</a:t>
            </a:r>
            <a:r>
              <a:rPr lang="zh-CN" altLang="en-US" dirty="0" smtClean="0"/>
              <a:t>性能好，是追求性价比的</a:t>
            </a:r>
            <a:r>
              <a:rPr lang="en-US" altLang="zh-CN" dirty="0" err="1" smtClean="0"/>
              <a:t>DIYer</a:t>
            </a:r>
            <a:r>
              <a:rPr lang="zh-CN" altLang="en-US" dirty="0" smtClean="0"/>
              <a:t>的首选。</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奔腾</a:t>
            </a:r>
            <a:r>
              <a:rPr lang="en-US" altLang="zh-CN" b="1" dirty="0" smtClean="0"/>
              <a:t>4</a:t>
            </a:r>
            <a:r>
              <a:rPr lang="zh-CN" altLang="en-US" dirty="0" smtClean="0"/>
              <a:t>（</a:t>
            </a:r>
            <a:r>
              <a:rPr lang="en-US" altLang="zh-CN" b="1" dirty="0" smtClean="0"/>
              <a:t>Pentium 4</a:t>
            </a:r>
            <a:r>
              <a:rPr lang="zh-CN" altLang="en-US" dirty="0" smtClean="0"/>
              <a:t>，或简称</a:t>
            </a:r>
            <a:r>
              <a:rPr lang="zh-CN" altLang="en-US" b="1" dirty="0" smtClean="0"/>
              <a:t>奔</a:t>
            </a:r>
            <a:r>
              <a:rPr lang="en-US" altLang="zh-CN" b="1" dirty="0" smtClean="0"/>
              <a:t>4</a:t>
            </a:r>
            <a:r>
              <a:rPr lang="zh-CN" altLang="en-US" dirty="0" smtClean="0"/>
              <a:t>或</a:t>
            </a:r>
            <a:r>
              <a:rPr lang="en-US" altLang="zh-CN" b="1" dirty="0" smtClean="0"/>
              <a:t>P4</a:t>
            </a:r>
            <a:r>
              <a:rPr lang="zh-CN" altLang="en-US" dirty="0" smtClean="0"/>
              <a:t>）是</a:t>
            </a:r>
            <a:r>
              <a:rPr lang="en-US" altLang="zh-CN" dirty="0" smtClean="0">
                <a:hlinkClick r:id="rId13" action="ppaction://hlinkfile"/>
              </a:rPr>
              <a:t>Intel</a:t>
            </a:r>
            <a:r>
              <a:rPr lang="zh-CN" altLang="en-US" dirty="0" smtClean="0"/>
              <a:t>生产的第</a:t>
            </a:r>
            <a:r>
              <a:rPr lang="en-US" altLang="zh-CN" dirty="0" smtClean="0"/>
              <a:t>7</a:t>
            </a:r>
            <a:r>
              <a:rPr lang="zh-CN" altLang="en-US" dirty="0" smtClean="0"/>
              <a:t>代</a:t>
            </a:r>
            <a:r>
              <a:rPr lang="en-US" altLang="zh-CN" dirty="0" smtClean="0">
                <a:hlinkClick r:id="rId14" action="ppaction://hlinkfile"/>
              </a:rPr>
              <a:t>x86</a:t>
            </a:r>
            <a:r>
              <a:rPr lang="zh-CN" altLang="en-US" dirty="0" smtClean="0">
                <a:hlinkClick r:id="rId5" action="ppaction://hlinkfile"/>
              </a:rPr>
              <a:t>微处理器</a:t>
            </a:r>
            <a:r>
              <a:rPr lang="zh-CN" altLang="en-US" dirty="0" smtClean="0"/>
              <a:t>，并且是继</a:t>
            </a:r>
            <a:r>
              <a:rPr lang="en-US" altLang="zh-CN" dirty="0" smtClean="0">
                <a:hlinkClick r:id="rId15" action="ppaction://hlinkfile"/>
              </a:rPr>
              <a:t>1995</a:t>
            </a:r>
            <a:r>
              <a:rPr lang="zh-CN" altLang="en-US" dirty="0" smtClean="0">
                <a:hlinkClick r:id="rId15" action="ppaction://hlinkfile"/>
              </a:rPr>
              <a:t>年</a:t>
            </a:r>
            <a:r>
              <a:rPr lang="zh-CN" altLang="en-US" dirty="0" smtClean="0"/>
              <a:t>出品的</a:t>
            </a:r>
            <a:r>
              <a:rPr lang="en-US" altLang="zh-CN" dirty="0" smtClean="0">
                <a:hlinkClick r:id="rId16" action="ppaction://hlinkfile"/>
              </a:rPr>
              <a:t>Pentium Pro</a:t>
            </a:r>
            <a:r>
              <a:rPr lang="zh-CN" altLang="en-US" dirty="0" smtClean="0"/>
              <a:t>之后的第一款重新设计过的处理器，这一新的架构称做</a:t>
            </a:r>
            <a:r>
              <a:rPr lang="en-US" altLang="zh-CN" dirty="0" err="1" smtClean="0">
                <a:hlinkClick r:id="rId17" action="ppaction://hlinkfile"/>
              </a:rPr>
              <a:t>NetBurst</a:t>
            </a:r>
            <a:r>
              <a:rPr lang="zh-CN" altLang="en-US" dirty="0" smtClean="0"/>
              <a:t>。首款产品代码为：</a:t>
            </a:r>
            <a:r>
              <a:rPr lang="en-US" altLang="zh-CN" b="1" dirty="0" smtClean="0"/>
              <a:t>Willamette</a:t>
            </a:r>
            <a:r>
              <a:rPr lang="zh-CN" altLang="en-US" dirty="0" smtClean="0"/>
              <a:t>，拥有</a:t>
            </a:r>
            <a:r>
              <a:rPr lang="en-US" altLang="zh-CN" dirty="0" smtClean="0"/>
              <a:t>1.4GHz</a:t>
            </a:r>
            <a:r>
              <a:rPr lang="zh-CN" altLang="en-US" dirty="0" smtClean="0"/>
              <a:t>左右的内核时钟，并使用</a:t>
            </a:r>
            <a:r>
              <a:rPr lang="en-US" altLang="zh-CN" dirty="0" smtClean="0">
                <a:hlinkClick r:id="rId18" action="ppaction://hlinkfile"/>
              </a:rPr>
              <a:t>Socket 423</a:t>
            </a:r>
            <a:r>
              <a:rPr lang="zh-CN" altLang="en-US" dirty="0" smtClean="0"/>
              <a:t>脚位架构，首款处理器于</a:t>
            </a:r>
            <a:r>
              <a:rPr lang="en-US" altLang="zh-CN" dirty="0" smtClean="0">
                <a:hlinkClick r:id="rId19" action="ppaction://hlinkfile"/>
              </a:rPr>
              <a:t>2000</a:t>
            </a:r>
            <a:r>
              <a:rPr lang="zh-CN" altLang="en-US" dirty="0" smtClean="0">
                <a:hlinkClick r:id="rId19" action="ppaction://hlinkfile"/>
              </a:rPr>
              <a:t>年</a:t>
            </a:r>
            <a:r>
              <a:rPr lang="en-US" altLang="zh-CN" dirty="0" smtClean="0">
                <a:hlinkClick r:id="rId20" action="ppaction://hlinkfile"/>
              </a:rPr>
              <a:t>11</a:t>
            </a:r>
            <a:r>
              <a:rPr lang="zh-CN" altLang="en-US" dirty="0" smtClean="0">
                <a:hlinkClick r:id="rId20" action="ppaction://hlinkfile"/>
              </a:rPr>
              <a:t>月</a:t>
            </a:r>
            <a:r>
              <a:rPr lang="zh-CN" altLang="en-US" dirty="0" smtClean="0"/>
              <a:t>发布。不同于</a:t>
            </a:r>
            <a:r>
              <a:rPr lang="en-US" altLang="zh-CN" dirty="0" smtClean="0">
                <a:hlinkClick r:id="rId21" action="ppaction://hlinkfile"/>
              </a:rPr>
              <a:t>Pentium II</a:t>
            </a:r>
            <a:r>
              <a:rPr lang="zh-CN" altLang="en-US" dirty="0" smtClean="0"/>
              <a:t>、</a:t>
            </a:r>
            <a:r>
              <a:rPr lang="en-US" altLang="zh-CN" dirty="0" smtClean="0">
                <a:hlinkClick r:id="rId22" action="ppaction://hlinkfile"/>
              </a:rPr>
              <a:t>Pentium III</a:t>
            </a:r>
            <a:r>
              <a:rPr lang="zh-CN" altLang="en-US" dirty="0" smtClean="0"/>
              <a:t>和各种</a:t>
            </a:r>
            <a:r>
              <a:rPr lang="en-US" altLang="zh-CN" dirty="0" smtClean="0">
                <a:hlinkClick r:id="rId23" action="ppaction://hlinkfile"/>
              </a:rPr>
              <a:t>Celeron</a:t>
            </a:r>
            <a:r>
              <a:rPr lang="zh-CN" altLang="en-US" dirty="0" smtClean="0"/>
              <a:t>处理器，因为是全新设计的产品，所以与</a:t>
            </a:r>
            <a:r>
              <a:rPr lang="en-US" altLang="zh-CN" dirty="0" smtClean="0"/>
              <a:t>Pentium Pro</a:t>
            </a:r>
            <a:r>
              <a:rPr lang="zh-CN" altLang="en-US" dirty="0" smtClean="0"/>
              <a:t>的关联很小。值得注意的是，</a:t>
            </a:r>
            <a:r>
              <a:rPr lang="en-US" altLang="zh-CN" dirty="0" smtClean="0"/>
              <a:t>Pentium 4</a:t>
            </a:r>
            <a:r>
              <a:rPr lang="zh-CN" altLang="en-US" dirty="0" smtClean="0"/>
              <a:t>有着非常快速到</a:t>
            </a:r>
            <a:r>
              <a:rPr lang="en-US" altLang="zh-CN" dirty="0" smtClean="0"/>
              <a:t>400MHz</a:t>
            </a:r>
            <a:r>
              <a:rPr lang="zh-CN" altLang="en-US" dirty="0" smtClean="0"/>
              <a:t>的</a:t>
            </a:r>
            <a:r>
              <a:rPr lang="zh-CN" altLang="en-US" dirty="0" smtClean="0">
                <a:hlinkClick r:id="rId24" action="ppaction://hlinkfile"/>
              </a:rPr>
              <a:t>前端总线</a:t>
            </a:r>
            <a:r>
              <a:rPr lang="zh-CN" altLang="en-US" dirty="0" smtClean="0"/>
              <a:t>，之后更有提升到</a:t>
            </a:r>
            <a:r>
              <a:rPr lang="en-US" altLang="zh-CN" dirty="0" smtClean="0"/>
              <a:t>533MHz</a:t>
            </a:r>
            <a:r>
              <a:rPr lang="zh-CN" altLang="en-US" dirty="0" smtClean="0"/>
              <a:t>、</a:t>
            </a:r>
            <a:r>
              <a:rPr lang="en-US" altLang="zh-CN" dirty="0" smtClean="0"/>
              <a:t>800MHz</a:t>
            </a:r>
            <a:r>
              <a:rPr lang="zh-CN" altLang="en-US" dirty="0" smtClean="0"/>
              <a:t>。它其实是一个为</a:t>
            </a:r>
            <a:r>
              <a:rPr lang="en-US" altLang="zh-CN" dirty="0" smtClean="0"/>
              <a:t>100MHz</a:t>
            </a:r>
            <a:r>
              <a:rPr lang="zh-CN" altLang="en-US" dirty="0" smtClean="0"/>
              <a:t>的四条并列</a:t>
            </a:r>
            <a:r>
              <a:rPr lang="zh-CN" altLang="en-US" dirty="0" smtClean="0">
                <a:hlinkClick r:id="rId25" action="ppaction://hlinkfile"/>
              </a:rPr>
              <a:t>总线</a:t>
            </a:r>
            <a:r>
              <a:rPr lang="en-US" altLang="zh-CN" dirty="0" smtClean="0"/>
              <a:t>(100Mhz x4 </a:t>
            </a:r>
            <a:r>
              <a:rPr lang="zh-CN" altLang="en-US" dirty="0" smtClean="0"/>
              <a:t>并列</a:t>
            </a:r>
            <a:r>
              <a:rPr lang="en-US" altLang="zh-CN" dirty="0" smtClean="0"/>
              <a:t>)</a:t>
            </a:r>
            <a:r>
              <a:rPr lang="zh-CN" altLang="en-US" dirty="0" smtClean="0"/>
              <a:t>，因此理论上它可以传送比一般总线多四倍的容量，所以号称有</a:t>
            </a:r>
            <a:r>
              <a:rPr lang="en-US" altLang="zh-CN" dirty="0" smtClean="0"/>
              <a:t>400MHz</a:t>
            </a:r>
            <a:r>
              <a:rPr lang="zh-CN" altLang="en-US" dirty="0" smtClean="0"/>
              <a:t>的速度。</a:t>
            </a:r>
            <a:r>
              <a:rPr lang="en-US" altLang="zh-CN" dirty="0" smtClean="0"/>
              <a:t>AMD Athlon</a:t>
            </a:r>
            <a:r>
              <a:rPr lang="zh-CN" altLang="en-US" dirty="0" smtClean="0"/>
              <a:t>的</a:t>
            </a:r>
            <a:r>
              <a:rPr lang="zh-CN" altLang="en-US" dirty="0" smtClean="0">
                <a:hlinkClick r:id="rId24" action="ppaction://hlinkfile"/>
              </a:rPr>
              <a:t>前端总线</a:t>
            </a:r>
            <a:r>
              <a:rPr lang="zh-CN" altLang="en-US" dirty="0" smtClean="0"/>
              <a:t>则有</a:t>
            </a:r>
            <a:r>
              <a:rPr lang="en-US" altLang="zh-CN" dirty="0" smtClean="0"/>
              <a:t>266MHz</a:t>
            </a:r>
            <a:r>
              <a:rPr lang="zh-CN" altLang="en-US" dirty="0" smtClean="0"/>
              <a:t>的速度（</a:t>
            </a:r>
            <a:r>
              <a:rPr lang="en-US" altLang="zh-CN" dirty="0" smtClean="0"/>
              <a:t>133MHz</a:t>
            </a:r>
            <a:r>
              <a:rPr lang="zh-CN" altLang="en-US" dirty="0" smtClean="0"/>
              <a:t>双倍并列总线）。</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lang="zh-CN" altLang="en-US" b="1" dirty="0" smtClean="0"/>
              <a:t>迅驰</a:t>
            </a:r>
            <a:r>
              <a:rPr lang="en-US" altLang="zh-CN" b="1" dirty="0" smtClean="0"/>
              <a:t>(</a:t>
            </a:r>
            <a:r>
              <a:rPr lang="zh-CN" altLang="en-US" b="1" dirty="0" smtClean="0"/>
              <a:t>移动计算技术</a:t>
            </a:r>
            <a:r>
              <a:rPr lang="en-US" altLang="zh-CN" b="1" dirty="0" smtClean="0"/>
              <a:t>)</a:t>
            </a:r>
            <a:endParaRPr lang="zh-CN" altLang="en-US" b="1" dirty="0" smtClean="0"/>
          </a:p>
          <a:p>
            <a:r>
              <a:rPr lang="zh-CN" altLang="en-US" dirty="0" smtClean="0">
                <a:hlinkClick r:id="rId3" action="ppaction://hlinkfile"/>
              </a:rPr>
              <a:t>英特尔</a:t>
            </a:r>
            <a:r>
              <a:rPr lang="zh-CN" altLang="en-US" dirty="0" smtClean="0"/>
              <a:t>公司为笔记本电脑专门设计开发的一种</a:t>
            </a:r>
            <a:r>
              <a:rPr lang="zh-CN" altLang="en-US" dirty="0" smtClean="0">
                <a:hlinkClick r:id="rId26" action="ppaction://hlinkfile"/>
              </a:rPr>
              <a:t>芯片组</a:t>
            </a:r>
            <a:r>
              <a:rPr lang="zh-CN" altLang="en-US" dirty="0" smtClean="0"/>
              <a:t>的名称，我国计算机界常称之为“迅驰”。“迅驰”是一种计算功能强、</a:t>
            </a:r>
            <a:r>
              <a:rPr lang="zh-CN" altLang="en-US" dirty="0" smtClean="0">
                <a:hlinkClick r:id="rId27" action="ppaction://hlinkfile"/>
              </a:rPr>
              <a:t>电池</a:t>
            </a:r>
            <a:r>
              <a:rPr lang="zh-CN" altLang="en-US" dirty="0" smtClean="0"/>
              <a:t>寿命长，具有移动性、无线连接上网等功能的</a:t>
            </a:r>
            <a:r>
              <a:rPr lang="en-US" altLang="zh-CN" dirty="0" smtClean="0"/>
              <a:t>CPU</a:t>
            </a:r>
            <a:r>
              <a:rPr lang="zh-CN" altLang="en-US" dirty="0" smtClean="0"/>
              <a:t>、</a:t>
            </a:r>
            <a:r>
              <a:rPr lang="zh-CN" altLang="en-US" dirty="0" smtClean="0">
                <a:hlinkClick r:id="rId26" action="ppaction://hlinkfile"/>
              </a:rPr>
              <a:t>芯片组</a:t>
            </a:r>
            <a:r>
              <a:rPr lang="zh-CN" altLang="en-US" dirty="0" smtClean="0"/>
              <a:t>、</a:t>
            </a:r>
            <a:r>
              <a:rPr lang="zh-CN" altLang="en-US" dirty="0" smtClean="0">
                <a:hlinkClick r:id="rId28" action="ppaction://hlinkfile"/>
              </a:rPr>
              <a:t>无线网卡</a:t>
            </a:r>
            <a:r>
              <a:rPr lang="zh-CN" altLang="en-US" dirty="0" smtClean="0"/>
              <a:t>结合的名称。</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r>
              <a:rPr lang="zh-CN" altLang="en-US" sz="1800" b="1" dirty="0" smtClean="0">
                <a:effectLst/>
              </a:rPr>
              <a:t>酷睿一代</a:t>
            </a:r>
            <a:endParaRPr lang="en-US" altLang="zh-CN" sz="1800" b="1" dirty="0" smtClean="0">
              <a:effectLst/>
            </a:endParaRPr>
          </a:p>
          <a:p>
            <a:r>
              <a:rPr lang="zh-CN" altLang="en-US" sz="1800" dirty="0" smtClean="0"/>
              <a:t>英特尔先推出的</a:t>
            </a:r>
            <a:r>
              <a:rPr lang="en-US" altLang="zh-CN" sz="1800" dirty="0" smtClean="0"/>
              <a:t>CORE</a:t>
            </a:r>
            <a:r>
              <a:rPr lang="zh-CN" altLang="en-US" sz="1800" dirty="0" smtClean="0"/>
              <a:t>用于移动计算机上市不久即被</a:t>
            </a:r>
            <a:r>
              <a:rPr lang="en-US" altLang="zh-CN" sz="1800" dirty="0" smtClean="0"/>
              <a:t>CORE2</a:t>
            </a:r>
            <a:r>
              <a:rPr lang="zh-CN" altLang="en-US" sz="1800" dirty="0" smtClean="0"/>
              <a:t>取代。</a:t>
            </a:r>
            <a:endParaRPr lang="en-US" altLang="zh-CN" sz="1800" b="1" dirty="0" smtClean="0">
              <a:effectLst/>
            </a:endParaRPr>
          </a:p>
          <a:p>
            <a:endParaRPr lang="en-US" altLang="zh-CN" dirty="0" smtClean="0">
              <a:effectLst/>
            </a:endParaRPr>
          </a:p>
          <a:p>
            <a:r>
              <a:rPr lang="zh-CN" altLang="en-US" b="1" dirty="0" smtClean="0">
                <a:effectLst/>
              </a:rPr>
              <a:t>酷睿二代</a:t>
            </a:r>
            <a:endParaRPr lang="en-US" altLang="zh-CN" dirty="0" smtClean="0">
              <a:effectLst/>
            </a:endParaRPr>
          </a:p>
          <a:p>
            <a:r>
              <a:rPr lang="zh-CN" altLang="en-US" dirty="0" smtClean="0">
                <a:effectLst/>
              </a:rPr>
              <a:t>包括</a:t>
            </a:r>
            <a:r>
              <a:rPr lang="en-US" altLang="zh-CN" dirty="0" smtClean="0">
                <a:effectLst/>
              </a:rPr>
              <a:t>Duo</a:t>
            </a:r>
            <a:r>
              <a:rPr lang="zh-CN" altLang="en-US" dirty="0" smtClean="0">
                <a:effectLst/>
              </a:rPr>
              <a:t>双核和</a:t>
            </a:r>
            <a:r>
              <a:rPr lang="en-US" altLang="zh-CN" dirty="0" smtClean="0">
                <a:effectLst/>
              </a:rPr>
              <a:t>Quad</a:t>
            </a:r>
            <a:r>
              <a:rPr lang="zh-CN" altLang="en-US" dirty="0" smtClean="0">
                <a:effectLst/>
                <a:hlinkClick r:id="rId29" action="ppaction://hlinkfile"/>
              </a:rPr>
              <a:t>四核</a:t>
            </a:r>
            <a:r>
              <a:rPr lang="zh-CN" altLang="en-US" dirty="0" smtClean="0">
                <a:effectLst/>
              </a:rPr>
              <a:t>。单核心为</a:t>
            </a:r>
            <a:r>
              <a:rPr lang="en-US" altLang="zh-CN" dirty="0" smtClean="0">
                <a:effectLst/>
              </a:rPr>
              <a:t>Core 2 Solo</a:t>
            </a:r>
            <a:r>
              <a:rPr lang="zh-CN" altLang="en-US" dirty="0" smtClean="0">
                <a:effectLst/>
              </a:rPr>
              <a:t>，用于超低功耗移动领域。</a:t>
            </a:r>
          </a:p>
          <a:p>
            <a:r>
              <a:rPr lang="zh-CN" altLang="en-US" dirty="0" smtClean="0">
                <a:effectLst/>
              </a:rPr>
              <a:t>应用的核心“</a:t>
            </a:r>
            <a:r>
              <a:rPr lang="en-US" altLang="zh-CN" dirty="0" err="1" smtClean="0">
                <a:effectLst/>
              </a:rPr>
              <a:t>Merom</a:t>
            </a:r>
            <a:r>
              <a:rPr lang="zh-CN" altLang="en-US" dirty="0" smtClean="0">
                <a:effectLst/>
              </a:rPr>
              <a:t>用于移动计算机”“</a:t>
            </a:r>
            <a:r>
              <a:rPr lang="en-US" altLang="zh-CN" dirty="0" smtClean="0">
                <a:effectLst/>
              </a:rPr>
              <a:t>Conroe</a:t>
            </a:r>
            <a:r>
              <a:rPr lang="zh-CN" altLang="en-US" dirty="0" smtClean="0">
                <a:effectLst/>
              </a:rPr>
              <a:t>用于桌面计算机”“</a:t>
            </a:r>
            <a:r>
              <a:rPr lang="en-US" altLang="zh-CN" dirty="0" smtClean="0">
                <a:effectLst/>
              </a:rPr>
              <a:t>Woodcrest</a:t>
            </a:r>
            <a:r>
              <a:rPr lang="zh-CN" altLang="en-US" dirty="0" smtClean="0">
                <a:effectLst/>
              </a:rPr>
              <a:t>用于服务器”</a:t>
            </a:r>
          </a:p>
          <a:p>
            <a:r>
              <a:rPr lang="zh-CN" altLang="en-US" dirty="0" smtClean="0">
                <a:effectLst/>
              </a:rPr>
              <a:t>英特尔</a:t>
            </a:r>
            <a:r>
              <a:rPr lang="en-US" altLang="zh-CN" dirty="0" smtClean="0">
                <a:effectLst/>
              </a:rPr>
              <a:t>2006</a:t>
            </a:r>
            <a:r>
              <a:rPr lang="zh-CN" altLang="en-US" dirty="0" smtClean="0">
                <a:effectLst/>
              </a:rPr>
              <a:t>年</a:t>
            </a:r>
            <a:r>
              <a:rPr lang="en-US" altLang="zh-CN" dirty="0" smtClean="0">
                <a:effectLst/>
              </a:rPr>
              <a:t>7</a:t>
            </a:r>
            <a:r>
              <a:rPr lang="zh-CN" altLang="en-US" dirty="0" smtClean="0">
                <a:effectLst/>
              </a:rPr>
              <a:t>月份将推出的是</a:t>
            </a:r>
            <a:r>
              <a:rPr lang="en-US" altLang="zh-CN" dirty="0" smtClean="0">
                <a:effectLst/>
              </a:rPr>
              <a:t>65</a:t>
            </a:r>
            <a:r>
              <a:rPr lang="zh-CN" altLang="en-US" dirty="0" smtClean="0">
                <a:effectLst/>
              </a:rPr>
              <a:t>纳米“</a:t>
            </a:r>
            <a:r>
              <a:rPr lang="en-US" altLang="zh-CN" dirty="0" err="1" smtClean="0">
                <a:effectLst/>
              </a:rPr>
              <a:t>Merom</a:t>
            </a:r>
            <a:r>
              <a:rPr lang="zh-CN" altLang="en-US" dirty="0" smtClean="0">
                <a:effectLst/>
              </a:rPr>
              <a:t>用于移动计算机</a:t>
            </a:r>
            <a:r>
              <a:rPr lang="en-US" altLang="zh-CN" dirty="0" smtClean="0">
                <a:effectLst/>
              </a:rPr>
              <a:t>Conroe</a:t>
            </a:r>
            <a:r>
              <a:rPr lang="zh-CN" altLang="en-US" dirty="0" smtClean="0">
                <a:effectLst/>
              </a:rPr>
              <a:t>用于桌面计算机</a:t>
            </a:r>
            <a:r>
              <a:rPr lang="en-US" altLang="zh-CN" dirty="0" smtClean="0">
                <a:effectLst/>
              </a:rPr>
              <a:t>Woodcrest</a:t>
            </a:r>
            <a:r>
              <a:rPr lang="zh-CN" altLang="en-US" dirty="0" smtClean="0">
                <a:effectLst/>
              </a:rPr>
              <a:t>用于服务器</a:t>
            </a:r>
            <a:r>
              <a:rPr lang="en-US" altLang="zh-CN" dirty="0" smtClean="0">
                <a:effectLst/>
              </a:rPr>
              <a:t>XEON</a:t>
            </a:r>
            <a:r>
              <a:rPr lang="zh-CN" altLang="en-US" dirty="0" smtClean="0">
                <a:effectLst/>
              </a:rPr>
              <a:t>。</a:t>
            </a:r>
          </a:p>
          <a:p>
            <a:r>
              <a:rPr lang="zh-CN" altLang="en-US" dirty="0" smtClean="0">
                <a:effectLst/>
              </a:rPr>
              <a:t>架构体系已经完全摒弃了</a:t>
            </a:r>
            <a:r>
              <a:rPr lang="en-US" altLang="zh-CN" dirty="0" smtClean="0">
                <a:effectLst/>
                <a:hlinkClick r:id="rId30" action="ppaction://hlinkfile"/>
              </a:rPr>
              <a:t>Pentium M</a:t>
            </a:r>
            <a:r>
              <a:rPr lang="zh-CN" altLang="en-US" dirty="0" smtClean="0">
                <a:effectLst/>
              </a:rPr>
              <a:t>和</a:t>
            </a:r>
            <a:r>
              <a:rPr lang="en-US" altLang="zh-CN" dirty="0" smtClean="0">
                <a:effectLst/>
                <a:hlinkClick r:id="rId31" action="ppaction://hlinkfile"/>
              </a:rPr>
              <a:t>Pentium 4</a:t>
            </a:r>
            <a:r>
              <a:rPr lang="en-US" altLang="zh-CN" dirty="0" smtClean="0">
                <a:effectLst/>
                <a:hlinkClick r:id="rId17" action="ppaction://hlinkfile"/>
              </a:rPr>
              <a:t>NetBurst</a:t>
            </a:r>
            <a:r>
              <a:rPr lang="zh-CN" altLang="en-US" dirty="0" smtClean="0">
                <a:effectLst/>
              </a:rPr>
              <a:t>。</a:t>
            </a:r>
          </a:p>
          <a:p>
            <a:r>
              <a:rPr lang="zh-CN" altLang="en-US" dirty="0" smtClean="0">
                <a:effectLst/>
              </a:rPr>
              <a:t>酷睿是一款领先节能的新型微架构，</a:t>
            </a:r>
            <a:r>
              <a:rPr lang="zh-CN" altLang="en-US" dirty="0" smtClean="0">
                <a:effectLst/>
                <a:hlinkClick r:id="rId32" action="ppaction://hlinkfile"/>
              </a:rPr>
              <a:t>设计</a:t>
            </a:r>
            <a:r>
              <a:rPr lang="zh-CN" altLang="en-US" dirty="0" smtClean="0">
                <a:effectLst/>
              </a:rPr>
              <a:t>的出发点是提供卓然出众的</a:t>
            </a:r>
            <a:r>
              <a:rPr lang="zh-CN" altLang="en-US" dirty="0" smtClean="0">
                <a:effectLst/>
                <a:hlinkClick r:id="rId33" action="ppaction://hlinkfile"/>
              </a:rPr>
              <a:t>性能</a:t>
            </a:r>
            <a:r>
              <a:rPr lang="zh-CN" altLang="en-US" dirty="0" smtClean="0">
                <a:effectLst/>
              </a:rPr>
              <a:t>和能效，提高每瓦特性能，也就是所谓的</a:t>
            </a:r>
            <a:r>
              <a:rPr lang="zh-CN" altLang="en-US" dirty="0" smtClean="0">
                <a:effectLst/>
                <a:hlinkClick r:id="rId34" action="ppaction://hlinkfile"/>
              </a:rPr>
              <a:t>能效比</a:t>
            </a:r>
            <a:r>
              <a:rPr lang="zh-CN" altLang="en-US" dirty="0" smtClean="0">
                <a:effectLst/>
              </a:rPr>
              <a:t>。早期的酷睿是基于</a:t>
            </a:r>
            <a:r>
              <a:rPr lang="zh-CN" altLang="en-US" dirty="0" smtClean="0">
                <a:effectLst/>
                <a:hlinkClick r:id="rId35" action="ppaction://hlinkfile"/>
              </a:rPr>
              <a:t>笔记本处理器</a:t>
            </a:r>
            <a:r>
              <a:rPr lang="zh-CN" altLang="en-US" dirty="0" smtClean="0">
                <a:effectLst/>
              </a:rPr>
              <a:t>的。</a:t>
            </a:r>
            <a:endParaRPr lang="en-US" altLang="zh-CN" dirty="0" smtClean="0">
              <a:effectLst/>
            </a:endParaRPr>
          </a:p>
          <a:p>
            <a:endParaRPr lang="en-US" altLang="zh-CN" b="1" dirty="0" smtClean="0">
              <a:solidFill>
                <a:schemeClr val="tx1"/>
              </a:solidFill>
              <a:effectLst/>
            </a:endParaRPr>
          </a:p>
          <a:p>
            <a:r>
              <a:rPr lang="zh-CN" altLang="en-US" b="1" dirty="0" smtClean="0">
                <a:solidFill>
                  <a:schemeClr val="tx1"/>
                </a:solidFill>
                <a:latin typeface="+mj-ea"/>
                <a:ea typeface="+mj-ea"/>
              </a:rPr>
              <a:t>酷睿</a:t>
            </a:r>
            <a:r>
              <a:rPr lang="en-US" altLang="zh-CN" b="1" dirty="0" smtClean="0">
                <a:solidFill>
                  <a:schemeClr val="tx1"/>
                </a:solidFill>
                <a:latin typeface="+mj-ea"/>
                <a:ea typeface="+mj-ea"/>
              </a:rPr>
              <a:t>i7</a:t>
            </a:r>
          </a:p>
          <a:p>
            <a:r>
              <a:rPr lang="zh-CN" altLang="en-US" dirty="0" smtClean="0">
                <a:hlinkClick r:id="rId36" action="ppaction://hlinkfile"/>
              </a:rPr>
              <a:t>酷睿</a:t>
            </a:r>
            <a:r>
              <a:rPr lang="en-US" altLang="zh-CN" dirty="0" smtClean="0"/>
              <a:t>i7</a:t>
            </a:r>
            <a:r>
              <a:rPr lang="zh-CN" altLang="en-US" dirty="0" smtClean="0"/>
              <a:t>是面向高端发烧用户的</a:t>
            </a:r>
            <a:r>
              <a:rPr lang="en-US" altLang="zh-CN" dirty="0" smtClean="0"/>
              <a:t>CPU</a:t>
            </a:r>
            <a:r>
              <a:rPr lang="zh-CN" altLang="en-US" dirty="0" smtClean="0"/>
              <a:t>家族标识，包含</a:t>
            </a:r>
            <a:r>
              <a:rPr lang="en-US" altLang="zh-CN" dirty="0" smtClean="0"/>
              <a:t>Bloomfield(2008</a:t>
            </a:r>
            <a:r>
              <a:rPr lang="zh-CN" altLang="en-US" dirty="0" smtClean="0"/>
              <a:t>年</a:t>
            </a:r>
            <a:r>
              <a:rPr lang="en-US" altLang="zh-CN" dirty="0" smtClean="0"/>
              <a:t>)</a:t>
            </a:r>
            <a:r>
              <a:rPr lang="zh-CN" altLang="en-US" dirty="0" smtClean="0"/>
              <a:t>、</a:t>
            </a:r>
            <a:r>
              <a:rPr lang="en-US" altLang="zh-CN" dirty="0" smtClean="0"/>
              <a:t>Lynnfield(2009</a:t>
            </a:r>
            <a:r>
              <a:rPr lang="zh-CN" altLang="en-US" dirty="0" smtClean="0"/>
              <a:t>年</a:t>
            </a:r>
            <a:r>
              <a:rPr lang="en-US" altLang="zh-CN" dirty="0" smtClean="0"/>
              <a:t>)</a:t>
            </a:r>
            <a:r>
              <a:rPr lang="zh-CN" altLang="en-US" dirty="0" smtClean="0"/>
              <a:t>、</a:t>
            </a:r>
            <a:r>
              <a:rPr lang="en-US" altLang="zh-CN" dirty="0" err="1" smtClean="0"/>
              <a:t>Clarksfield</a:t>
            </a:r>
            <a:r>
              <a:rPr lang="en-US" altLang="zh-CN" dirty="0" smtClean="0"/>
              <a:t>(2009</a:t>
            </a:r>
            <a:r>
              <a:rPr lang="zh-CN" altLang="en-US" dirty="0" smtClean="0"/>
              <a:t>年</a:t>
            </a:r>
            <a:r>
              <a:rPr lang="en-US" altLang="zh-CN" dirty="0" smtClean="0"/>
              <a:t>)</a:t>
            </a:r>
            <a:r>
              <a:rPr lang="zh-CN" altLang="en-US" dirty="0" smtClean="0"/>
              <a:t>、</a:t>
            </a:r>
            <a:r>
              <a:rPr lang="en-US" altLang="zh-CN" dirty="0" err="1" smtClean="0"/>
              <a:t>Arrandale</a:t>
            </a:r>
            <a:r>
              <a:rPr lang="en-US" altLang="zh-CN" dirty="0" smtClean="0"/>
              <a:t>(2010</a:t>
            </a:r>
            <a:r>
              <a:rPr lang="zh-CN" altLang="en-US" dirty="0" smtClean="0"/>
              <a:t>年</a:t>
            </a:r>
            <a:r>
              <a:rPr lang="en-US" altLang="zh-CN" dirty="0" smtClean="0"/>
              <a:t>)</a:t>
            </a:r>
            <a:r>
              <a:rPr lang="zh-CN" altLang="en-US" dirty="0" smtClean="0"/>
              <a:t>、</a:t>
            </a:r>
            <a:r>
              <a:rPr lang="en-US" altLang="zh-CN" dirty="0" err="1" smtClean="0"/>
              <a:t>Gulftown</a:t>
            </a:r>
            <a:r>
              <a:rPr lang="en-US" altLang="zh-CN" dirty="0" smtClean="0"/>
              <a:t>(2010</a:t>
            </a:r>
            <a:r>
              <a:rPr lang="zh-CN" altLang="en-US" dirty="0" smtClean="0"/>
              <a:t>年</a:t>
            </a:r>
            <a:r>
              <a:rPr lang="en-US" altLang="zh-CN" dirty="0" smtClean="0"/>
              <a:t>)</a:t>
            </a:r>
            <a:r>
              <a:rPr lang="zh-CN" altLang="en-US" dirty="0" smtClean="0"/>
              <a:t>、</a:t>
            </a:r>
            <a:r>
              <a:rPr lang="en-US" altLang="zh-CN" dirty="0" smtClean="0"/>
              <a:t>Sandy Bridge(2011</a:t>
            </a:r>
            <a:r>
              <a:rPr lang="zh-CN" altLang="en-US" dirty="0" smtClean="0"/>
              <a:t>年</a:t>
            </a:r>
            <a:r>
              <a:rPr lang="en-US" altLang="zh-CN" dirty="0" smtClean="0"/>
              <a:t>)</a:t>
            </a:r>
            <a:r>
              <a:rPr lang="zh-CN" altLang="en-US" dirty="0" smtClean="0"/>
              <a:t>、</a:t>
            </a:r>
            <a:r>
              <a:rPr lang="en-US" altLang="zh-CN" dirty="0" smtClean="0"/>
              <a:t>Ivy Bridge(2012</a:t>
            </a:r>
            <a:r>
              <a:rPr lang="zh-CN" altLang="en-US" dirty="0" smtClean="0"/>
              <a:t>年</a:t>
            </a:r>
            <a:r>
              <a:rPr lang="en-US" altLang="zh-CN" dirty="0" smtClean="0"/>
              <a:t>)</a:t>
            </a:r>
            <a:r>
              <a:rPr lang="zh-CN" altLang="en-US" dirty="0" smtClean="0"/>
              <a:t>等多款子系列，并取代</a:t>
            </a:r>
            <a:r>
              <a:rPr lang="zh-CN" altLang="en-US" dirty="0" smtClean="0">
                <a:hlinkClick r:id="rId37" action="ppaction://hlinkfile"/>
              </a:rPr>
              <a:t>酷睿</a:t>
            </a:r>
            <a:r>
              <a:rPr lang="en-US" altLang="zh-CN" dirty="0" smtClean="0">
                <a:hlinkClick r:id="rId37" action="ppaction://hlinkfile"/>
              </a:rPr>
              <a:t>2</a:t>
            </a:r>
            <a:r>
              <a:rPr lang="zh-CN" altLang="en-US" dirty="0" smtClean="0"/>
              <a:t>系列</a:t>
            </a:r>
            <a:r>
              <a:rPr lang="zh-CN" altLang="en-US" dirty="0" smtClean="0">
                <a:hlinkClick r:id="rId38" action="ppaction://hlinkfile"/>
              </a:rPr>
              <a:t>处理器</a:t>
            </a:r>
            <a:r>
              <a:rPr lang="zh-CN" altLang="en-US" dirty="0" smtClean="0"/>
              <a:t>。</a:t>
            </a:r>
            <a:endParaRPr lang="en-US" altLang="zh-CN" dirty="0" smtClean="0"/>
          </a:p>
          <a:p>
            <a:r>
              <a:rPr lang="zh-CN" altLang="en-US" dirty="0" smtClean="0"/>
              <a:t>基于全新</a:t>
            </a:r>
            <a:r>
              <a:rPr lang="en-US" altLang="zh-CN" dirty="0" smtClean="0">
                <a:hlinkClick r:id="rId39" action="ppaction://hlinkfile"/>
              </a:rPr>
              <a:t>Nehalem</a:t>
            </a:r>
            <a:r>
              <a:rPr lang="zh-CN" altLang="en-US" dirty="0" smtClean="0"/>
              <a:t>架构的新一代桌面</a:t>
            </a:r>
            <a:r>
              <a:rPr lang="zh-CN" altLang="en-US" dirty="0" smtClean="0">
                <a:hlinkClick r:id="rId38" action="ppaction://hlinkfile"/>
              </a:rPr>
              <a:t>处理器</a:t>
            </a:r>
            <a:r>
              <a:rPr lang="zh-CN" altLang="en-US" dirty="0" smtClean="0"/>
              <a:t>将沿用“</a:t>
            </a:r>
            <a:r>
              <a:rPr lang="en-US" altLang="zh-CN" dirty="0" smtClean="0"/>
              <a:t>Core”</a:t>
            </a:r>
            <a:r>
              <a:rPr lang="zh-CN" altLang="en-US" dirty="0" smtClean="0"/>
              <a:t>（</a:t>
            </a:r>
            <a:r>
              <a:rPr lang="zh-CN" altLang="en-US" dirty="0" smtClean="0">
                <a:hlinkClick r:id="rId36" action="ppaction://hlinkfile"/>
              </a:rPr>
              <a:t>酷睿</a:t>
            </a:r>
            <a:r>
              <a:rPr lang="zh-CN" altLang="en-US" dirty="0" smtClean="0"/>
              <a:t>） 名称，命名为“</a:t>
            </a:r>
            <a:r>
              <a:rPr lang="en-US" altLang="zh-CN" dirty="0" smtClean="0"/>
              <a:t>Intel Core i7”</a:t>
            </a:r>
            <a:r>
              <a:rPr lang="zh-CN" altLang="en-US" dirty="0" smtClean="0"/>
              <a:t>系列，</a:t>
            </a:r>
            <a:r>
              <a:rPr lang="zh-CN" altLang="en-US" dirty="0" smtClean="0">
                <a:hlinkClick r:id="rId40" action="ppaction://hlinkfile"/>
              </a:rPr>
              <a:t>至尊版</a:t>
            </a:r>
            <a:r>
              <a:rPr lang="zh-CN" altLang="en-US" dirty="0" smtClean="0"/>
              <a:t>的名称是“</a:t>
            </a:r>
            <a:r>
              <a:rPr lang="en-US" altLang="zh-CN" dirty="0" smtClean="0"/>
              <a:t>Intel Core i7 Extreme”</a:t>
            </a:r>
            <a:r>
              <a:rPr lang="zh-CN" altLang="en-US" dirty="0" smtClean="0"/>
              <a:t>系列。</a:t>
            </a:r>
            <a:r>
              <a:rPr lang="en-US" altLang="zh-CN" dirty="0" smtClean="0"/>
              <a:t>Core i7</a:t>
            </a:r>
            <a:r>
              <a:rPr lang="zh-CN" altLang="en-US" dirty="0" smtClean="0"/>
              <a:t>（中文：</a:t>
            </a:r>
            <a:r>
              <a:rPr lang="zh-CN" altLang="en-US" dirty="0" smtClean="0">
                <a:hlinkClick r:id="rId36" action="ppaction://hlinkfile"/>
              </a:rPr>
              <a:t>酷睿</a:t>
            </a:r>
            <a:r>
              <a:rPr lang="zh-CN" altLang="en-US" dirty="0" smtClean="0"/>
              <a:t> </a:t>
            </a:r>
            <a:r>
              <a:rPr lang="en-US" altLang="zh-CN" dirty="0" smtClean="0"/>
              <a:t>i7</a:t>
            </a:r>
            <a:r>
              <a:rPr lang="zh-CN" altLang="en-US" dirty="0" smtClean="0"/>
              <a:t>，核心代号：</a:t>
            </a:r>
            <a:r>
              <a:rPr lang="en-US" altLang="zh-CN" dirty="0" smtClean="0"/>
              <a:t>Bloomfield</a:t>
            </a:r>
            <a:r>
              <a:rPr lang="zh-CN" altLang="en-US" dirty="0" smtClean="0"/>
              <a:t>）</a:t>
            </a:r>
            <a:r>
              <a:rPr lang="zh-CN" altLang="en-US" dirty="0" smtClean="0">
                <a:hlinkClick r:id="rId38" action="ppaction://hlinkfile"/>
              </a:rPr>
              <a:t>处理器</a:t>
            </a:r>
            <a:r>
              <a:rPr lang="zh-CN" altLang="en-US" dirty="0" smtClean="0"/>
              <a:t>是</a:t>
            </a:r>
            <a:r>
              <a:rPr lang="zh-CN" altLang="en-US" dirty="0" smtClean="0">
                <a:hlinkClick r:id="rId3" action="ppaction://hlinkfile"/>
              </a:rPr>
              <a:t>英特尔</a:t>
            </a:r>
            <a:r>
              <a:rPr lang="zh-CN" altLang="en-US" dirty="0" smtClean="0"/>
              <a:t>于</a:t>
            </a:r>
            <a:r>
              <a:rPr lang="en-US" altLang="zh-CN" dirty="0" smtClean="0"/>
              <a:t>2008</a:t>
            </a:r>
            <a:r>
              <a:rPr lang="zh-CN" altLang="en-US" dirty="0" smtClean="0"/>
              <a:t>年推出的</a:t>
            </a:r>
            <a:r>
              <a:rPr lang="en-US" altLang="zh-CN" dirty="0" smtClean="0">
                <a:hlinkClick r:id="rId41" action="ppaction://hlinkfile"/>
              </a:rPr>
              <a:t>64</a:t>
            </a:r>
            <a:r>
              <a:rPr lang="zh-CN" altLang="en-US" dirty="0" smtClean="0">
                <a:hlinkClick r:id="rId41" action="ppaction://hlinkfile"/>
              </a:rPr>
              <a:t>位</a:t>
            </a:r>
            <a:r>
              <a:rPr lang="zh-CN" altLang="en-US" dirty="0" smtClean="0"/>
              <a:t>四核心</a:t>
            </a:r>
            <a:r>
              <a:rPr lang="en-US" altLang="zh-CN" dirty="0" smtClean="0"/>
              <a:t>CPU</a:t>
            </a:r>
            <a:r>
              <a:rPr lang="zh-CN" altLang="en-US" dirty="0" smtClean="0"/>
              <a:t>，沿用</a:t>
            </a:r>
            <a:r>
              <a:rPr lang="en-US" altLang="zh-CN" dirty="0" smtClean="0"/>
              <a:t>x86-64</a:t>
            </a:r>
            <a:r>
              <a:rPr lang="zh-CN" altLang="en-US" dirty="0" smtClean="0">
                <a:hlinkClick r:id="rId42" action="ppaction://hlinkfile"/>
              </a:rPr>
              <a:t>指令集</a:t>
            </a:r>
            <a:r>
              <a:rPr lang="zh-CN" altLang="en-US" dirty="0" smtClean="0"/>
              <a:t>，并以</a:t>
            </a:r>
            <a:r>
              <a:rPr lang="en-US" altLang="zh-CN" dirty="0" smtClean="0"/>
              <a:t>Intel Nehalem</a:t>
            </a:r>
            <a:r>
              <a:rPr lang="zh-CN" altLang="en-US" dirty="0" smtClean="0"/>
              <a:t>微架构为基础，取代</a:t>
            </a:r>
            <a:r>
              <a:rPr lang="en-US" altLang="zh-CN" dirty="0" smtClean="0"/>
              <a:t>Intel Core 2</a:t>
            </a:r>
            <a:r>
              <a:rPr lang="zh-CN" altLang="en-US" dirty="0" smtClean="0"/>
              <a:t>系列处理器。</a:t>
            </a:r>
            <a:r>
              <a:rPr lang="en-US" altLang="zh-CN" dirty="0" smtClean="0"/>
              <a:t>Nehalem</a:t>
            </a:r>
            <a:r>
              <a:rPr lang="zh-CN" altLang="en-US" dirty="0" smtClean="0"/>
              <a:t>曾经是</a:t>
            </a:r>
            <a:r>
              <a:rPr lang="en-US" altLang="zh-CN" dirty="0" smtClean="0"/>
              <a:t>Pentium 4 10 GHz</a:t>
            </a:r>
            <a:r>
              <a:rPr lang="zh-CN" altLang="en-US" dirty="0" smtClean="0"/>
              <a:t>版本的代号。</a:t>
            </a:r>
            <a:r>
              <a:rPr lang="en-US" altLang="zh-CN" dirty="0" smtClean="0"/>
              <a:t>Core i7</a:t>
            </a:r>
            <a:r>
              <a:rPr lang="zh-CN" altLang="en-US" dirty="0" smtClean="0"/>
              <a:t>的名称并没有特别的含义，</a:t>
            </a:r>
            <a:r>
              <a:rPr lang="en-US" altLang="zh-CN" dirty="0" smtClean="0"/>
              <a:t>Intel</a:t>
            </a:r>
            <a:r>
              <a:rPr lang="zh-CN" altLang="en-US" dirty="0" smtClean="0"/>
              <a:t>表示取</a:t>
            </a:r>
            <a:r>
              <a:rPr lang="en-US" altLang="zh-CN" dirty="0" smtClean="0"/>
              <a:t>i7</a:t>
            </a:r>
            <a:r>
              <a:rPr lang="zh-CN" altLang="en-US" dirty="0" smtClean="0"/>
              <a:t>此名的原因只是听起来悦耳，“</a:t>
            </a:r>
            <a:r>
              <a:rPr lang="en-US" altLang="zh-CN" dirty="0" err="1" smtClean="0"/>
              <a:t>i</a:t>
            </a:r>
            <a:r>
              <a:rPr lang="en-US" altLang="zh-CN" dirty="0" smtClean="0"/>
              <a:t>”</a:t>
            </a:r>
            <a:r>
              <a:rPr lang="zh-CN" altLang="en-US" dirty="0" smtClean="0"/>
              <a:t>的意思是智能（</a:t>
            </a:r>
            <a:r>
              <a:rPr lang="en-US" altLang="zh-CN" dirty="0" smtClean="0">
                <a:hlinkClick r:id="rId13" action="ppaction://hlinkfile"/>
              </a:rPr>
              <a:t>intel</a:t>
            </a:r>
            <a:r>
              <a:rPr lang="en-US" altLang="zh-CN" dirty="0" smtClean="0"/>
              <a:t>ligence</a:t>
            </a:r>
            <a:r>
              <a:rPr lang="zh-CN" altLang="en-US" dirty="0" smtClean="0"/>
              <a:t>的首字母），而</a:t>
            </a:r>
            <a:r>
              <a:rPr lang="en-US" altLang="zh-CN" dirty="0" smtClean="0"/>
              <a:t>7</a:t>
            </a:r>
            <a:r>
              <a:rPr lang="zh-CN" altLang="en-US" dirty="0" smtClean="0"/>
              <a:t>则没有特别的意思，更不是指第</a:t>
            </a:r>
            <a:r>
              <a:rPr lang="en-US" altLang="zh-CN" dirty="0" smtClean="0"/>
              <a:t>7</a:t>
            </a:r>
            <a:r>
              <a:rPr lang="zh-CN" altLang="en-US" dirty="0" smtClean="0"/>
              <a:t>代产品。而</a:t>
            </a:r>
            <a:r>
              <a:rPr lang="en-US" altLang="zh-CN" dirty="0" smtClean="0"/>
              <a:t>Core</a:t>
            </a:r>
            <a:r>
              <a:rPr lang="zh-CN" altLang="en-US" dirty="0" smtClean="0"/>
              <a:t>就是延续上一代</a:t>
            </a:r>
            <a:r>
              <a:rPr lang="en-US" altLang="zh-CN" dirty="0" smtClean="0"/>
              <a:t>Core</a:t>
            </a:r>
            <a:r>
              <a:rPr lang="zh-CN" altLang="en-US" dirty="0" smtClean="0">
                <a:hlinkClick r:id="rId38" action="ppaction://hlinkfile"/>
              </a:rPr>
              <a:t>处理器</a:t>
            </a:r>
            <a:r>
              <a:rPr lang="zh-CN" altLang="en-US" dirty="0" smtClean="0"/>
              <a:t>的成功，有些人会以“爱妻”昵称之。</a:t>
            </a:r>
            <a:endParaRPr lang="zh-CN" altLang="en-US" dirty="0" smtClean="0">
              <a:effectLst/>
            </a:endParaRPr>
          </a:p>
          <a:p>
            <a:endParaRPr lang="en-US" altLang="zh-CN" dirty="0" smtClean="0"/>
          </a:p>
          <a:p>
            <a:endParaRPr lang="en-US" altLang="zh-CN" dirty="0" smtClean="0"/>
          </a:p>
          <a:p>
            <a:endParaRPr lang="en-US" altLang="zh-CN" dirty="0" smtClean="0"/>
          </a:p>
          <a:p>
            <a:r>
              <a:rPr lang="en-US" altLang="zh-CN" dirty="0" smtClean="0"/>
              <a:t>Extreme </a:t>
            </a:r>
            <a:r>
              <a:rPr lang="zh-CN" altLang="en-US" dirty="0" smtClean="0"/>
              <a:t>代表至尊版（其中既有四核、也有双核）</a:t>
            </a:r>
            <a:br>
              <a:rPr lang="zh-CN" altLang="en-US" dirty="0" smtClean="0"/>
            </a:br>
            <a:r>
              <a:rPr lang="en-US" altLang="zh-CN" dirty="0" smtClean="0"/>
              <a:t>quad </a:t>
            </a:r>
            <a:r>
              <a:rPr lang="zh-CN" altLang="en-US" dirty="0" smtClean="0"/>
              <a:t>代表四核处理器</a:t>
            </a:r>
            <a:br>
              <a:rPr lang="zh-CN" altLang="en-US" dirty="0" smtClean="0"/>
            </a:br>
            <a:r>
              <a:rPr lang="en-US" altLang="zh-CN" dirty="0" smtClean="0"/>
              <a:t>duo </a:t>
            </a:r>
            <a:r>
              <a:rPr lang="zh-CN" altLang="en-US" dirty="0" smtClean="0"/>
              <a:t>代表双核处理器</a:t>
            </a:r>
            <a:br>
              <a:rPr lang="zh-CN" altLang="en-US" dirty="0" smtClean="0"/>
            </a:br>
            <a:r>
              <a:rPr lang="en-US" altLang="zh-CN" dirty="0" smtClean="0"/>
              <a:t>solo </a:t>
            </a:r>
            <a:r>
              <a:rPr lang="zh-CN" altLang="en-US" dirty="0" smtClean="0"/>
              <a:t>不常见，代表单核处理器，酷睿一代笔记本单核处理器</a:t>
            </a:r>
            <a:endParaRPr lang="en-US" altLang="zh-CN" dirty="0" smtClean="0"/>
          </a:p>
          <a:p>
            <a:r>
              <a:rPr lang="en-US" altLang="zh-CN" dirty="0" smtClean="0"/>
              <a:t>Inside</a:t>
            </a:r>
            <a:r>
              <a:rPr lang="en-US" altLang="zh-CN" baseline="0" dirty="0" smtClean="0"/>
              <a:t> </a:t>
            </a:r>
            <a:r>
              <a:rPr lang="zh-CN" altLang="en-US" dirty="0" smtClean="0"/>
              <a:t>直译汉语就是：因特尔（装）在里面。内置</a:t>
            </a:r>
            <a:r>
              <a:rPr lang="en-US" altLang="zh-CN" dirty="0" smtClean="0"/>
              <a:t>Intel</a:t>
            </a:r>
            <a:r>
              <a:rPr lang="zh-CN" altLang="en-US" dirty="0" smtClean="0"/>
              <a:t>处理器，英特尔的芯儿，它给英特尔带来了巨大的品牌效应。</a:t>
            </a:r>
            <a:endParaRPr lang="en-US" altLang="zh-CN" dirty="0" smtClean="0"/>
          </a:p>
          <a:p>
            <a:endParaRPr lang="en-US" altLang="zh-CN" dirty="0" smtClean="0"/>
          </a:p>
          <a:p>
            <a:r>
              <a:rPr lang="en-US" altLang="zh-CN" dirty="0" err="1" smtClean="0"/>
              <a:t>intel</a:t>
            </a:r>
            <a:r>
              <a:rPr lang="zh-CN" altLang="en-US" dirty="0" smtClean="0"/>
              <a:t>带</a:t>
            </a:r>
            <a:r>
              <a:rPr lang="en-US" altLang="zh-CN" dirty="0" smtClean="0"/>
              <a:t>X</a:t>
            </a:r>
            <a:r>
              <a:rPr lang="zh-CN" altLang="en-US" dirty="0" smtClean="0"/>
              <a:t>的</a:t>
            </a:r>
            <a:r>
              <a:rPr lang="en-US" altLang="zh-CN" dirty="0" smtClean="0"/>
              <a:t>CPU</a:t>
            </a:r>
            <a:r>
              <a:rPr lang="zh-CN" altLang="en-US" dirty="0" smtClean="0"/>
              <a:t>很少，是</a:t>
            </a:r>
            <a:r>
              <a:rPr lang="en-US" altLang="zh-CN" dirty="0" smtClean="0"/>
              <a:t>extreme</a:t>
            </a:r>
            <a:r>
              <a:rPr lang="zh-CN" altLang="en-US" dirty="0" smtClean="0"/>
              <a:t>，也就是代表着“极限“。</a:t>
            </a:r>
            <a:br>
              <a:rPr lang="zh-CN" altLang="en-US" dirty="0" smtClean="0"/>
            </a:br>
            <a:r>
              <a:rPr lang="zh-CN" altLang="en-US" dirty="0" smtClean="0"/>
              <a:t>只有当时</a:t>
            </a:r>
            <a:r>
              <a:rPr lang="en-US" altLang="zh-CN" dirty="0" err="1" smtClean="0"/>
              <a:t>intel</a:t>
            </a:r>
            <a:r>
              <a:rPr lang="zh-CN" altLang="en-US" dirty="0" smtClean="0"/>
              <a:t>的旗舰级</a:t>
            </a:r>
            <a:r>
              <a:rPr lang="en-US" altLang="zh-CN" dirty="0" smtClean="0"/>
              <a:t>CPU</a:t>
            </a:r>
            <a:r>
              <a:rPr lang="zh-CN" altLang="en-US" dirty="0" smtClean="0"/>
              <a:t>才有可能带</a:t>
            </a:r>
            <a:r>
              <a:rPr lang="en-US" altLang="zh-CN" dirty="0" smtClean="0"/>
              <a:t>X</a:t>
            </a:r>
            <a:r>
              <a:rPr lang="zh-CN" altLang="en-US" dirty="0" smtClean="0"/>
              <a:t>字幕。</a:t>
            </a:r>
            <a:endParaRPr lang="en-US" altLang="zh-CN" dirty="0" smtClean="0"/>
          </a:p>
          <a:p>
            <a:endParaRPr lang="en-US" altLang="zh-CN" dirty="0" smtClean="0"/>
          </a:p>
          <a:p>
            <a:r>
              <a:rPr lang="zh-CN" altLang="en-US" dirty="0" smtClean="0"/>
              <a:t>高低端</a:t>
            </a:r>
            <a:r>
              <a:rPr lang="en-US" altLang="zh-CN" dirty="0" smtClean="0"/>
              <a:t>CPU</a:t>
            </a:r>
            <a:r>
              <a:rPr lang="zh-CN" altLang="en-US" dirty="0" smtClean="0"/>
              <a:t>系列型号之间的区别无非就是二级缓存容量</a:t>
            </a:r>
            <a:r>
              <a:rPr lang="en-US" altLang="zh-CN" dirty="0" smtClean="0"/>
              <a:t>(</a:t>
            </a:r>
            <a:r>
              <a:rPr lang="zh-CN" altLang="en-US" dirty="0" smtClean="0"/>
              <a:t>一般都只具有高端产品的四分之一</a:t>
            </a:r>
            <a:r>
              <a:rPr lang="en-US" altLang="zh-CN" dirty="0" smtClean="0"/>
              <a:t>)</a:t>
            </a:r>
            <a:r>
              <a:rPr lang="zh-CN" altLang="en-US" dirty="0" smtClean="0"/>
              <a:t>、外频、前端总线频率、支持的指令集以及支持的特殊技术等几个重要方面，基本上可以认为低端</a:t>
            </a:r>
            <a:r>
              <a:rPr lang="en-US" altLang="zh-CN" dirty="0" smtClean="0"/>
              <a:t>CPU</a:t>
            </a:r>
            <a:r>
              <a:rPr lang="zh-CN" altLang="en-US" dirty="0" smtClean="0"/>
              <a:t>产品就是高端</a:t>
            </a:r>
            <a:r>
              <a:rPr lang="en-US" altLang="zh-CN" dirty="0" smtClean="0"/>
              <a:t>CPU</a:t>
            </a:r>
            <a:r>
              <a:rPr lang="zh-CN" altLang="en-US" dirty="0" smtClean="0"/>
              <a:t>产品的缩水版。</a:t>
            </a:r>
            <a:endParaRPr lang="en-US" altLang="zh-CN" dirty="0" smtClean="0"/>
          </a:p>
          <a:p>
            <a:endParaRPr lang="en-US" altLang="zh-CN" dirty="0" smtClean="0"/>
          </a:p>
          <a:p>
            <a:r>
              <a:rPr lang="zh-CN" altLang="en-US" dirty="0" smtClean="0"/>
              <a:t>前缀字母在编号里代表处理器</a:t>
            </a:r>
            <a:r>
              <a:rPr lang="en-US" altLang="zh-CN" dirty="0" smtClean="0"/>
              <a:t>TDP(</a:t>
            </a:r>
            <a:r>
              <a:rPr lang="zh-CN" altLang="en-US" dirty="0" smtClean="0"/>
              <a:t>热设计功耗</a:t>
            </a:r>
            <a:r>
              <a:rPr lang="en-US" altLang="zh-CN" dirty="0" smtClean="0"/>
              <a:t>)</a:t>
            </a:r>
            <a:r>
              <a:rPr lang="zh-CN" altLang="en-US" dirty="0" smtClean="0"/>
              <a:t>的范围，目前共有</a:t>
            </a:r>
            <a:r>
              <a:rPr lang="en-US" altLang="zh-CN" dirty="0" smtClean="0"/>
              <a:t>T</a:t>
            </a:r>
            <a:r>
              <a:rPr lang="zh-CN" altLang="en-US" dirty="0" smtClean="0"/>
              <a:t>、</a:t>
            </a:r>
            <a:r>
              <a:rPr lang="en-US" altLang="zh-CN" dirty="0" smtClean="0"/>
              <a:t>L</a:t>
            </a:r>
            <a:r>
              <a:rPr lang="zh-CN" altLang="en-US" dirty="0" smtClean="0"/>
              <a:t>和</a:t>
            </a:r>
            <a:r>
              <a:rPr lang="en-US" altLang="zh-CN" dirty="0" smtClean="0"/>
              <a:t>U</a:t>
            </a:r>
            <a:r>
              <a:rPr lang="zh-CN" altLang="en-US" dirty="0" smtClean="0"/>
              <a:t>等三种类型。其中</a:t>
            </a:r>
            <a:r>
              <a:rPr lang="en-US" altLang="zh-CN" dirty="0" smtClean="0"/>
              <a:t>"T"</a:t>
            </a:r>
            <a:r>
              <a:rPr lang="zh-CN" altLang="en-US" dirty="0" smtClean="0"/>
              <a:t>代表处理器的</a:t>
            </a:r>
            <a:r>
              <a:rPr lang="en-US" altLang="zh-CN" dirty="0" smtClean="0"/>
              <a:t>TDP</a:t>
            </a:r>
            <a:r>
              <a:rPr lang="zh-CN" altLang="en-US" dirty="0" smtClean="0"/>
              <a:t>介于</a:t>
            </a:r>
            <a:r>
              <a:rPr lang="en-US" altLang="zh-CN" dirty="0" smtClean="0"/>
              <a:t>25W-49W</a:t>
            </a:r>
            <a:r>
              <a:rPr lang="zh-CN" altLang="en-US" dirty="0" smtClean="0"/>
              <a:t>之间，大部分主流的移动处理器均为</a:t>
            </a:r>
            <a:r>
              <a:rPr lang="en-US" altLang="zh-CN" dirty="0" smtClean="0"/>
              <a:t>T</a:t>
            </a:r>
            <a:r>
              <a:rPr lang="zh-CN" altLang="en-US" dirty="0" smtClean="0"/>
              <a:t>系列；</a:t>
            </a:r>
            <a:r>
              <a:rPr lang="en-US" altLang="zh-CN" dirty="0" smtClean="0"/>
              <a:t>"L"</a:t>
            </a:r>
            <a:r>
              <a:rPr lang="zh-CN" altLang="en-US" dirty="0" smtClean="0"/>
              <a:t>代表处理器的</a:t>
            </a:r>
            <a:r>
              <a:rPr lang="en-US" altLang="zh-CN" dirty="0" smtClean="0"/>
              <a:t>TDP</a:t>
            </a:r>
            <a:r>
              <a:rPr lang="zh-CN" altLang="en-US" dirty="0" smtClean="0"/>
              <a:t>介于</a:t>
            </a:r>
            <a:r>
              <a:rPr lang="en-US" altLang="zh-CN" dirty="0" smtClean="0"/>
              <a:t>15W-24W</a:t>
            </a:r>
            <a:r>
              <a:rPr lang="zh-CN" altLang="en-US" dirty="0" smtClean="0"/>
              <a:t>之间，也就是低电压版本；</a:t>
            </a:r>
            <a:r>
              <a:rPr lang="en-US" altLang="zh-CN" dirty="0" smtClean="0"/>
              <a:t>"U"</a:t>
            </a:r>
            <a:r>
              <a:rPr lang="zh-CN" altLang="en-US" dirty="0" smtClean="0"/>
              <a:t>代表处理器的</a:t>
            </a:r>
            <a:r>
              <a:rPr lang="en-US" altLang="zh-CN" dirty="0" smtClean="0"/>
              <a:t>TDP</a:t>
            </a:r>
            <a:r>
              <a:rPr lang="zh-CN" altLang="en-US" dirty="0" smtClean="0"/>
              <a:t>低于</a:t>
            </a:r>
            <a:r>
              <a:rPr lang="en-US" altLang="zh-CN" dirty="0" smtClean="0"/>
              <a:t>14W</a:t>
            </a:r>
            <a:r>
              <a:rPr lang="zh-CN" altLang="en-US" dirty="0" smtClean="0"/>
              <a:t>，也就是超低电压版本。</a:t>
            </a:r>
            <a:endParaRPr lang="en-US" altLang="zh-CN" dirty="0" smtClean="0"/>
          </a:p>
          <a:p>
            <a:endParaRPr lang="en-US" altLang="zh-CN" dirty="0" smtClean="0"/>
          </a:p>
          <a:p>
            <a:r>
              <a:rPr lang="en-US" altLang="zh-CN" dirty="0" smtClean="0"/>
              <a:t>Core i7/i5/i3</a:t>
            </a:r>
            <a:r>
              <a:rPr lang="zh-CN" altLang="en-US" dirty="0" smtClean="0"/>
              <a:t>的品牌＋子系列命名方式，编号上则采用四位数字。</a:t>
            </a:r>
            <a:br>
              <a:rPr lang="zh-CN" altLang="en-US" dirty="0" smtClean="0"/>
            </a:br>
            <a:r>
              <a:rPr lang="zh-CN" altLang="en-US" dirty="0" smtClean="0"/>
              <a:t>　　对于桌面版的</a:t>
            </a:r>
            <a:r>
              <a:rPr lang="en-US" altLang="zh-CN" dirty="0" smtClean="0"/>
              <a:t>CPU</a:t>
            </a:r>
            <a:r>
              <a:rPr lang="zh-CN" altLang="en-US" dirty="0" smtClean="0"/>
              <a:t>来说：</a:t>
            </a:r>
            <a:br>
              <a:rPr lang="zh-CN" altLang="en-US" dirty="0" smtClean="0"/>
            </a:br>
            <a:r>
              <a:rPr lang="zh-CN" altLang="en-US" dirty="0" smtClean="0"/>
              <a:t>其中第一位均为“</a:t>
            </a:r>
            <a:r>
              <a:rPr lang="en-US" altLang="zh-CN" dirty="0" smtClean="0"/>
              <a:t>2”</a:t>
            </a:r>
            <a:r>
              <a:rPr lang="zh-CN" altLang="en-US" dirty="0" smtClean="0"/>
              <a:t>，代表第二代</a:t>
            </a:r>
            <a:r>
              <a:rPr lang="en-US" altLang="zh-CN" dirty="0" smtClean="0"/>
              <a:t>Core ix</a:t>
            </a:r>
            <a:r>
              <a:rPr lang="zh-CN" altLang="en-US" dirty="0" smtClean="0"/>
              <a:t>系列，</a:t>
            </a:r>
            <a:br>
              <a:rPr lang="zh-CN" altLang="en-US" dirty="0" smtClean="0"/>
            </a:br>
            <a:r>
              <a:rPr lang="zh-CN" altLang="en-US" dirty="0" smtClean="0"/>
              <a:t>最后末尾往往还有一个代表不同含义的字母：</a:t>
            </a:r>
            <a:br>
              <a:rPr lang="zh-CN" altLang="en-US" dirty="0" smtClean="0"/>
            </a:br>
            <a:r>
              <a:rPr lang="en-US" altLang="zh-CN" dirty="0" smtClean="0"/>
              <a:t>K</a:t>
            </a:r>
            <a:r>
              <a:rPr lang="zh-CN" altLang="en-US" dirty="0" smtClean="0"/>
              <a:t>代表不锁定倍频，都是高端产品；</a:t>
            </a:r>
            <a:br>
              <a:rPr lang="zh-CN" altLang="en-US" dirty="0" smtClean="0"/>
            </a:br>
            <a:r>
              <a:rPr lang="en-US" altLang="zh-CN" dirty="0" smtClean="0"/>
              <a:t>S</a:t>
            </a:r>
            <a:r>
              <a:rPr lang="zh-CN" altLang="en-US" dirty="0" smtClean="0"/>
              <a:t>代表性能优化，原始频率比没有字母后缀的低很多，但是单核心加速最高频率基本相同，</a:t>
            </a:r>
            <a:br>
              <a:rPr lang="zh-CN" altLang="en-US" dirty="0" smtClean="0"/>
            </a:br>
            <a:r>
              <a:rPr lang="zh-CN" altLang="en-US" dirty="0" smtClean="0"/>
              <a:t>另外热设计功耗都是</a:t>
            </a:r>
            <a:r>
              <a:rPr lang="en-US" altLang="zh-CN" dirty="0" smtClean="0"/>
              <a:t>65W</a:t>
            </a:r>
            <a:r>
              <a:rPr lang="zh-CN" altLang="en-US" dirty="0" smtClean="0"/>
              <a:t>；</a:t>
            </a:r>
            <a:br>
              <a:rPr lang="zh-CN" altLang="en-US" dirty="0" smtClean="0"/>
            </a:br>
            <a:r>
              <a:rPr lang="en-US" altLang="zh-CN" dirty="0" smtClean="0"/>
              <a:t>T</a:t>
            </a:r>
            <a:r>
              <a:rPr lang="zh-CN" altLang="en-US" dirty="0" smtClean="0"/>
              <a:t>代表功耗优化，热设计功耗只有</a:t>
            </a:r>
            <a:r>
              <a:rPr lang="en-US" altLang="zh-CN" dirty="0" smtClean="0"/>
              <a:t>45W</a:t>
            </a:r>
            <a:r>
              <a:rPr lang="zh-CN" altLang="en-US" dirty="0" smtClean="0"/>
              <a:t>或</a:t>
            </a:r>
            <a:r>
              <a:rPr lang="en-US" altLang="zh-CN" dirty="0" smtClean="0"/>
              <a:t>35W</a:t>
            </a:r>
            <a:r>
              <a:rPr lang="zh-CN" altLang="en-US" dirty="0" smtClean="0"/>
              <a:t>，但是频率也是最低的。</a:t>
            </a:r>
            <a:br>
              <a:rPr lang="zh-CN" altLang="en-US" dirty="0" smtClean="0"/>
            </a:br>
            <a:r>
              <a:rPr lang="zh-CN" altLang="en-US" dirty="0" smtClean="0"/>
              <a:t/>
            </a:r>
            <a:br>
              <a:rPr lang="zh-CN" altLang="en-US" dirty="0" smtClean="0"/>
            </a:br>
            <a:r>
              <a:rPr lang="zh-CN" altLang="en-US" dirty="0" smtClean="0"/>
              <a:t>对于移动版的</a:t>
            </a:r>
            <a:r>
              <a:rPr lang="en-US" altLang="zh-CN" dirty="0" smtClean="0"/>
              <a:t>CPU</a:t>
            </a:r>
            <a:r>
              <a:rPr lang="zh-CN" altLang="en-US" dirty="0" smtClean="0"/>
              <a:t>来说，其型号命名规则如下：</a:t>
            </a:r>
            <a:br>
              <a:rPr lang="zh-CN" altLang="en-US" dirty="0" smtClean="0"/>
            </a:br>
            <a:r>
              <a:rPr lang="zh-CN" altLang="en-US" dirty="0" smtClean="0"/>
              <a:t>－ </a:t>
            </a:r>
            <a:r>
              <a:rPr lang="en-US" altLang="zh-CN" dirty="0" smtClean="0"/>
              <a:t>29xxXM</a:t>
            </a:r>
            <a:r>
              <a:rPr lang="zh-CN" altLang="en-US" dirty="0" smtClean="0"/>
              <a:t>：</a:t>
            </a:r>
            <a:r>
              <a:rPr lang="en-US" altLang="zh-CN" dirty="0" smtClean="0"/>
              <a:t>Core i7</a:t>
            </a:r>
            <a:r>
              <a:rPr lang="zh-CN" altLang="en-US" dirty="0" smtClean="0"/>
              <a:t>，四核心，八线程，支持</a:t>
            </a:r>
            <a:r>
              <a:rPr lang="en-US" altLang="zh-CN" dirty="0" smtClean="0"/>
              <a:t>Turbo</a:t>
            </a:r>
            <a:r>
              <a:rPr lang="zh-CN" altLang="en-US" dirty="0" smtClean="0"/>
              <a:t>，</a:t>
            </a:r>
            <a:r>
              <a:rPr lang="en-US" altLang="zh-CN" dirty="0" smtClean="0"/>
              <a:t>8MB</a:t>
            </a:r>
            <a:r>
              <a:rPr lang="zh-CN" altLang="en-US" dirty="0" smtClean="0"/>
              <a:t>三级缓存，至尊版</a:t>
            </a:r>
            <a:br>
              <a:rPr lang="zh-CN" altLang="en-US" dirty="0" smtClean="0"/>
            </a:br>
            <a:r>
              <a:rPr lang="zh-CN" altLang="en-US" dirty="0" smtClean="0"/>
              <a:t>－ </a:t>
            </a:r>
            <a:r>
              <a:rPr lang="en-US" altLang="zh-CN" dirty="0" smtClean="0"/>
              <a:t>28xxQM</a:t>
            </a:r>
            <a:r>
              <a:rPr lang="zh-CN" altLang="en-US" dirty="0" smtClean="0"/>
              <a:t>：</a:t>
            </a:r>
            <a:r>
              <a:rPr lang="en-US" altLang="zh-CN" dirty="0" smtClean="0"/>
              <a:t>Core i7</a:t>
            </a:r>
            <a:r>
              <a:rPr lang="zh-CN" altLang="en-US" dirty="0" smtClean="0"/>
              <a:t>，四核心，八线程，支持</a:t>
            </a:r>
            <a:r>
              <a:rPr lang="en-US" altLang="zh-CN" dirty="0" smtClean="0"/>
              <a:t>Turbo</a:t>
            </a:r>
            <a:r>
              <a:rPr lang="zh-CN" altLang="en-US" dirty="0" smtClean="0"/>
              <a:t>，</a:t>
            </a:r>
            <a:r>
              <a:rPr lang="en-US" altLang="zh-CN" dirty="0" smtClean="0"/>
              <a:t>8MB</a:t>
            </a:r>
            <a:r>
              <a:rPr lang="zh-CN" altLang="en-US" dirty="0" smtClean="0"/>
              <a:t>三级缓存</a:t>
            </a:r>
            <a:br>
              <a:rPr lang="zh-CN" altLang="en-US" dirty="0" smtClean="0"/>
            </a:br>
            <a:r>
              <a:rPr lang="zh-CN" altLang="en-US" dirty="0" smtClean="0"/>
              <a:t>－ </a:t>
            </a:r>
            <a:r>
              <a:rPr lang="en-US" altLang="zh-CN" dirty="0" smtClean="0"/>
              <a:t>27xxQM</a:t>
            </a:r>
            <a:r>
              <a:rPr lang="zh-CN" altLang="en-US" dirty="0" smtClean="0"/>
              <a:t>：</a:t>
            </a:r>
            <a:r>
              <a:rPr lang="en-US" altLang="zh-CN" dirty="0" smtClean="0"/>
              <a:t>Core i7</a:t>
            </a:r>
            <a:r>
              <a:rPr lang="zh-CN" altLang="en-US" dirty="0" smtClean="0"/>
              <a:t>，四核心，八线程，支持</a:t>
            </a:r>
            <a:r>
              <a:rPr lang="en-US" altLang="zh-CN" dirty="0" smtClean="0"/>
              <a:t>Turbo</a:t>
            </a:r>
            <a:r>
              <a:rPr lang="zh-CN" altLang="en-US" dirty="0" smtClean="0"/>
              <a:t>，</a:t>
            </a:r>
            <a:r>
              <a:rPr lang="en-US" altLang="zh-CN" dirty="0" smtClean="0"/>
              <a:t>6MB</a:t>
            </a:r>
            <a:r>
              <a:rPr lang="zh-CN" altLang="en-US" dirty="0" smtClean="0"/>
              <a:t>三级缓存</a:t>
            </a:r>
            <a:br>
              <a:rPr lang="zh-CN" altLang="en-US" dirty="0" smtClean="0"/>
            </a:br>
            <a:r>
              <a:rPr lang="zh-CN" altLang="en-US" dirty="0" smtClean="0"/>
              <a:t>－ </a:t>
            </a:r>
            <a:r>
              <a:rPr lang="en-US" altLang="zh-CN" dirty="0" smtClean="0"/>
              <a:t>26xxM </a:t>
            </a:r>
            <a:r>
              <a:rPr lang="zh-CN" altLang="en-US" dirty="0" smtClean="0"/>
              <a:t>：</a:t>
            </a:r>
            <a:r>
              <a:rPr lang="en-US" altLang="zh-CN" dirty="0" smtClean="0"/>
              <a:t>Core i7</a:t>
            </a:r>
            <a:r>
              <a:rPr lang="zh-CN" altLang="en-US" dirty="0" smtClean="0"/>
              <a:t>，双核心，四线程，支持</a:t>
            </a:r>
            <a:r>
              <a:rPr lang="en-US" altLang="zh-CN" dirty="0" smtClean="0"/>
              <a:t>Turbo</a:t>
            </a:r>
            <a:r>
              <a:rPr lang="zh-CN" altLang="en-US" dirty="0" smtClean="0"/>
              <a:t>，</a:t>
            </a:r>
            <a:r>
              <a:rPr lang="en-US" altLang="zh-CN" dirty="0" smtClean="0"/>
              <a:t>4MB</a:t>
            </a:r>
            <a:r>
              <a:rPr lang="zh-CN" altLang="en-US" dirty="0" smtClean="0"/>
              <a:t>三级缓存</a:t>
            </a:r>
            <a:br>
              <a:rPr lang="zh-CN" altLang="en-US" dirty="0" smtClean="0"/>
            </a:br>
            <a:r>
              <a:rPr lang="zh-CN" altLang="en-US" dirty="0" smtClean="0"/>
              <a:t>－ </a:t>
            </a:r>
            <a:r>
              <a:rPr lang="en-US" altLang="zh-CN" dirty="0" smtClean="0"/>
              <a:t>25xxM </a:t>
            </a:r>
            <a:r>
              <a:rPr lang="zh-CN" altLang="en-US" dirty="0" smtClean="0"/>
              <a:t>：</a:t>
            </a:r>
            <a:r>
              <a:rPr lang="en-US" altLang="zh-CN" dirty="0" smtClean="0"/>
              <a:t>Core i5</a:t>
            </a:r>
            <a:r>
              <a:rPr lang="zh-CN" altLang="en-US" dirty="0" smtClean="0"/>
              <a:t>，双核心，四线程，支持</a:t>
            </a:r>
            <a:r>
              <a:rPr lang="en-US" altLang="zh-CN" dirty="0" smtClean="0"/>
              <a:t>Turbo</a:t>
            </a:r>
            <a:r>
              <a:rPr lang="zh-CN" altLang="en-US" dirty="0" smtClean="0"/>
              <a:t>，</a:t>
            </a:r>
            <a:r>
              <a:rPr lang="en-US" altLang="zh-CN" dirty="0" smtClean="0"/>
              <a:t>3MB</a:t>
            </a:r>
            <a:r>
              <a:rPr lang="zh-CN" altLang="en-US" dirty="0" smtClean="0"/>
              <a:t>三级缓存</a:t>
            </a:r>
            <a:br>
              <a:rPr lang="zh-CN" altLang="en-US" dirty="0" smtClean="0"/>
            </a:br>
            <a:r>
              <a:rPr lang="zh-CN" altLang="en-US" dirty="0" smtClean="0"/>
              <a:t/>
            </a:r>
            <a:br>
              <a:rPr lang="zh-CN" altLang="en-US" dirty="0" smtClean="0"/>
            </a:br>
            <a:r>
              <a:rPr lang="zh-CN" altLang="en-US" dirty="0" smtClean="0"/>
              <a:t>其后缀的意义为：</a:t>
            </a:r>
            <a:br>
              <a:rPr lang="zh-CN" altLang="en-US" dirty="0" smtClean="0"/>
            </a:br>
            <a:r>
              <a:rPr lang="zh-CN" altLang="en-US" dirty="0" smtClean="0"/>
              <a:t>－ </a:t>
            </a:r>
            <a:r>
              <a:rPr lang="en-US" altLang="zh-CN" dirty="0" smtClean="0"/>
              <a:t>XM</a:t>
            </a:r>
            <a:r>
              <a:rPr lang="zh-CN" altLang="en-US" dirty="0" smtClean="0"/>
              <a:t>：四核心至尊版，不锁倍频</a:t>
            </a:r>
            <a:br>
              <a:rPr lang="zh-CN" altLang="en-US" dirty="0" smtClean="0"/>
            </a:br>
            <a:r>
              <a:rPr lang="zh-CN" altLang="en-US" dirty="0" smtClean="0"/>
              <a:t>－ </a:t>
            </a:r>
            <a:r>
              <a:rPr lang="en-US" altLang="zh-CN" dirty="0" smtClean="0"/>
              <a:t>QM</a:t>
            </a:r>
            <a:r>
              <a:rPr lang="zh-CN" altLang="en-US" dirty="0" smtClean="0"/>
              <a:t>：四核心标准版</a:t>
            </a:r>
            <a:br>
              <a:rPr lang="zh-CN" altLang="en-US" dirty="0" smtClean="0"/>
            </a:br>
            <a:r>
              <a:rPr lang="zh-CN" altLang="en-US" dirty="0" smtClean="0"/>
              <a:t>－ </a:t>
            </a:r>
            <a:r>
              <a:rPr lang="en-US" altLang="zh-CN" dirty="0" smtClean="0"/>
              <a:t>M</a:t>
            </a:r>
            <a:r>
              <a:rPr lang="zh-CN" altLang="en-US" dirty="0" smtClean="0"/>
              <a:t>：双核心标准版 </a:t>
            </a:r>
            <a:br>
              <a:rPr lang="zh-CN" altLang="en-US" dirty="0" smtClean="0"/>
            </a:br>
            <a:r>
              <a:rPr lang="zh-CN" altLang="en-US" dirty="0" smtClean="0"/>
              <a:t>由此可见，</a:t>
            </a:r>
            <a:r>
              <a:rPr lang="en-US" altLang="zh-CN" dirty="0" smtClean="0"/>
              <a:t>Core i7/i5/i3</a:t>
            </a:r>
            <a:r>
              <a:rPr lang="zh-CN" altLang="en-US" dirty="0" smtClean="0"/>
              <a:t>及其各个子系列的不同依然取决于</a:t>
            </a:r>
            <a:br>
              <a:rPr lang="zh-CN" altLang="en-US" dirty="0" smtClean="0"/>
            </a:br>
            <a:r>
              <a:rPr lang="zh-CN" altLang="en-US" dirty="0" smtClean="0"/>
              <a:t>是否支持超线程、睿频加速，以及三级缓存容量的大小。</a:t>
            </a:r>
            <a:br>
              <a:rPr lang="zh-CN" altLang="en-US" dirty="0" smtClean="0"/>
            </a:br>
            <a:r>
              <a:rPr lang="zh-CN" altLang="en-US" dirty="0" smtClean="0"/>
              <a:t/>
            </a:r>
            <a:br>
              <a:rPr lang="zh-CN" altLang="en-US" dirty="0" smtClean="0"/>
            </a:br>
            <a:r>
              <a:rPr lang="zh-CN" altLang="en-US" dirty="0" smtClean="0"/>
              <a:t>一般来说 一代</a:t>
            </a:r>
            <a:r>
              <a:rPr lang="en-US" altLang="zh-CN" dirty="0" err="1" smtClean="0"/>
              <a:t>i</a:t>
            </a:r>
            <a:r>
              <a:rPr lang="zh-CN" altLang="en-US" dirty="0" smtClean="0"/>
              <a:t>系列的</a:t>
            </a:r>
            <a:r>
              <a:rPr lang="en-US" altLang="zh-CN" dirty="0" smtClean="0"/>
              <a:t>CPU</a:t>
            </a:r>
            <a:r>
              <a:rPr lang="zh-CN" altLang="en-US" dirty="0" smtClean="0"/>
              <a:t>命名 的数字是三位 如</a:t>
            </a:r>
            <a:r>
              <a:rPr lang="en-US" altLang="zh-CN" dirty="0" smtClean="0"/>
              <a:t>i3 550 i5 750 i7 920 </a:t>
            </a:r>
            <a:br>
              <a:rPr lang="en-US" altLang="zh-CN" dirty="0" smtClean="0"/>
            </a:br>
            <a:r>
              <a:rPr lang="zh-CN" altLang="en-US" dirty="0" smtClean="0"/>
              <a:t>二代</a:t>
            </a:r>
            <a:r>
              <a:rPr lang="en-US" altLang="zh-CN" dirty="0" err="1" smtClean="0"/>
              <a:t>i</a:t>
            </a:r>
            <a:r>
              <a:rPr lang="zh-CN" altLang="en-US" dirty="0" smtClean="0"/>
              <a:t>系列的</a:t>
            </a:r>
            <a:r>
              <a:rPr lang="en-US" altLang="zh-CN" dirty="0" smtClean="0"/>
              <a:t>CPU</a:t>
            </a:r>
            <a:r>
              <a:rPr lang="zh-CN" altLang="en-US" dirty="0" smtClean="0"/>
              <a:t>命名 数字是四位的 如</a:t>
            </a:r>
            <a:r>
              <a:rPr lang="en-US" altLang="zh-CN" dirty="0" smtClean="0"/>
              <a:t>i3 2100 i5 2300 i7 2600</a:t>
            </a:r>
          </a:p>
          <a:p>
            <a:r>
              <a:rPr lang="zh-CN" altLang="en-US" dirty="0" smtClean="0"/>
              <a:t>老的</a:t>
            </a:r>
            <a:r>
              <a:rPr lang="en-US" altLang="zh-CN" dirty="0" smtClean="0"/>
              <a:t>:I3/5/7</a:t>
            </a:r>
            <a:r>
              <a:rPr lang="zh-CN" altLang="en-US" dirty="0" smtClean="0"/>
              <a:t>后面三位数 </a:t>
            </a:r>
            <a:r>
              <a:rPr lang="en-US" altLang="zh-CN" dirty="0" smtClean="0"/>
              <a:t>I3 XXX 1156</a:t>
            </a:r>
            <a:r>
              <a:rPr lang="zh-CN" altLang="en-US" dirty="0" smtClean="0"/>
              <a:t>针角</a:t>
            </a:r>
            <a:br>
              <a:rPr lang="zh-CN" altLang="en-US" dirty="0" smtClean="0"/>
            </a:br>
            <a:r>
              <a:rPr lang="zh-CN" altLang="en-US" dirty="0" smtClean="0"/>
              <a:t>新的</a:t>
            </a:r>
            <a:r>
              <a:rPr lang="en-US" altLang="zh-CN" dirty="0" smtClean="0"/>
              <a:t>:I3/5/7</a:t>
            </a:r>
            <a:r>
              <a:rPr lang="zh-CN" altLang="en-US" dirty="0" smtClean="0"/>
              <a:t>后面四位数 </a:t>
            </a:r>
            <a:r>
              <a:rPr lang="en-US" altLang="zh-CN" dirty="0" smtClean="0"/>
              <a:t>I3XXXX 1155</a:t>
            </a:r>
            <a:r>
              <a:rPr lang="zh-CN" altLang="en-US" dirty="0" smtClean="0"/>
              <a:t>针角</a:t>
            </a:r>
            <a:endParaRPr lang="en-US" altLang="zh-CN" dirty="0" smtClean="0"/>
          </a:p>
          <a:p>
            <a:endParaRPr lang="en-US" altLang="zh-CN" dirty="0" smtClean="0"/>
          </a:p>
          <a:p>
            <a:r>
              <a:rPr lang="en-US" altLang="zh-CN" sz="1200" kern="1200" dirty="0" smtClean="0">
                <a:solidFill>
                  <a:schemeClr val="tx1"/>
                </a:solidFill>
                <a:effectLst/>
                <a:latin typeface="+mn-lt"/>
                <a:ea typeface="+mn-ea"/>
                <a:cs typeface="+mn-cs"/>
              </a:rPr>
              <a:t>i3</a:t>
            </a:r>
            <a:r>
              <a:rPr lang="zh-CN" altLang="en-US" sz="1200" kern="1200" dirty="0" smtClean="0">
                <a:solidFill>
                  <a:schemeClr val="tx1"/>
                </a:solidFill>
                <a:effectLst/>
                <a:latin typeface="+mn-lt"/>
                <a:ea typeface="+mn-ea"/>
                <a:cs typeface="+mn-cs"/>
              </a:rPr>
              <a:t>代表低端产品，</a:t>
            </a:r>
            <a:r>
              <a:rPr lang="en-US" altLang="zh-CN" sz="1200" kern="1200" dirty="0" smtClean="0">
                <a:solidFill>
                  <a:schemeClr val="tx1"/>
                </a:solidFill>
                <a:effectLst/>
                <a:latin typeface="+mn-lt"/>
                <a:ea typeface="+mn-ea"/>
                <a:cs typeface="+mn-cs"/>
              </a:rPr>
              <a:t>i5</a:t>
            </a:r>
            <a:r>
              <a:rPr lang="zh-CN" altLang="en-US" sz="1200" kern="1200" dirty="0" smtClean="0">
                <a:solidFill>
                  <a:schemeClr val="tx1"/>
                </a:solidFill>
                <a:effectLst/>
                <a:latin typeface="+mn-lt"/>
                <a:ea typeface="+mn-ea"/>
                <a:cs typeface="+mn-cs"/>
              </a:rPr>
              <a:t>代表中端产品，</a:t>
            </a:r>
            <a:r>
              <a:rPr lang="en-US" altLang="zh-CN" sz="1200" kern="1200" dirty="0" smtClean="0">
                <a:solidFill>
                  <a:schemeClr val="tx1"/>
                </a:solidFill>
                <a:effectLst/>
                <a:latin typeface="+mn-lt"/>
                <a:ea typeface="+mn-ea"/>
                <a:cs typeface="+mn-cs"/>
              </a:rPr>
              <a:t>i7</a:t>
            </a:r>
            <a:r>
              <a:rPr lang="zh-CN" altLang="en-US" sz="1200" kern="1200" dirty="0" smtClean="0">
                <a:solidFill>
                  <a:schemeClr val="tx1"/>
                </a:solidFill>
                <a:effectLst/>
                <a:latin typeface="+mn-lt"/>
                <a:ea typeface="+mn-ea"/>
                <a:cs typeface="+mn-cs"/>
              </a:rPr>
              <a:t>代表高端产品。</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39</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AMD Advanced Micro Devices(</a:t>
            </a:r>
            <a:r>
              <a:rPr lang="zh-CN" altLang="en-US" dirty="0" smtClean="0"/>
              <a:t>美国先进微电子器件公司</a:t>
            </a:r>
            <a:r>
              <a:rPr lang="en-US" altLang="zh-CN" dirty="0" smtClean="0"/>
              <a:t>)</a:t>
            </a:r>
            <a:br>
              <a:rPr lang="en-US" altLang="zh-CN" dirty="0" smtClean="0"/>
            </a:br>
            <a:r>
              <a:rPr lang="zh-CN" altLang="en-US" dirty="0" smtClean="0"/>
              <a:t>成立于</a:t>
            </a:r>
            <a:r>
              <a:rPr lang="en-US" altLang="zh-CN" dirty="0" smtClean="0"/>
              <a:t>1969</a:t>
            </a:r>
            <a:r>
              <a:rPr lang="zh-CN" altLang="en-US" dirty="0" smtClean="0"/>
              <a:t>年，总部位于加利福尼亚州桑尼维尔的</a:t>
            </a:r>
            <a:r>
              <a:rPr lang="en-US" altLang="zh-CN" dirty="0" smtClean="0"/>
              <a:t>AMD</a:t>
            </a:r>
            <a:r>
              <a:rPr lang="zh-CN" altLang="en-US" dirty="0" smtClean="0"/>
              <a:t>公司致力于为全球通信和计算机行 业的客户提供微处理器、闪存设备和基于硅的解决方案。</a:t>
            </a:r>
            <a:br>
              <a:rPr lang="zh-CN" altLang="en-US" dirty="0" smtClean="0"/>
            </a:br>
            <a:r>
              <a:rPr lang="en-US" altLang="zh-CN" dirty="0" smtClean="0"/>
              <a:t>AMD(Advanced Micro Devices</a:t>
            </a:r>
            <a:r>
              <a:rPr lang="zh-CN" altLang="en-US" dirty="0" smtClean="0"/>
              <a:t>的英文缩写， 超威半导体 注释：</a:t>
            </a:r>
            <a:r>
              <a:rPr lang="en-US" altLang="zh-CN" dirty="0" smtClean="0"/>
              <a:t>Advanced</a:t>
            </a:r>
            <a:r>
              <a:rPr lang="zh-CN" altLang="en-US" dirty="0" smtClean="0"/>
              <a:t>为先进的</a:t>
            </a:r>
            <a:r>
              <a:rPr lang="en-US" altLang="zh-CN" dirty="0" smtClean="0"/>
              <a:t>,Micro</a:t>
            </a:r>
            <a:r>
              <a:rPr lang="zh-CN" altLang="en-US" dirty="0" smtClean="0"/>
              <a:t>为微小之意 英文直译为 先进微半导体</a:t>
            </a:r>
            <a:r>
              <a:rPr lang="en-US" altLang="zh-CN" dirty="0" smtClean="0"/>
              <a:t>,</a:t>
            </a:r>
            <a:r>
              <a:rPr lang="zh-CN" altLang="en-US" dirty="0" smtClean="0"/>
              <a:t>但是</a:t>
            </a:r>
            <a:r>
              <a:rPr lang="en-US" altLang="zh-CN" dirty="0" smtClean="0"/>
              <a:t>AMD</a:t>
            </a:r>
            <a:r>
              <a:rPr lang="zh-CN" altLang="en-US" dirty="0" smtClean="0"/>
              <a:t>公司为自己的中文命名是超威半导体 所以也可称为超微半导体 这里使用的是官方说法</a:t>
            </a:r>
            <a:r>
              <a:rPr lang="en-US" altLang="zh-CN" dirty="0" smtClean="0"/>
              <a:t>) </a:t>
            </a:r>
            <a:r>
              <a:rPr lang="zh-CN" altLang="en-US" dirty="0" smtClean="0"/>
              <a:t>成立于 </a:t>
            </a:r>
            <a:r>
              <a:rPr lang="en-US" altLang="zh-CN" dirty="0" smtClean="0"/>
              <a:t>1969 </a:t>
            </a:r>
            <a:r>
              <a:rPr lang="zh-CN" altLang="en-US" dirty="0" smtClean="0"/>
              <a:t>年，总部位于加利福尼亚州桑尼维尔。 </a:t>
            </a:r>
            <a:r>
              <a:rPr lang="en-US" altLang="zh-CN" dirty="0" smtClean="0"/>
              <a:t>AMD </a:t>
            </a:r>
            <a:r>
              <a:rPr lang="zh-CN" altLang="en-US" dirty="0" smtClean="0"/>
              <a:t>公司专门为计算机、通信和消费电子行业设计和制造各种创新的微处理器、闪存和低功率处理器解决方案。 </a:t>
            </a:r>
            <a:r>
              <a:rPr lang="en-US" altLang="zh-CN" dirty="0" smtClean="0"/>
              <a:t>AMD </a:t>
            </a:r>
            <a:r>
              <a:rPr lang="zh-CN" altLang="en-US" dirty="0" smtClean="0"/>
              <a:t>致力为技术用户</a:t>
            </a:r>
            <a:r>
              <a:rPr lang="en-US" altLang="zh-CN" dirty="0" smtClean="0"/>
              <a:t>——</a:t>
            </a:r>
            <a:r>
              <a:rPr lang="zh-CN" altLang="en-US" dirty="0" smtClean="0"/>
              <a:t>从企业、政府机构到个人消费者</a:t>
            </a:r>
            <a:r>
              <a:rPr lang="en-US" altLang="zh-CN" dirty="0" smtClean="0"/>
              <a:t>——</a:t>
            </a:r>
            <a:r>
              <a:rPr lang="zh-CN" altLang="en-US" dirty="0" smtClean="0"/>
              <a:t>提供基于标准的、以客户为中心的解决方案。其在</a:t>
            </a:r>
            <a:r>
              <a:rPr lang="en-US" altLang="zh-CN" dirty="0" smtClean="0"/>
              <a:t>CPU</a:t>
            </a:r>
            <a:r>
              <a:rPr lang="zh-CN" altLang="en-US" dirty="0" smtClean="0"/>
              <a:t>市场上的占有率仅次于</a:t>
            </a:r>
            <a:r>
              <a:rPr lang="en-US" altLang="zh-CN" dirty="0" smtClean="0"/>
              <a:t>Intel</a:t>
            </a:r>
            <a:r>
              <a:rPr lang="zh-CN" altLang="en-US" dirty="0" smtClean="0"/>
              <a:t>。</a:t>
            </a:r>
            <a:endParaRPr lang="en-US" altLang="zh-CN" dirty="0" smtClean="0"/>
          </a:p>
          <a:p>
            <a:r>
              <a:rPr lang="zh-CN" altLang="en-US" dirty="0" smtClean="0"/>
              <a:t/>
            </a:r>
            <a:br>
              <a:rPr lang="zh-CN" altLang="en-US" dirty="0" smtClean="0"/>
            </a:br>
            <a:endParaRPr lang="en-US" altLang="zh-CN" dirty="0" smtClean="0"/>
          </a:p>
          <a:p>
            <a:r>
              <a:rPr lang="en-US" altLang="zh-CN" dirty="0" smtClean="0"/>
              <a:t>Sempron</a:t>
            </a:r>
            <a:r>
              <a:rPr lang="zh-CN" altLang="en-US" dirty="0" smtClean="0">
                <a:hlinkClick r:id="rId3" action="ppaction://hlinkfile"/>
              </a:rPr>
              <a:t>闪龙</a:t>
            </a:r>
            <a:endParaRPr lang="zh-CN" altLang="en-US" dirty="0" smtClean="0"/>
          </a:p>
          <a:p>
            <a:r>
              <a:rPr lang="en-US" altLang="zh-CN" dirty="0" smtClean="0"/>
              <a:t>Athlon</a:t>
            </a:r>
            <a:r>
              <a:rPr lang="zh-CN" altLang="en-US" dirty="0" smtClean="0">
                <a:hlinkClick r:id="rId4" action="ppaction://hlinkfile"/>
              </a:rPr>
              <a:t>速龙</a:t>
            </a:r>
            <a:endParaRPr lang="zh-CN" altLang="en-US" dirty="0" smtClean="0"/>
          </a:p>
          <a:p>
            <a:r>
              <a:rPr lang="en-US" altLang="zh-CN" dirty="0" smtClean="0"/>
              <a:t>Duron</a:t>
            </a:r>
            <a:r>
              <a:rPr lang="zh-CN" altLang="en-US" dirty="0" smtClean="0">
                <a:hlinkClick r:id="rId5" action="ppaction://hlinkfile"/>
              </a:rPr>
              <a:t>毒龙</a:t>
            </a:r>
            <a:r>
              <a:rPr lang="zh-CN" altLang="en-US" dirty="0" smtClean="0"/>
              <a:t>“钻龙”</a:t>
            </a:r>
          </a:p>
          <a:p>
            <a:r>
              <a:rPr lang="en-US" altLang="zh-CN" dirty="0" err="1" smtClean="0"/>
              <a:t>Turion</a:t>
            </a:r>
            <a:r>
              <a:rPr lang="zh-CN" altLang="en-US" dirty="0" smtClean="0"/>
              <a:t>炫龙</a:t>
            </a:r>
          </a:p>
          <a:p>
            <a:r>
              <a:rPr lang="en-US" altLang="zh-CN" dirty="0" err="1" smtClean="0"/>
              <a:t>Phenom</a:t>
            </a:r>
            <a:r>
              <a:rPr lang="zh-CN" altLang="en-US" dirty="0" smtClean="0"/>
              <a:t>羿龙</a:t>
            </a:r>
          </a:p>
          <a:p>
            <a:r>
              <a:rPr lang="en-US" altLang="zh-CN" dirty="0" smtClean="0"/>
              <a:t>Opteron </a:t>
            </a:r>
            <a:r>
              <a:rPr lang="zh-CN" altLang="en-US" dirty="0" smtClean="0"/>
              <a:t>皓龙</a:t>
            </a:r>
          </a:p>
          <a:p>
            <a:r>
              <a:rPr lang="zh-CN" altLang="en-US" dirty="0" smtClean="0">
                <a:hlinkClick r:id="rId4" action="ppaction://hlinkfile"/>
              </a:rPr>
              <a:t>速龙</a:t>
            </a:r>
            <a:r>
              <a:rPr lang="zh-CN" altLang="en-US" dirty="0" smtClean="0"/>
              <a:t>是上一代产品的代号，目前</a:t>
            </a:r>
            <a:r>
              <a:rPr lang="zh-CN" altLang="en-US" dirty="0" smtClean="0">
                <a:hlinkClick r:id="rId4" action="ppaction://hlinkfile"/>
              </a:rPr>
              <a:t>速龙</a:t>
            </a:r>
            <a:r>
              <a:rPr lang="en-US" altLang="zh-CN" dirty="0" smtClean="0"/>
              <a:t>II</a:t>
            </a:r>
            <a:r>
              <a:rPr lang="zh-CN" altLang="en-US" dirty="0" smtClean="0"/>
              <a:t>是新产品。</a:t>
            </a:r>
          </a:p>
          <a:p>
            <a:r>
              <a:rPr lang="zh-CN" altLang="en-US" dirty="0" smtClean="0">
                <a:hlinkClick r:id="rId3" action="ppaction://hlinkfile"/>
              </a:rPr>
              <a:t>闪龙</a:t>
            </a:r>
            <a:r>
              <a:rPr lang="zh-CN" altLang="en-US" dirty="0" smtClean="0"/>
              <a:t>是新一代的低端产品，接替原来的</a:t>
            </a:r>
            <a:r>
              <a:rPr lang="zh-CN" altLang="en-US" dirty="0" smtClean="0">
                <a:hlinkClick r:id="rId5" action="ppaction://hlinkfile"/>
              </a:rPr>
              <a:t>毒龙</a:t>
            </a:r>
            <a:r>
              <a:rPr lang="zh-CN" altLang="en-US" dirty="0" smtClean="0"/>
              <a:t>和老速龙。</a:t>
            </a:r>
          </a:p>
          <a:p>
            <a:r>
              <a:rPr lang="zh-CN" altLang="en-US" dirty="0" smtClean="0">
                <a:hlinkClick r:id="rId6" action="ppaction://hlinkfile"/>
              </a:rPr>
              <a:t>羿龙</a:t>
            </a:r>
            <a:r>
              <a:rPr lang="zh-CN" altLang="en-US" dirty="0" smtClean="0"/>
              <a:t>，</a:t>
            </a:r>
            <a:r>
              <a:rPr lang="en-US" altLang="zh-CN" dirty="0" smtClean="0"/>
              <a:t>k10</a:t>
            </a:r>
            <a:r>
              <a:rPr lang="zh-CN" altLang="en-US" dirty="0" smtClean="0"/>
              <a:t>，</a:t>
            </a:r>
            <a:r>
              <a:rPr lang="en-US" altLang="zh-CN" dirty="0" smtClean="0"/>
              <a:t>k10.5</a:t>
            </a:r>
            <a:r>
              <a:rPr lang="zh-CN" altLang="en-US" dirty="0" smtClean="0"/>
              <a:t>架构 ，属于中高端产品。</a:t>
            </a:r>
          </a:p>
          <a:p>
            <a:r>
              <a:rPr lang="zh-CN" altLang="en-US" dirty="0" smtClean="0">
                <a:hlinkClick r:id="rId7" action="ppaction://hlinkfile"/>
              </a:rPr>
              <a:t>炫龙</a:t>
            </a:r>
            <a:r>
              <a:rPr lang="zh-CN" altLang="en-US" dirty="0" smtClean="0"/>
              <a:t>，</a:t>
            </a:r>
            <a:r>
              <a:rPr lang="zh-CN" altLang="en-US" sz="1400" b="1" dirty="0" smtClean="0">
                <a:hlinkClick r:id="rId8" action="ppaction://hlinkfile"/>
              </a:rPr>
              <a:t>笔记本</a:t>
            </a:r>
            <a:r>
              <a:rPr lang="en-US" altLang="zh-CN" sz="1400" b="1" dirty="0" smtClean="0">
                <a:hlinkClick r:id="rId8" action="ppaction://hlinkfile"/>
              </a:rPr>
              <a:t>cpu</a:t>
            </a:r>
            <a:r>
              <a:rPr lang="zh-CN" altLang="en-US" dirty="0" smtClean="0"/>
              <a:t>。</a:t>
            </a:r>
          </a:p>
          <a:p>
            <a:r>
              <a:rPr lang="zh-CN" altLang="en-US" dirty="0" smtClean="0"/>
              <a:t>皓龙是服务器产品，目前已经步入</a:t>
            </a:r>
            <a:r>
              <a:rPr lang="en-US" altLang="zh-CN" dirty="0" smtClean="0"/>
              <a:t>pc</a:t>
            </a:r>
            <a:r>
              <a:rPr lang="zh-CN" altLang="en-US" dirty="0" smtClean="0"/>
              <a:t>行列，属于</a:t>
            </a:r>
            <a:r>
              <a:rPr lang="en-US" altLang="zh-CN" dirty="0" err="1" smtClean="0"/>
              <a:t>amd</a:t>
            </a:r>
            <a:r>
              <a:rPr lang="zh-CN" altLang="en-US" dirty="0" smtClean="0"/>
              <a:t>的高端产品。</a:t>
            </a:r>
            <a:endParaRPr lang="en-US" altLang="zh-CN" dirty="0" smtClean="0"/>
          </a:p>
          <a:p>
            <a:endParaRPr lang="zh-CN" altLang="en-US" dirty="0" smtClean="0"/>
          </a:p>
          <a:p>
            <a:r>
              <a:rPr lang="zh-CN" altLang="en-US" dirty="0" smtClean="0"/>
              <a:t>主要区别，除了</a:t>
            </a:r>
            <a:r>
              <a:rPr lang="zh-CN" altLang="en-US" dirty="0" smtClean="0">
                <a:hlinkClick r:id="rId9" action="ppaction://hlinkfile"/>
              </a:rPr>
              <a:t>主频</a:t>
            </a:r>
            <a:r>
              <a:rPr lang="zh-CN" altLang="en-US" dirty="0" smtClean="0"/>
              <a:t>分布以外（</a:t>
            </a:r>
            <a:r>
              <a:rPr lang="zh-CN" altLang="en-US" dirty="0" smtClean="0">
                <a:hlinkClick r:id="rId3" action="ppaction://hlinkfile"/>
              </a:rPr>
              <a:t>闪龙</a:t>
            </a:r>
            <a:r>
              <a:rPr lang="zh-CN" altLang="en-US" dirty="0" smtClean="0"/>
              <a:t>多是低频的，</a:t>
            </a:r>
            <a:r>
              <a:rPr lang="en-US" altLang="zh-CN" dirty="0" smtClean="0"/>
              <a:t>3000+</a:t>
            </a:r>
            <a:r>
              <a:rPr lang="zh-CN" altLang="en-US" dirty="0" smtClean="0"/>
              <a:t>以下；</a:t>
            </a:r>
            <a:r>
              <a:rPr lang="en-US" altLang="zh-CN" dirty="0" smtClean="0"/>
              <a:t>64</a:t>
            </a:r>
            <a:r>
              <a:rPr lang="zh-CN" altLang="en-US" dirty="0" smtClean="0"/>
              <a:t>位</a:t>
            </a:r>
            <a:r>
              <a:rPr lang="zh-CN" altLang="en-US" dirty="0" smtClean="0">
                <a:hlinkClick r:id="rId4" action="ppaction://hlinkfile"/>
              </a:rPr>
              <a:t>速龙</a:t>
            </a:r>
            <a:r>
              <a:rPr lang="zh-CN" altLang="en-US" dirty="0" smtClean="0"/>
              <a:t>多在</a:t>
            </a:r>
            <a:r>
              <a:rPr lang="en-US" altLang="zh-CN" dirty="0" smtClean="0"/>
              <a:t>3000+</a:t>
            </a:r>
            <a:r>
              <a:rPr lang="zh-CN" altLang="en-US" dirty="0" smtClean="0"/>
              <a:t>以上，皓龙起始频率与</a:t>
            </a:r>
            <a:r>
              <a:rPr lang="en-US" altLang="zh-CN" dirty="0" smtClean="0"/>
              <a:t>A64 3000+</a:t>
            </a:r>
            <a:r>
              <a:rPr lang="zh-CN" altLang="en-US" dirty="0" smtClean="0"/>
              <a:t>一样），另一个区别就是</a:t>
            </a:r>
            <a:r>
              <a:rPr lang="zh-CN" altLang="en-US" dirty="0" smtClean="0">
                <a:hlinkClick r:id="rId10" action="ppaction://hlinkfile"/>
              </a:rPr>
              <a:t>二级缓存</a:t>
            </a:r>
            <a:r>
              <a:rPr lang="zh-CN" altLang="en-US" dirty="0" smtClean="0"/>
              <a:t>，闪龙多是</a:t>
            </a:r>
            <a:r>
              <a:rPr lang="en-US" altLang="zh-CN" dirty="0" smtClean="0"/>
              <a:t>256K</a:t>
            </a:r>
            <a:r>
              <a:rPr lang="zh-CN" altLang="en-US" dirty="0" smtClean="0"/>
              <a:t>的，</a:t>
            </a:r>
            <a:r>
              <a:rPr lang="en-US" altLang="zh-CN" dirty="0" smtClean="0"/>
              <a:t>A64</a:t>
            </a:r>
            <a:r>
              <a:rPr lang="zh-CN" altLang="en-US" dirty="0" smtClean="0"/>
              <a:t>多是</a:t>
            </a:r>
            <a:r>
              <a:rPr lang="en-US" altLang="zh-CN" dirty="0" smtClean="0"/>
              <a:t>512K</a:t>
            </a:r>
            <a:r>
              <a:rPr lang="zh-CN" altLang="en-US" dirty="0" smtClean="0"/>
              <a:t>的，而皓龙则是</a:t>
            </a:r>
            <a:r>
              <a:rPr lang="en-US" altLang="zh-CN" dirty="0" smtClean="0"/>
              <a:t>1M</a:t>
            </a:r>
            <a:r>
              <a:rPr lang="zh-CN" altLang="en-US" dirty="0" smtClean="0"/>
              <a:t>的</a:t>
            </a:r>
            <a:r>
              <a:rPr lang="en-US" altLang="zh-CN" dirty="0" smtClean="0"/>
              <a:t>.</a:t>
            </a:r>
          </a:p>
          <a:p>
            <a:r>
              <a:rPr lang="zh-CN" altLang="en-US" dirty="0" smtClean="0"/>
              <a:t/>
            </a:r>
            <a:br>
              <a:rPr lang="zh-CN" altLang="en-US" dirty="0" smtClean="0"/>
            </a:br>
            <a:endParaRPr lang="en-US" altLang="zh-CN" dirty="0" smtClean="0"/>
          </a:p>
          <a:p>
            <a:r>
              <a:rPr lang="en-US" altLang="zh-CN" dirty="0" smtClean="0"/>
              <a:t>Athlon</a:t>
            </a:r>
            <a:r>
              <a:rPr lang="zh-CN" altLang="en-US" dirty="0" smtClean="0"/>
              <a:t>，</a:t>
            </a:r>
            <a:r>
              <a:rPr lang="en-US" altLang="zh-CN" dirty="0" smtClean="0"/>
              <a:t>AMD</a:t>
            </a:r>
            <a:r>
              <a:rPr lang="zh-CN" altLang="en-US" dirty="0" smtClean="0"/>
              <a:t>的一个高端品牌，中文意思：速龙。</a:t>
            </a:r>
            <a:br>
              <a:rPr lang="zh-CN" altLang="en-US" dirty="0" smtClean="0"/>
            </a:br>
            <a:r>
              <a:rPr lang="en-US" altLang="zh-CN" dirty="0" smtClean="0"/>
              <a:t>Sempron</a:t>
            </a:r>
            <a:r>
              <a:rPr lang="zh-CN" altLang="en-US" dirty="0" smtClean="0"/>
              <a:t>，</a:t>
            </a:r>
            <a:r>
              <a:rPr lang="en-US" altLang="zh-CN" dirty="0" smtClean="0"/>
              <a:t>AMD</a:t>
            </a:r>
            <a:r>
              <a:rPr lang="zh-CN" altLang="en-US" dirty="0" smtClean="0"/>
              <a:t>的一个低端品牌，中文意思：闪龙。</a:t>
            </a:r>
            <a:endParaRPr lang="en-US" altLang="zh-CN" dirty="0" smtClean="0"/>
          </a:p>
          <a:p>
            <a:endParaRPr lang="en-US" altLang="zh-CN" dirty="0" smtClean="0"/>
          </a:p>
          <a:p>
            <a:r>
              <a:rPr lang="en-US" altLang="zh-CN" dirty="0" smtClean="0"/>
              <a:t>1997</a:t>
            </a:r>
            <a:r>
              <a:rPr lang="zh-CN" altLang="en-US" dirty="0" smtClean="0"/>
              <a:t>年，</a:t>
            </a:r>
            <a:r>
              <a:rPr lang="en-US" altLang="zh-CN" dirty="0" smtClean="0"/>
              <a:t>AMD-K6</a:t>
            </a:r>
            <a:r>
              <a:rPr lang="zh-CN" altLang="en-US" dirty="0" smtClean="0"/>
              <a:t>出品。 </a:t>
            </a:r>
            <a:br>
              <a:rPr lang="zh-CN" altLang="en-US" dirty="0" smtClean="0"/>
            </a:br>
            <a:r>
              <a:rPr lang="en-US" altLang="zh-CN" dirty="0" smtClean="0"/>
              <a:t>1998</a:t>
            </a:r>
            <a:r>
              <a:rPr lang="zh-CN" altLang="en-US" dirty="0" smtClean="0"/>
              <a:t>年，</a:t>
            </a:r>
            <a:r>
              <a:rPr lang="en-US" altLang="zh-CN" dirty="0" smtClean="0"/>
              <a:t>K7</a:t>
            </a:r>
            <a:r>
              <a:rPr lang="zh-CN" altLang="en-US" dirty="0" smtClean="0"/>
              <a:t>处理器发布。 </a:t>
            </a:r>
            <a:br>
              <a:rPr lang="zh-CN" altLang="en-US" dirty="0" smtClean="0"/>
            </a:br>
            <a:r>
              <a:rPr lang="en-US" altLang="zh-CN" dirty="0" smtClean="0"/>
              <a:t>1999</a:t>
            </a:r>
            <a:r>
              <a:rPr lang="zh-CN" altLang="en-US" dirty="0" smtClean="0"/>
              <a:t>年，</a:t>
            </a:r>
            <a:r>
              <a:rPr lang="en-US" altLang="zh-CN" dirty="0" smtClean="0"/>
              <a:t>Athlon</a:t>
            </a:r>
            <a:r>
              <a:rPr lang="zh-CN" altLang="en-US" dirty="0" smtClean="0"/>
              <a:t>处理器问世。 </a:t>
            </a:r>
            <a:br>
              <a:rPr lang="zh-CN" altLang="en-US" dirty="0" smtClean="0"/>
            </a:br>
            <a:r>
              <a:rPr lang="en-US" altLang="zh-CN" dirty="0" smtClean="0"/>
              <a:t>2000</a:t>
            </a:r>
            <a:r>
              <a:rPr lang="zh-CN" altLang="en-US" dirty="0" smtClean="0"/>
              <a:t>年，</a:t>
            </a:r>
            <a:r>
              <a:rPr lang="en-US" altLang="zh-CN" dirty="0" smtClean="0"/>
              <a:t>AMD</a:t>
            </a:r>
            <a:r>
              <a:rPr lang="zh-CN" altLang="en-US" dirty="0" smtClean="0"/>
              <a:t>在第一季度的销售额首次超过了</a:t>
            </a:r>
            <a:r>
              <a:rPr lang="en-US" altLang="zh-CN" dirty="0" smtClean="0"/>
              <a:t>10</a:t>
            </a:r>
            <a:r>
              <a:rPr lang="zh-CN" altLang="en-US" dirty="0" smtClean="0"/>
              <a:t>亿美元，打破了公司的销售记录，同年</a:t>
            </a:r>
            <a:r>
              <a:rPr lang="en-US" altLang="zh-CN" dirty="0" smtClean="0"/>
              <a:t>Fab 30</a:t>
            </a:r>
            <a:r>
              <a:rPr lang="zh-CN" altLang="en-US" dirty="0" smtClean="0"/>
              <a:t>开始投入生产。 </a:t>
            </a:r>
            <a:br>
              <a:rPr lang="zh-CN" altLang="en-US" dirty="0" smtClean="0"/>
            </a:br>
            <a:r>
              <a:rPr lang="en-US" altLang="zh-CN" dirty="0" smtClean="0"/>
              <a:t>2001</a:t>
            </a:r>
            <a:r>
              <a:rPr lang="zh-CN" altLang="en-US" dirty="0" smtClean="0"/>
              <a:t>年，</a:t>
            </a:r>
            <a:r>
              <a:rPr lang="en-US" altLang="zh-CN" dirty="0" smtClean="0"/>
              <a:t>AMD</a:t>
            </a:r>
            <a:r>
              <a:rPr lang="zh-CN" altLang="en-US" dirty="0" smtClean="0"/>
              <a:t>推出面向服务器和工作站的</a:t>
            </a:r>
            <a:r>
              <a:rPr lang="en-US" altLang="zh-CN" dirty="0" smtClean="0"/>
              <a:t>AMD </a:t>
            </a:r>
            <a:r>
              <a:rPr lang="zh-CN" altLang="en-US" dirty="0" smtClean="0"/>
              <a:t>速龙 </a:t>
            </a:r>
            <a:r>
              <a:rPr lang="en-US" altLang="zh-CN" dirty="0" smtClean="0"/>
              <a:t>MP </a:t>
            </a:r>
            <a:r>
              <a:rPr lang="zh-CN" altLang="en-US" dirty="0" smtClean="0"/>
              <a:t>双处理器。 </a:t>
            </a:r>
            <a:br>
              <a:rPr lang="zh-CN" altLang="en-US" dirty="0" smtClean="0"/>
            </a:br>
            <a:r>
              <a:rPr lang="en-US" altLang="zh-CN" dirty="0" smtClean="0"/>
              <a:t>2002</a:t>
            </a:r>
            <a:r>
              <a:rPr lang="zh-CN" altLang="en-US" dirty="0" smtClean="0"/>
              <a:t>年，</a:t>
            </a:r>
            <a:r>
              <a:rPr lang="en-US" altLang="zh-CN" dirty="0" smtClean="0"/>
              <a:t>AMD</a:t>
            </a:r>
            <a:r>
              <a:rPr lang="zh-CN" altLang="en-US" dirty="0" smtClean="0"/>
              <a:t>收购</a:t>
            </a:r>
            <a:r>
              <a:rPr lang="en-US" altLang="zh-CN" dirty="0" smtClean="0"/>
              <a:t>Alchemy Semiconductor</a:t>
            </a:r>
            <a:r>
              <a:rPr lang="zh-CN" altLang="en-US" dirty="0" smtClean="0"/>
              <a:t>。 </a:t>
            </a:r>
            <a:br>
              <a:rPr lang="zh-CN" altLang="en-US" dirty="0" smtClean="0"/>
            </a:br>
            <a:r>
              <a:rPr lang="en-US" altLang="zh-CN" dirty="0" smtClean="0"/>
              <a:t>2003</a:t>
            </a:r>
            <a:r>
              <a:rPr lang="zh-CN" altLang="en-US" dirty="0" smtClean="0"/>
              <a:t>年，</a:t>
            </a:r>
            <a:r>
              <a:rPr lang="en-US" altLang="zh-CN" dirty="0" smtClean="0"/>
              <a:t>AMD </a:t>
            </a:r>
            <a:r>
              <a:rPr lang="zh-CN" altLang="en-US" dirty="0" smtClean="0"/>
              <a:t>推出面向服务器</a:t>
            </a:r>
            <a:r>
              <a:rPr lang="en-US" altLang="zh-CN" dirty="0" smtClean="0"/>
              <a:t>Opteron(</a:t>
            </a:r>
            <a:r>
              <a:rPr lang="zh-CN" altLang="en-US" dirty="0" smtClean="0"/>
              <a:t>皓龙</a:t>
            </a:r>
            <a:r>
              <a:rPr lang="en-US" altLang="zh-CN" dirty="0" smtClean="0"/>
              <a:t>) </a:t>
            </a:r>
            <a:r>
              <a:rPr lang="zh-CN" altLang="en-US" dirty="0" smtClean="0"/>
              <a:t>处理器，同年</a:t>
            </a:r>
            <a:r>
              <a:rPr lang="en-US" altLang="zh-CN" dirty="0" smtClean="0"/>
              <a:t>9</a:t>
            </a:r>
            <a:r>
              <a:rPr lang="zh-CN" altLang="en-US" dirty="0" smtClean="0"/>
              <a:t>月，推出第一款桌面级的</a:t>
            </a:r>
            <a:r>
              <a:rPr lang="en-US" altLang="zh-CN" dirty="0" smtClean="0"/>
              <a:t>64</a:t>
            </a:r>
            <a:r>
              <a:rPr lang="zh-CN" altLang="en-US" dirty="0" smtClean="0"/>
              <a:t>位微处理器。 </a:t>
            </a:r>
            <a:endParaRPr lang="en-US" altLang="zh-CN" dirty="0" smtClean="0"/>
          </a:p>
          <a:p>
            <a:endParaRPr lang="en-US" altLang="zh-CN" dirty="0" smtClean="0"/>
          </a:p>
          <a:p>
            <a:r>
              <a:rPr lang="en-US" altLang="zh-CN" dirty="0" smtClean="0"/>
              <a:t>Duron</a:t>
            </a:r>
            <a:r>
              <a:rPr lang="zh-CN" altLang="en-US" dirty="0" smtClean="0"/>
              <a:t>是美国</a:t>
            </a:r>
            <a:r>
              <a:rPr lang="en-US" altLang="zh-CN" dirty="0" smtClean="0"/>
              <a:t>AMD</a:t>
            </a:r>
            <a:r>
              <a:rPr lang="zh-CN" altLang="en-US" dirty="0" smtClean="0"/>
              <a:t>公司的一种为</a:t>
            </a:r>
            <a:r>
              <a:rPr lang="en-US" altLang="zh-CN" dirty="0" smtClean="0"/>
              <a:t>x86</a:t>
            </a:r>
            <a:r>
              <a:rPr lang="zh-CN" altLang="en-US" dirty="0" smtClean="0"/>
              <a:t>计算机平台而设的微处理器，属于</a:t>
            </a:r>
            <a:r>
              <a:rPr lang="en-US" altLang="zh-CN" dirty="0" smtClean="0"/>
              <a:t>AMD</a:t>
            </a:r>
            <a:r>
              <a:rPr lang="zh-CN" altLang="en-US" dirty="0" smtClean="0"/>
              <a:t>的第七代</a:t>
            </a:r>
            <a:r>
              <a:rPr lang="en-US" altLang="zh-CN" dirty="0" smtClean="0"/>
              <a:t>(K7)</a:t>
            </a:r>
            <a:r>
              <a:rPr lang="zh-CN" altLang="en-US" dirty="0" smtClean="0"/>
              <a:t>处理器，其中文官方名称为“钻龙”，根据其英文发音被俗称为“毒龙”。</a:t>
            </a:r>
            <a:endParaRPr lang="en-US" altLang="zh-CN" dirty="0" smtClean="0"/>
          </a:p>
          <a:p>
            <a:r>
              <a:rPr lang="en-US" altLang="zh-CN" dirty="0" smtClean="0"/>
              <a:t>Sempron </a:t>
            </a:r>
            <a:r>
              <a:rPr lang="zh-CN" altLang="en-US" dirty="0" smtClean="0"/>
              <a:t>闪龙，低端台式处理器。 </a:t>
            </a:r>
            <a:br>
              <a:rPr lang="zh-CN" altLang="en-US" dirty="0" smtClean="0"/>
            </a:br>
            <a:r>
              <a:rPr lang="en-US" altLang="zh-CN" dirty="0" smtClean="0"/>
              <a:t>Athlon </a:t>
            </a:r>
            <a:r>
              <a:rPr lang="zh-CN" altLang="en-US" dirty="0" smtClean="0"/>
              <a:t>速龙，中、高端台式处理器。 </a:t>
            </a:r>
            <a:br>
              <a:rPr lang="zh-CN" altLang="en-US" dirty="0" smtClean="0"/>
            </a:br>
            <a:r>
              <a:rPr lang="en-US" altLang="zh-CN" dirty="0" err="1" smtClean="0"/>
              <a:t>Phenom</a:t>
            </a:r>
            <a:r>
              <a:rPr lang="en-US" altLang="zh-CN" dirty="0" smtClean="0"/>
              <a:t> </a:t>
            </a:r>
            <a:r>
              <a:rPr lang="zh-CN" altLang="en-US" dirty="0" smtClean="0"/>
              <a:t>羿龙，新推出的四核处理器。</a:t>
            </a:r>
            <a:br>
              <a:rPr lang="zh-CN" altLang="en-US" dirty="0" smtClean="0"/>
            </a:br>
            <a:r>
              <a:rPr lang="en-US" altLang="zh-CN" dirty="0" err="1" smtClean="0"/>
              <a:t>Turion</a:t>
            </a:r>
            <a:r>
              <a:rPr lang="en-US" altLang="zh-CN" dirty="0" smtClean="0"/>
              <a:t> </a:t>
            </a:r>
            <a:r>
              <a:rPr lang="zh-CN" altLang="en-US" dirty="0" smtClean="0"/>
              <a:t>炫龙，笔记本电脑处理器。 </a:t>
            </a:r>
            <a:endParaRPr lang="en-US" altLang="zh-CN" dirty="0" smtClean="0"/>
          </a:p>
          <a:p>
            <a:endParaRPr lang="en-US" altLang="zh-CN" dirty="0" smtClean="0"/>
          </a:p>
          <a:p>
            <a:endParaRPr lang="en-US" altLang="zh-CN" dirty="0" smtClean="0"/>
          </a:p>
          <a:p>
            <a:r>
              <a:rPr lang="en-US" altLang="zh-CN" dirty="0" smtClean="0"/>
              <a:t>FX</a:t>
            </a:r>
            <a:r>
              <a:rPr lang="zh-CN" altLang="en-US" dirty="0" smtClean="0"/>
              <a:t>是针对极品玩家的版本，和</a:t>
            </a:r>
            <a:r>
              <a:rPr lang="en-US" altLang="zh-CN" dirty="0" smtClean="0"/>
              <a:t>Intel</a:t>
            </a:r>
            <a:r>
              <a:rPr lang="zh-CN" altLang="en-US" dirty="0" smtClean="0"/>
              <a:t>的 </a:t>
            </a:r>
            <a:r>
              <a:rPr lang="en-US" altLang="zh-CN" dirty="0" smtClean="0"/>
              <a:t>XE</a:t>
            </a:r>
            <a:r>
              <a:rPr lang="zh-CN" altLang="en-US" dirty="0" smtClean="0"/>
              <a:t>版类似的定位</a:t>
            </a:r>
            <a:br>
              <a:rPr lang="zh-CN" altLang="en-US" dirty="0" smtClean="0"/>
            </a:br>
            <a:r>
              <a:rPr lang="zh-CN" altLang="en-US" dirty="0" smtClean="0"/>
              <a:t>不过价格比</a:t>
            </a:r>
            <a:r>
              <a:rPr lang="en-US" altLang="zh-CN" dirty="0" smtClean="0"/>
              <a:t>XE</a:t>
            </a:r>
            <a:r>
              <a:rPr lang="zh-CN" altLang="en-US" dirty="0" smtClean="0"/>
              <a:t>更“合理”些</a:t>
            </a:r>
            <a:br>
              <a:rPr lang="zh-CN" altLang="en-US" dirty="0" smtClean="0"/>
            </a:br>
            <a:r>
              <a:rPr lang="en-US" altLang="zh-CN" dirty="0" smtClean="0"/>
              <a:t>FX</a:t>
            </a:r>
            <a:r>
              <a:rPr lang="zh-CN" altLang="en-US" dirty="0" smtClean="0"/>
              <a:t>提供更强劲的性能，更大的二级缓存。更优秀的内核设计。</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effectLst/>
              </a:rPr>
              <a:t>AMD</a:t>
            </a:r>
            <a:r>
              <a:rPr lang="zh-CN" altLang="en-US" dirty="0" smtClean="0">
                <a:effectLst/>
              </a:rPr>
              <a:t>未来的处理器组成将按照“推土机”（</a:t>
            </a:r>
            <a:r>
              <a:rPr lang="en-US" altLang="zh-CN" dirty="0" smtClean="0">
                <a:effectLst/>
              </a:rPr>
              <a:t>Bulldozer</a:t>
            </a:r>
            <a:r>
              <a:rPr lang="zh-CN" altLang="en-US" dirty="0" smtClean="0">
                <a:effectLst/>
              </a:rPr>
              <a:t>）和“山猫”（</a:t>
            </a:r>
            <a:r>
              <a:rPr lang="en-US" altLang="zh-CN" dirty="0" smtClean="0">
                <a:effectLst/>
              </a:rPr>
              <a:t>Bobcat</a:t>
            </a:r>
            <a:r>
              <a:rPr lang="zh-CN" altLang="en-US" dirty="0" smtClean="0">
                <a:effectLst/>
              </a:rPr>
              <a:t>）两款全新的处理器架构划分，</a:t>
            </a:r>
            <a:r>
              <a:rPr lang="zh-CN" altLang="en-US" dirty="0" smtClean="0">
                <a:effectLst/>
                <a:hlinkClick r:id="rId11" action="ppaction://hlinkfile"/>
              </a:rPr>
              <a:t>推土机架构</a:t>
            </a:r>
            <a:r>
              <a:rPr lang="zh-CN" altLang="en-US" dirty="0" smtClean="0">
                <a:effectLst/>
              </a:rPr>
              <a:t>主攻性能和扩展性，面向主流</a:t>
            </a:r>
            <a:r>
              <a:rPr lang="zh-CN" altLang="en-US" dirty="0" smtClean="0">
                <a:effectLst/>
                <a:hlinkClick r:id="rId12" action="ppaction://hlinkfile"/>
              </a:rPr>
              <a:t>客户端</a:t>
            </a:r>
            <a:r>
              <a:rPr lang="zh-CN" altLang="en-US" dirty="0" smtClean="0">
                <a:effectLst/>
              </a:rPr>
              <a:t>和服务器领域；山猫架构的重点则是灵活性、低功耗和小尺寸，将用于低功耗设备、小型设备、云客户端。 </a:t>
            </a:r>
            <a:r>
              <a:rPr lang="en-US" altLang="zh-CN" dirty="0" smtClean="0">
                <a:effectLst/>
              </a:rPr>
              <a:t>Llano APU</a:t>
            </a:r>
            <a:r>
              <a:rPr lang="zh-CN" altLang="en-US" dirty="0" smtClean="0">
                <a:effectLst/>
              </a:rPr>
              <a:t>架构示意图</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40</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dirty="0" smtClean="0"/>
              <a:t>socket475 socket939 </a:t>
            </a:r>
            <a:r>
              <a:rPr lang="zh-CN" altLang="en-US" dirty="0" smtClean="0"/>
              <a:t>是不同的处理器架构 也可以说是不同的针脚规格 </a:t>
            </a:r>
            <a:br>
              <a:rPr lang="zh-CN" altLang="en-US" dirty="0" smtClean="0"/>
            </a:br>
            <a:r>
              <a:rPr lang="en-US" altLang="zh-CN" dirty="0" smtClean="0"/>
              <a:t>socket475</a:t>
            </a:r>
            <a:r>
              <a:rPr lang="zh-CN" altLang="en-US" dirty="0" smtClean="0"/>
              <a:t>是</a:t>
            </a:r>
            <a:r>
              <a:rPr lang="en-US" altLang="zh-CN" dirty="0" smtClean="0"/>
              <a:t>475</a:t>
            </a:r>
            <a:r>
              <a:rPr lang="zh-CN" altLang="en-US" dirty="0" smtClean="0"/>
              <a:t>针 </a:t>
            </a:r>
            <a:r>
              <a:rPr lang="en-US" altLang="zh-CN" dirty="0" smtClean="0"/>
              <a:t>socket939</a:t>
            </a:r>
            <a:r>
              <a:rPr lang="zh-CN" altLang="en-US" dirty="0" smtClean="0"/>
              <a:t>是</a:t>
            </a:r>
            <a:r>
              <a:rPr lang="en-US" altLang="zh-CN" dirty="0" smtClean="0"/>
              <a:t>939</a:t>
            </a:r>
            <a:r>
              <a:rPr lang="zh-CN" altLang="en-US" dirty="0" smtClean="0"/>
              <a:t>针</a:t>
            </a:r>
            <a:endParaRPr lang="en-US" altLang="zh-CN" dirty="0" smtClean="0"/>
          </a:p>
          <a:p>
            <a:endParaRPr lang="en-US" altLang="zh-CN" dirty="0" smtClean="0"/>
          </a:p>
          <a:p>
            <a:endParaRPr lang="en-US" altLang="zh-CN" dirty="0" smtClean="0"/>
          </a:p>
          <a:p>
            <a:r>
              <a:rPr lang="en-US" altLang="zh-CN" b="1" dirty="0" smtClean="0"/>
              <a:t>CPU</a:t>
            </a:r>
            <a:r>
              <a:rPr lang="zh-CN" altLang="en-US" b="1" dirty="0" smtClean="0"/>
              <a:t>接口类型：</a:t>
            </a:r>
            <a:r>
              <a:rPr lang="en-US" altLang="zh-CN" dirty="0" smtClean="0"/>
              <a:t>CPU</a:t>
            </a:r>
            <a:r>
              <a:rPr lang="zh-CN" altLang="en-US" dirty="0" smtClean="0"/>
              <a:t>需要通过某个接口与主板连接的才能进行工作。</a:t>
            </a:r>
            <a:r>
              <a:rPr lang="en-US" altLang="zh-CN" dirty="0" smtClean="0"/>
              <a:t>CPU</a:t>
            </a:r>
            <a:r>
              <a:rPr lang="zh-CN" altLang="en-US" dirty="0" smtClean="0"/>
              <a:t>经过这么多年的发展，采用的接口方式有引脚式、卡式、触点式、针脚式等。而目前</a:t>
            </a:r>
            <a:r>
              <a:rPr lang="en-US" altLang="zh-CN" dirty="0" smtClean="0"/>
              <a:t>CPU</a:t>
            </a:r>
            <a:r>
              <a:rPr lang="zh-CN" altLang="en-US" dirty="0" smtClean="0"/>
              <a:t>的接口都是针脚式接口，对应到主板上就有相应的插槽类型。</a:t>
            </a:r>
            <a:r>
              <a:rPr lang="en-US" altLang="zh-CN" dirty="0" smtClean="0"/>
              <a:t>CPU</a:t>
            </a:r>
            <a:r>
              <a:rPr lang="zh-CN" altLang="en-US" dirty="0" smtClean="0"/>
              <a:t>接口类型不同，在插孔数、体积、形状都有变化，所以不能互相接插。</a:t>
            </a:r>
          </a:p>
          <a:p>
            <a:r>
              <a:rPr lang="en-US" altLang="zh-CN" b="1" dirty="0" smtClean="0"/>
              <a:t>CPU</a:t>
            </a:r>
            <a:r>
              <a:rPr lang="zh-CN" altLang="en-US" b="1" dirty="0" smtClean="0"/>
              <a:t>接口：</a:t>
            </a:r>
            <a:r>
              <a:rPr lang="en-US" altLang="zh-CN" b="1" dirty="0" smtClean="0"/>
              <a:t>Socket AM2</a:t>
            </a:r>
            <a:br>
              <a:rPr lang="en-US" altLang="zh-CN" b="1" dirty="0" smtClean="0"/>
            </a:br>
            <a:r>
              <a:rPr lang="en-US" altLang="zh-CN" dirty="0" smtClean="0"/>
              <a:t>Socket AM2</a:t>
            </a:r>
            <a:r>
              <a:rPr lang="zh-CN" altLang="en-US" dirty="0" smtClean="0"/>
              <a:t>是</a:t>
            </a:r>
            <a:r>
              <a:rPr lang="en-US" altLang="zh-CN" dirty="0" smtClean="0"/>
              <a:t>2006</a:t>
            </a:r>
            <a:r>
              <a:rPr lang="zh-CN" altLang="en-US" dirty="0" smtClean="0"/>
              <a:t>年</a:t>
            </a:r>
            <a:r>
              <a:rPr lang="en-US" altLang="zh-CN" dirty="0" smtClean="0"/>
              <a:t>5</a:t>
            </a:r>
            <a:r>
              <a:rPr lang="zh-CN" altLang="en-US" dirty="0" smtClean="0"/>
              <a:t>月底发布的支持</a:t>
            </a:r>
            <a:r>
              <a:rPr lang="en-US" altLang="zh-CN" dirty="0" smtClean="0"/>
              <a:t>DDR2</a:t>
            </a:r>
            <a:r>
              <a:rPr lang="zh-CN" altLang="en-US" dirty="0" smtClean="0"/>
              <a:t>内存的</a:t>
            </a:r>
            <a:r>
              <a:rPr lang="en-US" altLang="zh-CN" dirty="0" smtClean="0"/>
              <a:t>AMD64</a:t>
            </a:r>
            <a:r>
              <a:rPr lang="zh-CN" altLang="en-US" dirty="0" smtClean="0"/>
              <a:t>位桌面</a:t>
            </a:r>
            <a:r>
              <a:rPr lang="en-US" altLang="zh-CN" dirty="0" smtClean="0"/>
              <a:t>CPU</a:t>
            </a:r>
            <a:r>
              <a:rPr lang="zh-CN" altLang="en-US" dirty="0" smtClean="0"/>
              <a:t>的接口标准，具有</a:t>
            </a:r>
            <a:r>
              <a:rPr lang="en-US" altLang="zh-CN" dirty="0" smtClean="0"/>
              <a:t>940</a:t>
            </a:r>
            <a:r>
              <a:rPr lang="zh-CN" altLang="en-US" dirty="0" smtClean="0"/>
              <a:t>根</a:t>
            </a:r>
            <a:r>
              <a:rPr lang="en-US" altLang="zh-CN" dirty="0" smtClean="0"/>
              <a:t>CPU</a:t>
            </a:r>
            <a:r>
              <a:rPr lang="zh-CN" altLang="en-US" dirty="0" smtClean="0"/>
              <a:t>针脚，支持双通道</a:t>
            </a:r>
            <a:r>
              <a:rPr lang="en-US" altLang="zh-CN" dirty="0" smtClean="0"/>
              <a:t>DDR2</a:t>
            </a:r>
            <a:r>
              <a:rPr lang="zh-CN" altLang="en-US" dirty="0" smtClean="0"/>
              <a:t>内存。虽然同样都具有</a:t>
            </a:r>
            <a:r>
              <a:rPr lang="en-US" altLang="zh-CN" dirty="0" smtClean="0"/>
              <a:t>940</a:t>
            </a:r>
            <a:r>
              <a:rPr lang="zh-CN" altLang="en-US" dirty="0" smtClean="0"/>
              <a:t>根</a:t>
            </a:r>
            <a:r>
              <a:rPr lang="en-US" altLang="zh-CN" dirty="0" smtClean="0"/>
              <a:t>CPU</a:t>
            </a:r>
            <a:r>
              <a:rPr lang="zh-CN" altLang="en-US" dirty="0" smtClean="0"/>
              <a:t>针脚，但</a:t>
            </a:r>
            <a:r>
              <a:rPr lang="en-US" altLang="zh-CN" dirty="0" smtClean="0"/>
              <a:t>Socket AM2</a:t>
            </a:r>
            <a:r>
              <a:rPr lang="zh-CN" altLang="en-US" dirty="0" smtClean="0"/>
              <a:t>与原有的</a:t>
            </a:r>
            <a:r>
              <a:rPr lang="en-US" altLang="zh-CN" dirty="0" smtClean="0"/>
              <a:t>Socket 940</a:t>
            </a:r>
            <a:r>
              <a:rPr lang="zh-CN" altLang="en-US" dirty="0" smtClean="0"/>
              <a:t>在针脚定义以及针脚排列方面都不相同，并不能互相兼容。目前采用</a:t>
            </a:r>
            <a:r>
              <a:rPr lang="en-US" altLang="zh-CN" dirty="0" smtClean="0"/>
              <a:t>Socket AM2</a:t>
            </a:r>
            <a:r>
              <a:rPr lang="zh-CN" altLang="en-US" dirty="0" smtClean="0"/>
              <a:t>接口的有低端的</a:t>
            </a:r>
            <a:r>
              <a:rPr lang="en-US" altLang="zh-CN" dirty="0" smtClean="0"/>
              <a:t>Sempron</a:t>
            </a:r>
            <a:r>
              <a:rPr lang="zh-CN" altLang="en-US" dirty="0" smtClean="0"/>
              <a:t>、中端的</a:t>
            </a:r>
            <a:r>
              <a:rPr lang="en-US" altLang="zh-CN" dirty="0" smtClean="0"/>
              <a:t>Athlon 64</a:t>
            </a:r>
            <a:r>
              <a:rPr lang="zh-CN" altLang="en-US" dirty="0" smtClean="0"/>
              <a:t>、高端的</a:t>
            </a:r>
            <a:r>
              <a:rPr lang="en-US" altLang="zh-CN" dirty="0" smtClean="0"/>
              <a:t>Athlon 64 X2</a:t>
            </a:r>
            <a:r>
              <a:rPr lang="zh-CN" altLang="en-US" dirty="0" smtClean="0"/>
              <a:t>以及顶级的</a:t>
            </a:r>
            <a:r>
              <a:rPr lang="en-US" altLang="zh-CN" dirty="0" smtClean="0"/>
              <a:t>Athlon 64 FX</a:t>
            </a:r>
            <a:r>
              <a:rPr lang="zh-CN" altLang="en-US" dirty="0" smtClean="0"/>
              <a:t>等全系列</a:t>
            </a:r>
            <a:r>
              <a:rPr lang="en-US" altLang="zh-CN" dirty="0" smtClean="0"/>
              <a:t>AMD</a:t>
            </a:r>
            <a:r>
              <a:rPr lang="zh-CN" altLang="en-US" dirty="0" smtClean="0"/>
              <a:t>桌面</a:t>
            </a:r>
            <a:r>
              <a:rPr lang="en-US" altLang="zh-CN" dirty="0" smtClean="0"/>
              <a:t>CPU</a:t>
            </a:r>
            <a:r>
              <a:rPr lang="zh-CN" altLang="en-US" dirty="0" smtClean="0"/>
              <a:t>，支持</a:t>
            </a:r>
            <a:r>
              <a:rPr lang="en-US" altLang="zh-CN" dirty="0" smtClean="0"/>
              <a:t>200MHz</a:t>
            </a:r>
            <a:r>
              <a:rPr lang="zh-CN" altLang="en-US" dirty="0" smtClean="0"/>
              <a:t>外频和</a:t>
            </a:r>
            <a:r>
              <a:rPr lang="en-US" altLang="zh-CN" dirty="0" smtClean="0"/>
              <a:t>1000MHz</a:t>
            </a:r>
            <a:r>
              <a:rPr lang="zh-CN" altLang="en-US" dirty="0" smtClean="0"/>
              <a:t>的</a:t>
            </a:r>
            <a:r>
              <a:rPr lang="en-US" altLang="zh-CN" dirty="0" err="1" smtClean="0"/>
              <a:t>HyperTransport</a:t>
            </a:r>
            <a:r>
              <a:rPr lang="zh-CN" altLang="en-US" dirty="0" smtClean="0"/>
              <a:t>总线频率，支持双通道</a:t>
            </a:r>
            <a:r>
              <a:rPr lang="en-US" altLang="zh-CN" dirty="0" smtClean="0"/>
              <a:t>DDR2</a:t>
            </a:r>
            <a:r>
              <a:rPr lang="zh-CN" altLang="en-US" dirty="0" smtClean="0"/>
              <a:t>内存，其中</a:t>
            </a:r>
            <a:r>
              <a:rPr lang="en-US" altLang="zh-CN" dirty="0" smtClean="0"/>
              <a:t>Athlon 64 X2</a:t>
            </a:r>
            <a:r>
              <a:rPr lang="zh-CN" altLang="en-US" dirty="0" smtClean="0"/>
              <a:t>以及</a:t>
            </a:r>
            <a:r>
              <a:rPr lang="en-US" altLang="zh-CN" dirty="0" smtClean="0"/>
              <a:t>Athlon 64 FX</a:t>
            </a:r>
            <a:r>
              <a:rPr lang="zh-CN" altLang="en-US" dirty="0" smtClean="0"/>
              <a:t>最高支持</a:t>
            </a:r>
            <a:r>
              <a:rPr lang="en-US" altLang="zh-CN" dirty="0" smtClean="0"/>
              <a:t>DDR2 800</a:t>
            </a:r>
            <a:r>
              <a:rPr lang="zh-CN" altLang="en-US" dirty="0" smtClean="0"/>
              <a:t>，</a:t>
            </a:r>
            <a:r>
              <a:rPr lang="en-US" altLang="zh-CN" dirty="0" smtClean="0"/>
              <a:t>Sempron</a:t>
            </a:r>
            <a:r>
              <a:rPr lang="zh-CN" altLang="en-US" dirty="0" smtClean="0"/>
              <a:t>和</a:t>
            </a:r>
            <a:r>
              <a:rPr lang="en-US" altLang="zh-CN" dirty="0" smtClean="0"/>
              <a:t>Athlon 64</a:t>
            </a:r>
            <a:r>
              <a:rPr lang="zh-CN" altLang="en-US" dirty="0" smtClean="0"/>
              <a:t>最高支持</a:t>
            </a:r>
            <a:r>
              <a:rPr lang="en-US" altLang="zh-CN" dirty="0" smtClean="0"/>
              <a:t>DDR2 667</a:t>
            </a:r>
            <a:r>
              <a:rPr lang="zh-CN" altLang="en-US" dirty="0" smtClean="0"/>
              <a:t>。。按照</a:t>
            </a:r>
            <a:r>
              <a:rPr lang="en-US" altLang="zh-CN" dirty="0" smtClean="0"/>
              <a:t>AMD</a:t>
            </a:r>
            <a:r>
              <a:rPr lang="zh-CN" altLang="en-US" dirty="0" smtClean="0"/>
              <a:t>的规划，</a:t>
            </a:r>
            <a:r>
              <a:rPr lang="en-US" altLang="zh-CN" dirty="0" smtClean="0"/>
              <a:t>Socket AM2</a:t>
            </a:r>
            <a:r>
              <a:rPr lang="zh-CN" altLang="en-US" dirty="0" smtClean="0"/>
              <a:t>接口将逐渐取代原有的</a:t>
            </a:r>
            <a:r>
              <a:rPr lang="en-US" altLang="zh-CN" dirty="0" smtClean="0"/>
              <a:t>Socket 754</a:t>
            </a:r>
            <a:r>
              <a:rPr lang="zh-CN" altLang="en-US" dirty="0" smtClean="0"/>
              <a:t>接口和</a:t>
            </a:r>
            <a:r>
              <a:rPr lang="en-US" altLang="zh-CN" dirty="0" smtClean="0"/>
              <a:t>Socket 939</a:t>
            </a:r>
            <a:r>
              <a:rPr lang="zh-CN" altLang="en-US" dirty="0" smtClean="0"/>
              <a:t>接口，从而实现桌面平台</a:t>
            </a:r>
            <a:r>
              <a:rPr lang="en-US" altLang="zh-CN" dirty="0" smtClean="0"/>
              <a:t>CPU</a:t>
            </a:r>
            <a:r>
              <a:rPr lang="zh-CN" altLang="en-US" dirty="0" smtClean="0"/>
              <a:t>接口的统一。</a:t>
            </a:r>
          </a:p>
          <a:p>
            <a:r>
              <a:rPr lang="en-US" altLang="zh-CN" b="1" dirty="0" smtClean="0"/>
              <a:t>CPU</a:t>
            </a:r>
            <a:r>
              <a:rPr lang="zh-CN" altLang="en-US" b="1" dirty="0" smtClean="0"/>
              <a:t>接口：</a:t>
            </a:r>
            <a:r>
              <a:rPr lang="en-US" altLang="zh-CN" b="1" dirty="0" smtClean="0"/>
              <a:t>Socket S1</a:t>
            </a:r>
            <a:br>
              <a:rPr lang="en-US" altLang="zh-CN" b="1" dirty="0" smtClean="0"/>
            </a:br>
            <a:r>
              <a:rPr lang="en-US" altLang="zh-CN" dirty="0" smtClean="0"/>
              <a:t>Socket S1</a:t>
            </a:r>
            <a:r>
              <a:rPr lang="zh-CN" altLang="en-US" dirty="0" smtClean="0"/>
              <a:t>是</a:t>
            </a:r>
            <a:r>
              <a:rPr lang="en-US" altLang="zh-CN" dirty="0" smtClean="0"/>
              <a:t>2006</a:t>
            </a:r>
            <a:r>
              <a:rPr lang="zh-CN" altLang="en-US" dirty="0" smtClean="0"/>
              <a:t>年</a:t>
            </a:r>
            <a:r>
              <a:rPr lang="en-US" altLang="zh-CN" dirty="0" smtClean="0"/>
              <a:t>5</a:t>
            </a:r>
            <a:r>
              <a:rPr lang="zh-CN" altLang="en-US" dirty="0" smtClean="0"/>
              <a:t>月底发布的支持</a:t>
            </a:r>
            <a:r>
              <a:rPr lang="en-US" altLang="zh-CN" dirty="0" smtClean="0"/>
              <a:t>DDR2</a:t>
            </a:r>
            <a:r>
              <a:rPr lang="zh-CN" altLang="en-US" dirty="0" smtClean="0"/>
              <a:t>内存的</a:t>
            </a:r>
            <a:r>
              <a:rPr lang="en-US" altLang="zh-CN" dirty="0" smtClean="0"/>
              <a:t>AMD64</a:t>
            </a:r>
            <a:r>
              <a:rPr lang="zh-CN" altLang="en-US" dirty="0" smtClean="0"/>
              <a:t>位移动</a:t>
            </a:r>
            <a:r>
              <a:rPr lang="en-US" altLang="zh-CN" dirty="0" smtClean="0"/>
              <a:t>CPU</a:t>
            </a:r>
            <a:r>
              <a:rPr lang="zh-CN" altLang="en-US" dirty="0" smtClean="0"/>
              <a:t>的接口标准，具有</a:t>
            </a:r>
            <a:r>
              <a:rPr lang="en-US" altLang="zh-CN" dirty="0" smtClean="0"/>
              <a:t>638</a:t>
            </a:r>
            <a:r>
              <a:rPr lang="zh-CN" altLang="en-US" dirty="0" smtClean="0"/>
              <a:t>根</a:t>
            </a:r>
            <a:r>
              <a:rPr lang="en-US" altLang="zh-CN" dirty="0" smtClean="0"/>
              <a:t>CPU</a:t>
            </a:r>
            <a:r>
              <a:rPr lang="zh-CN" altLang="en-US" dirty="0" smtClean="0"/>
              <a:t>针脚，支持双通道</a:t>
            </a:r>
            <a:r>
              <a:rPr lang="en-US" altLang="zh-CN" dirty="0" smtClean="0"/>
              <a:t>DDR2</a:t>
            </a:r>
            <a:r>
              <a:rPr lang="zh-CN" altLang="en-US" dirty="0" smtClean="0"/>
              <a:t>内存，这是与只支持单通道</a:t>
            </a:r>
            <a:r>
              <a:rPr lang="en-US" altLang="zh-CN" dirty="0" smtClean="0"/>
              <a:t>DDR</a:t>
            </a:r>
            <a:r>
              <a:rPr lang="zh-CN" altLang="en-US" dirty="0" smtClean="0"/>
              <a:t>内存的移动平台原有的</a:t>
            </a:r>
            <a:r>
              <a:rPr lang="en-US" altLang="zh-CN" dirty="0" smtClean="0"/>
              <a:t>Socket 754</a:t>
            </a:r>
            <a:r>
              <a:rPr lang="zh-CN" altLang="en-US" dirty="0" smtClean="0"/>
              <a:t>接口的最大区别。目前采用</a:t>
            </a:r>
            <a:r>
              <a:rPr lang="en-US" altLang="zh-CN" dirty="0" smtClean="0"/>
              <a:t>Socket S1</a:t>
            </a:r>
            <a:r>
              <a:rPr lang="zh-CN" altLang="en-US" dirty="0" smtClean="0"/>
              <a:t>接口的有低端的</a:t>
            </a:r>
            <a:r>
              <a:rPr lang="en-US" altLang="zh-CN" dirty="0" smtClean="0"/>
              <a:t>Mobile Sempron</a:t>
            </a:r>
            <a:r>
              <a:rPr lang="zh-CN" altLang="en-US" dirty="0" smtClean="0"/>
              <a:t>和高端的</a:t>
            </a:r>
            <a:r>
              <a:rPr lang="en-US" altLang="zh-CN" dirty="0" err="1" smtClean="0"/>
              <a:t>Turion</a:t>
            </a:r>
            <a:r>
              <a:rPr lang="en-US" altLang="zh-CN" dirty="0" smtClean="0"/>
              <a:t> 64 X2</a:t>
            </a:r>
            <a:r>
              <a:rPr lang="zh-CN" altLang="en-US" dirty="0" smtClean="0"/>
              <a:t>。按照</a:t>
            </a:r>
            <a:r>
              <a:rPr lang="en-US" altLang="zh-CN" dirty="0" smtClean="0"/>
              <a:t>AMD</a:t>
            </a:r>
            <a:r>
              <a:rPr lang="zh-CN" altLang="en-US" dirty="0" smtClean="0"/>
              <a:t>的规划，</a:t>
            </a:r>
            <a:r>
              <a:rPr lang="en-US" altLang="zh-CN" dirty="0" smtClean="0"/>
              <a:t>Socket S1</a:t>
            </a:r>
            <a:r>
              <a:rPr lang="zh-CN" altLang="en-US" dirty="0" smtClean="0"/>
              <a:t>接口将逐渐取代原有的</a:t>
            </a:r>
            <a:r>
              <a:rPr lang="en-US" altLang="zh-CN" dirty="0" smtClean="0"/>
              <a:t>Socket 754</a:t>
            </a:r>
            <a:r>
              <a:rPr lang="zh-CN" altLang="en-US" dirty="0" smtClean="0"/>
              <a:t>接口从而成为</a:t>
            </a:r>
            <a:r>
              <a:rPr lang="en-US" altLang="zh-CN" dirty="0" smtClean="0"/>
              <a:t>AMD</a:t>
            </a:r>
            <a:r>
              <a:rPr lang="zh-CN" altLang="en-US" dirty="0" smtClean="0"/>
              <a:t>移动平台的标准</a:t>
            </a:r>
            <a:r>
              <a:rPr lang="en-US" altLang="zh-CN" dirty="0" smtClean="0"/>
              <a:t>CPU</a:t>
            </a:r>
            <a:r>
              <a:rPr lang="zh-CN" altLang="en-US" dirty="0" smtClean="0"/>
              <a:t>接口。</a:t>
            </a:r>
          </a:p>
          <a:p>
            <a:r>
              <a:rPr lang="en-US" altLang="zh-CN" b="1" dirty="0" smtClean="0"/>
              <a:t>CPU</a:t>
            </a:r>
            <a:r>
              <a:rPr lang="zh-CN" altLang="en-US" b="1" dirty="0" smtClean="0"/>
              <a:t>接口：</a:t>
            </a:r>
            <a:r>
              <a:rPr lang="en-US" altLang="zh-CN" b="1" dirty="0" smtClean="0"/>
              <a:t>Socket F</a:t>
            </a:r>
            <a:r>
              <a:rPr lang="en-US" altLang="zh-CN" dirty="0" smtClean="0"/>
              <a:t/>
            </a:r>
            <a:br>
              <a:rPr lang="en-US" altLang="zh-CN" dirty="0" smtClean="0"/>
            </a:br>
            <a:r>
              <a:rPr lang="en-US" altLang="zh-CN" dirty="0" smtClean="0"/>
              <a:t>Socket F</a:t>
            </a:r>
            <a:r>
              <a:rPr lang="zh-CN" altLang="en-US" dirty="0" smtClean="0"/>
              <a:t>是</a:t>
            </a:r>
            <a:r>
              <a:rPr lang="en-US" altLang="zh-CN" dirty="0" smtClean="0"/>
              <a:t>AMD</a:t>
            </a:r>
            <a:r>
              <a:rPr lang="zh-CN" altLang="en-US" dirty="0" smtClean="0"/>
              <a:t>于</a:t>
            </a:r>
            <a:r>
              <a:rPr lang="en-US" altLang="zh-CN" dirty="0" smtClean="0"/>
              <a:t>2006</a:t>
            </a:r>
            <a:r>
              <a:rPr lang="zh-CN" altLang="en-US" dirty="0" smtClean="0"/>
              <a:t>年第三季度发布的支持</a:t>
            </a:r>
            <a:r>
              <a:rPr lang="en-US" altLang="zh-CN" dirty="0" smtClean="0"/>
              <a:t>DDR2</a:t>
            </a:r>
            <a:r>
              <a:rPr lang="zh-CN" altLang="en-US" dirty="0" smtClean="0"/>
              <a:t>内存的</a:t>
            </a:r>
            <a:r>
              <a:rPr lang="en-US" altLang="zh-CN" dirty="0" smtClean="0"/>
              <a:t>AMD</a:t>
            </a:r>
            <a:r>
              <a:rPr lang="zh-CN" altLang="en-US" dirty="0" smtClean="0"/>
              <a:t>服务器</a:t>
            </a:r>
            <a:r>
              <a:rPr lang="en-US" altLang="zh-CN" dirty="0" smtClean="0"/>
              <a:t>/</a:t>
            </a:r>
            <a:r>
              <a:rPr lang="zh-CN" altLang="en-US" dirty="0" smtClean="0"/>
              <a:t>工作站</a:t>
            </a:r>
            <a:r>
              <a:rPr lang="en-US" altLang="zh-CN" dirty="0" smtClean="0"/>
              <a:t>CPU</a:t>
            </a:r>
            <a:r>
              <a:rPr lang="zh-CN" altLang="en-US" dirty="0" smtClean="0"/>
              <a:t>的接口标准，首先采用此接口的是</a:t>
            </a:r>
            <a:r>
              <a:rPr lang="en-US" altLang="zh-CN" dirty="0" smtClean="0"/>
              <a:t>Santa Rosa</a:t>
            </a:r>
            <a:r>
              <a:rPr lang="zh-CN" altLang="en-US" dirty="0" smtClean="0"/>
              <a:t>核心的</a:t>
            </a:r>
            <a:r>
              <a:rPr lang="en-US" altLang="zh-CN" dirty="0" smtClean="0"/>
              <a:t>LGA</a:t>
            </a:r>
            <a:r>
              <a:rPr lang="zh-CN" altLang="en-US" dirty="0" smtClean="0"/>
              <a:t>封装的</a:t>
            </a:r>
            <a:r>
              <a:rPr lang="en-US" altLang="zh-CN" dirty="0" smtClean="0"/>
              <a:t>Opteron</a:t>
            </a:r>
            <a:r>
              <a:rPr lang="zh-CN" altLang="en-US" dirty="0" smtClean="0"/>
              <a:t>。与以前的</a:t>
            </a:r>
            <a:r>
              <a:rPr lang="en-US" altLang="zh-CN" dirty="0" smtClean="0"/>
              <a:t>Socket 940</a:t>
            </a:r>
            <a:r>
              <a:rPr lang="zh-CN" altLang="en-US" dirty="0" smtClean="0"/>
              <a:t>接口</a:t>
            </a:r>
            <a:r>
              <a:rPr lang="en-US" altLang="zh-CN" dirty="0" smtClean="0"/>
              <a:t>CPU</a:t>
            </a:r>
            <a:r>
              <a:rPr lang="zh-CN" altLang="en-US" dirty="0" smtClean="0"/>
              <a:t>明显不同，</a:t>
            </a:r>
            <a:r>
              <a:rPr lang="en-US" altLang="zh-CN" dirty="0" smtClean="0"/>
              <a:t>Socket F</a:t>
            </a:r>
            <a:r>
              <a:rPr lang="zh-CN" altLang="en-US" dirty="0" smtClean="0"/>
              <a:t>与</a:t>
            </a:r>
            <a:r>
              <a:rPr lang="en-US" altLang="zh-CN" dirty="0" smtClean="0"/>
              <a:t>Intel</a:t>
            </a:r>
            <a:r>
              <a:rPr lang="zh-CN" altLang="en-US" dirty="0" smtClean="0"/>
              <a:t>的</a:t>
            </a:r>
            <a:r>
              <a:rPr lang="en-US" altLang="zh-CN" dirty="0" smtClean="0"/>
              <a:t>Socket 775</a:t>
            </a:r>
            <a:r>
              <a:rPr lang="zh-CN" altLang="en-US" dirty="0" smtClean="0"/>
              <a:t>和</a:t>
            </a:r>
            <a:r>
              <a:rPr lang="en-US" altLang="zh-CN" dirty="0" smtClean="0"/>
              <a:t>Socket 771</a:t>
            </a:r>
            <a:r>
              <a:rPr lang="zh-CN" altLang="en-US" dirty="0" smtClean="0"/>
              <a:t>倒是基本类似。</a:t>
            </a:r>
            <a:r>
              <a:rPr lang="en-US" altLang="zh-CN" dirty="0" smtClean="0"/>
              <a:t>Socket F</a:t>
            </a:r>
            <a:r>
              <a:rPr lang="zh-CN" altLang="en-US" dirty="0" smtClean="0"/>
              <a:t>接口</a:t>
            </a:r>
            <a:r>
              <a:rPr lang="en-US" altLang="zh-CN" dirty="0" smtClean="0"/>
              <a:t>CPU</a:t>
            </a:r>
            <a:r>
              <a:rPr lang="zh-CN" altLang="en-US" dirty="0" smtClean="0"/>
              <a:t>的底部没有传统的针脚，而代之以</a:t>
            </a:r>
            <a:r>
              <a:rPr lang="en-US" altLang="zh-CN" dirty="0" smtClean="0"/>
              <a:t>1207</a:t>
            </a:r>
            <a:r>
              <a:rPr lang="zh-CN" altLang="en-US" dirty="0" smtClean="0"/>
              <a:t>个触点，即并非针脚式而是触点式，通过与对应的</a:t>
            </a:r>
            <a:r>
              <a:rPr lang="en-US" altLang="zh-CN" dirty="0" smtClean="0"/>
              <a:t>Socket F</a:t>
            </a:r>
            <a:r>
              <a:rPr lang="zh-CN" altLang="en-US" dirty="0" smtClean="0"/>
              <a:t>插槽内的</a:t>
            </a:r>
            <a:r>
              <a:rPr lang="en-US" altLang="zh-CN" dirty="0" smtClean="0"/>
              <a:t>1207</a:t>
            </a:r>
            <a:r>
              <a:rPr lang="zh-CN" altLang="en-US" dirty="0" smtClean="0"/>
              <a:t>根触针接触来传输信号。</a:t>
            </a:r>
            <a:r>
              <a:rPr lang="en-US" altLang="zh-CN" dirty="0" smtClean="0"/>
              <a:t>Socket F</a:t>
            </a:r>
            <a:r>
              <a:rPr lang="zh-CN" altLang="en-US" dirty="0" smtClean="0"/>
              <a:t>接口不仅能够有效提升处理器的信号强度、提升处理器频率，同时也可以提高处理器生产的良品率、降低生产成本。</a:t>
            </a:r>
            <a:r>
              <a:rPr lang="en-US" altLang="zh-CN" dirty="0" smtClean="0"/>
              <a:t>Socket F</a:t>
            </a:r>
            <a:r>
              <a:rPr lang="zh-CN" altLang="en-US" dirty="0" smtClean="0"/>
              <a:t>接口的</a:t>
            </a:r>
            <a:r>
              <a:rPr lang="en-US" altLang="zh-CN" dirty="0" smtClean="0"/>
              <a:t>Opteron</a:t>
            </a:r>
            <a:r>
              <a:rPr lang="zh-CN" altLang="en-US" dirty="0" smtClean="0"/>
              <a:t>也是</a:t>
            </a:r>
            <a:r>
              <a:rPr lang="en-US" altLang="zh-CN" dirty="0" smtClean="0"/>
              <a:t>AMD</a:t>
            </a:r>
            <a:r>
              <a:rPr lang="zh-CN" altLang="en-US" dirty="0" smtClean="0"/>
              <a:t>首次采用</a:t>
            </a:r>
            <a:r>
              <a:rPr lang="en-US" altLang="zh-CN" dirty="0" smtClean="0"/>
              <a:t>LGA</a:t>
            </a:r>
            <a:r>
              <a:rPr lang="zh-CN" altLang="en-US" dirty="0" smtClean="0"/>
              <a:t>封装，支持</a:t>
            </a:r>
            <a:r>
              <a:rPr lang="en-US" altLang="zh-CN" dirty="0" smtClean="0"/>
              <a:t>ECC DDR2</a:t>
            </a:r>
            <a:r>
              <a:rPr lang="zh-CN" altLang="en-US" dirty="0" smtClean="0"/>
              <a:t>内存。按照</a:t>
            </a:r>
            <a:r>
              <a:rPr lang="en-US" altLang="zh-CN" dirty="0" smtClean="0"/>
              <a:t>AMD</a:t>
            </a:r>
            <a:r>
              <a:rPr lang="zh-CN" altLang="en-US" dirty="0" smtClean="0"/>
              <a:t>的规划，</a:t>
            </a:r>
            <a:r>
              <a:rPr lang="en-US" altLang="zh-CN" dirty="0" smtClean="0"/>
              <a:t>Socket F</a:t>
            </a:r>
            <a:r>
              <a:rPr lang="zh-CN" altLang="en-US" dirty="0" smtClean="0"/>
              <a:t>接口将逐渐取代</a:t>
            </a:r>
            <a:r>
              <a:rPr lang="en-US" altLang="zh-CN" dirty="0" smtClean="0"/>
              <a:t>Socket 940</a:t>
            </a:r>
            <a:r>
              <a:rPr lang="zh-CN" altLang="en-US" dirty="0" smtClean="0"/>
              <a:t>接口。</a:t>
            </a:r>
          </a:p>
          <a:p>
            <a:r>
              <a:rPr lang="en-US" altLang="zh-CN" b="1" dirty="0" smtClean="0"/>
              <a:t>CPU</a:t>
            </a:r>
            <a:r>
              <a:rPr lang="zh-CN" altLang="en-US" b="1" dirty="0" smtClean="0"/>
              <a:t>接口：</a:t>
            </a:r>
            <a:r>
              <a:rPr lang="en-US" altLang="zh-CN" b="1" dirty="0" smtClean="0"/>
              <a:t>Socket 771</a:t>
            </a:r>
            <a:r>
              <a:rPr lang="en-US" altLang="zh-CN" dirty="0" smtClean="0"/>
              <a:t/>
            </a:r>
            <a:br>
              <a:rPr lang="en-US" altLang="zh-CN" dirty="0" smtClean="0"/>
            </a:br>
            <a:r>
              <a:rPr lang="en-US" altLang="zh-CN" dirty="0" smtClean="0"/>
              <a:t>Socket 771</a:t>
            </a:r>
            <a:r>
              <a:rPr lang="zh-CN" altLang="en-US" dirty="0" smtClean="0"/>
              <a:t>是</a:t>
            </a:r>
            <a:r>
              <a:rPr lang="en-US" altLang="zh-CN" dirty="0" smtClean="0"/>
              <a:t>Intel2005</a:t>
            </a:r>
            <a:r>
              <a:rPr lang="zh-CN" altLang="en-US" dirty="0" smtClean="0"/>
              <a:t>年底发布的双路服务器</a:t>
            </a:r>
            <a:r>
              <a:rPr lang="en-US" altLang="zh-CN" dirty="0" smtClean="0"/>
              <a:t>/</a:t>
            </a:r>
            <a:r>
              <a:rPr lang="zh-CN" altLang="en-US" dirty="0" smtClean="0"/>
              <a:t>工作站</a:t>
            </a:r>
            <a:r>
              <a:rPr lang="en-US" altLang="zh-CN" dirty="0" smtClean="0"/>
              <a:t>CPU</a:t>
            </a:r>
            <a:r>
              <a:rPr lang="zh-CN" altLang="en-US" dirty="0" smtClean="0"/>
              <a:t>的接口标准，目前采用此接口的有采用</a:t>
            </a:r>
            <a:r>
              <a:rPr lang="en-US" altLang="zh-CN" dirty="0" smtClean="0"/>
              <a:t>LGA</a:t>
            </a:r>
            <a:r>
              <a:rPr lang="zh-CN" altLang="en-US" dirty="0" smtClean="0"/>
              <a:t>封装的</a:t>
            </a:r>
            <a:r>
              <a:rPr lang="en-US" altLang="zh-CN" dirty="0" smtClean="0"/>
              <a:t>Dempsey</a:t>
            </a:r>
            <a:r>
              <a:rPr lang="zh-CN" altLang="en-US" dirty="0" smtClean="0"/>
              <a:t>核心的</a:t>
            </a:r>
            <a:r>
              <a:rPr lang="en-US" altLang="zh-CN" dirty="0" smtClean="0"/>
              <a:t>Xeon 5000</a:t>
            </a:r>
            <a:r>
              <a:rPr lang="zh-CN" altLang="en-US" dirty="0" smtClean="0"/>
              <a:t>系列和</a:t>
            </a:r>
            <a:r>
              <a:rPr lang="en-US" altLang="zh-CN" dirty="0" smtClean="0"/>
              <a:t>Woodcrest</a:t>
            </a:r>
            <a:r>
              <a:rPr lang="zh-CN" altLang="en-US" dirty="0" smtClean="0"/>
              <a:t>核心的</a:t>
            </a:r>
            <a:r>
              <a:rPr lang="en-US" altLang="zh-CN" dirty="0" smtClean="0"/>
              <a:t>Xeon 5100</a:t>
            </a:r>
            <a:r>
              <a:rPr lang="zh-CN" altLang="en-US" dirty="0" smtClean="0"/>
              <a:t>系列。与以前的</a:t>
            </a:r>
            <a:r>
              <a:rPr lang="en-US" altLang="zh-CN" dirty="0" smtClean="0"/>
              <a:t>Socket 603</a:t>
            </a:r>
            <a:r>
              <a:rPr lang="zh-CN" altLang="en-US" dirty="0" smtClean="0"/>
              <a:t>和</a:t>
            </a:r>
            <a:r>
              <a:rPr lang="en-US" altLang="zh-CN" dirty="0" smtClean="0"/>
              <a:t>Socket 604</a:t>
            </a:r>
            <a:r>
              <a:rPr lang="zh-CN" altLang="en-US" dirty="0" smtClean="0"/>
              <a:t>明显不同，</a:t>
            </a:r>
            <a:r>
              <a:rPr lang="en-US" altLang="zh-CN" dirty="0" smtClean="0"/>
              <a:t>Socket 771</a:t>
            </a:r>
            <a:r>
              <a:rPr lang="zh-CN" altLang="en-US" dirty="0" smtClean="0"/>
              <a:t>与桌面平台的</a:t>
            </a:r>
            <a:r>
              <a:rPr lang="en-US" altLang="zh-CN" dirty="0" smtClean="0"/>
              <a:t>Socket 775</a:t>
            </a:r>
            <a:r>
              <a:rPr lang="zh-CN" altLang="en-US" dirty="0" smtClean="0"/>
              <a:t>倒还基本类似，</a:t>
            </a:r>
            <a:r>
              <a:rPr lang="en-US" altLang="zh-CN" dirty="0" smtClean="0"/>
              <a:t>Socket 771</a:t>
            </a:r>
            <a:r>
              <a:rPr lang="zh-CN" altLang="en-US" dirty="0" smtClean="0"/>
              <a:t>接口</a:t>
            </a:r>
            <a:r>
              <a:rPr lang="en-US" altLang="zh-CN" dirty="0" smtClean="0"/>
              <a:t>CPU</a:t>
            </a:r>
            <a:r>
              <a:rPr lang="zh-CN" altLang="en-US" dirty="0" smtClean="0"/>
              <a:t>的底部没有传统的针脚，而代之以</a:t>
            </a:r>
            <a:r>
              <a:rPr lang="en-US" altLang="zh-CN" dirty="0" smtClean="0"/>
              <a:t>771</a:t>
            </a:r>
            <a:r>
              <a:rPr lang="zh-CN" altLang="en-US" dirty="0" smtClean="0"/>
              <a:t>个触点，即并非针脚式而是触点式，通过与对应的</a:t>
            </a:r>
            <a:r>
              <a:rPr lang="en-US" altLang="zh-CN" dirty="0" smtClean="0"/>
              <a:t>Socket 771</a:t>
            </a:r>
            <a:r>
              <a:rPr lang="zh-CN" altLang="en-US" dirty="0" smtClean="0"/>
              <a:t>插槽内的</a:t>
            </a:r>
            <a:r>
              <a:rPr lang="en-US" altLang="zh-CN" dirty="0" smtClean="0"/>
              <a:t>771</a:t>
            </a:r>
            <a:r>
              <a:rPr lang="zh-CN" altLang="en-US" dirty="0" smtClean="0"/>
              <a:t>根触针接触来传输信号。</a:t>
            </a:r>
            <a:r>
              <a:rPr lang="en-US" altLang="zh-CN" dirty="0" smtClean="0"/>
              <a:t>Socket 771</a:t>
            </a:r>
            <a:r>
              <a:rPr lang="zh-CN" altLang="en-US" dirty="0" smtClean="0"/>
              <a:t>接口不仅能够有效提升处理器的信号强度、提升处理器频率，同时也可以提高处理器生产的良品率、降低生产成本。</a:t>
            </a:r>
            <a:r>
              <a:rPr lang="en-US" altLang="zh-CN" dirty="0" smtClean="0"/>
              <a:t>Socket 771</a:t>
            </a:r>
            <a:r>
              <a:rPr lang="zh-CN" altLang="en-US" dirty="0" smtClean="0"/>
              <a:t>接口的</a:t>
            </a:r>
            <a:r>
              <a:rPr lang="en-US" altLang="zh-CN" dirty="0" smtClean="0"/>
              <a:t>CPU</a:t>
            </a:r>
            <a:r>
              <a:rPr lang="zh-CN" altLang="en-US" dirty="0" smtClean="0"/>
              <a:t>全部都采用</a:t>
            </a:r>
            <a:r>
              <a:rPr lang="en-US" altLang="zh-CN" dirty="0" smtClean="0"/>
              <a:t>LGA</a:t>
            </a:r>
            <a:r>
              <a:rPr lang="zh-CN" altLang="en-US" dirty="0" smtClean="0"/>
              <a:t>封装。按照</a:t>
            </a:r>
            <a:r>
              <a:rPr lang="en-US" altLang="zh-CN" dirty="0" smtClean="0"/>
              <a:t>Intel</a:t>
            </a:r>
            <a:r>
              <a:rPr lang="zh-CN" altLang="en-US" dirty="0" smtClean="0"/>
              <a:t>的规划，除了</a:t>
            </a:r>
            <a:r>
              <a:rPr lang="en-US" altLang="zh-CN" dirty="0" smtClean="0"/>
              <a:t>Xeon MP</a:t>
            </a:r>
            <a:r>
              <a:rPr lang="zh-CN" altLang="en-US" dirty="0" smtClean="0"/>
              <a:t>仍然采用</a:t>
            </a:r>
            <a:r>
              <a:rPr lang="en-US" altLang="zh-CN" dirty="0" smtClean="0"/>
              <a:t>Socket 604</a:t>
            </a:r>
            <a:r>
              <a:rPr lang="zh-CN" altLang="en-US" dirty="0" smtClean="0"/>
              <a:t>接口之外，</a:t>
            </a:r>
            <a:r>
              <a:rPr lang="en-US" altLang="zh-CN" dirty="0" smtClean="0"/>
              <a:t>Socket 771</a:t>
            </a:r>
            <a:r>
              <a:rPr lang="zh-CN" altLang="en-US" dirty="0" smtClean="0"/>
              <a:t>接口将取代双路</a:t>
            </a:r>
            <a:r>
              <a:rPr lang="en-US" altLang="zh-CN" dirty="0" smtClean="0"/>
              <a:t>Xeon(</a:t>
            </a:r>
            <a:r>
              <a:rPr lang="zh-CN" altLang="en-US" dirty="0" smtClean="0"/>
              <a:t>即</a:t>
            </a:r>
            <a:r>
              <a:rPr lang="en-US" altLang="zh-CN" dirty="0" smtClean="0"/>
              <a:t>Xeon DP)</a:t>
            </a:r>
            <a:r>
              <a:rPr lang="zh-CN" altLang="en-US" dirty="0" smtClean="0"/>
              <a:t>目前所采用的</a:t>
            </a:r>
            <a:r>
              <a:rPr lang="en-US" altLang="zh-CN" dirty="0" smtClean="0"/>
              <a:t>Socket 603</a:t>
            </a:r>
            <a:r>
              <a:rPr lang="zh-CN" altLang="en-US" dirty="0" smtClean="0"/>
              <a:t>接口和</a:t>
            </a:r>
            <a:r>
              <a:rPr lang="en-US" altLang="zh-CN" dirty="0" smtClean="0"/>
              <a:t>Socket 604</a:t>
            </a:r>
            <a:r>
              <a:rPr lang="zh-CN" altLang="en-US" dirty="0" smtClean="0"/>
              <a:t>接口。</a:t>
            </a:r>
          </a:p>
          <a:p>
            <a:r>
              <a:rPr lang="en-US" altLang="zh-CN" b="1" dirty="0" smtClean="0"/>
              <a:t>CPU</a:t>
            </a:r>
            <a:r>
              <a:rPr lang="zh-CN" altLang="en-US" b="1" dirty="0" smtClean="0"/>
              <a:t>接口：</a:t>
            </a:r>
            <a:r>
              <a:rPr lang="en-US" altLang="zh-CN" b="1" dirty="0" smtClean="0"/>
              <a:t>Socket 479</a:t>
            </a:r>
            <a:r>
              <a:rPr lang="en-US" altLang="zh-CN" dirty="0" smtClean="0"/>
              <a:t/>
            </a:r>
            <a:br>
              <a:rPr lang="en-US" altLang="zh-CN" dirty="0" smtClean="0"/>
            </a:br>
            <a:r>
              <a:rPr lang="en-US" altLang="zh-CN" dirty="0" smtClean="0"/>
              <a:t>Socket 479</a:t>
            </a:r>
            <a:r>
              <a:rPr lang="zh-CN" altLang="en-US" dirty="0" smtClean="0"/>
              <a:t>的用途比较专业，是</a:t>
            </a:r>
            <a:r>
              <a:rPr lang="en-US" altLang="zh-CN" dirty="0" smtClean="0"/>
              <a:t>2003</a:t>
            </a:r>
            <a:r>
              <a:rPr lang="zh-CN" altLang="en-US" dirty="0" smtClean="0"/>
              <a:t>年</a:t>
            </a:r>
            <a:r>
              <a:rPr lang="en-US" altLang="zh-CN" dirty="0" smtClean="0"/>
              <a:t>3</a:t>
            </a:r>
            <a:r>
              <a:rPr lang="zh-CN" altLang="en-US" dirty="0" smtClean="0"/>
              <a:t>月发布的</a:t>
            </a:r>
            <a:r>
              <a:rPr lang="en-US" altLang="zh-CN" dirty="0" smtClean="0"/>
              <a:t>Intel</a:t>
            </a:r>
            <a:r>
              <a:rPr lang="zh-CN" altLang="en-US" dirty="0" smtClean="0"/>
              <a:t>移动平台处理器的专用接口，具有</a:t>
            </a:r>
            <a:r>
              <a:rPr lang="en-US" altLang="zh-CN" dirty="0" smtClean="0"/>
              <a:t>479</a:t>
            </a:r>
            <a:r>
              <a:rPr lang="zh-CN" altLang="en-US" dirty="0" smtClean="0"/>
              <a:t>根</a:t>
            </a:r>
            <a:r>
              <a:rPr lang="en-US" altLang="zh-CN" dirty="0" smtClean="0"/>
              <a:t>CPU</a:t>
            </a:r>
            <a:r>
              <a:rPr lang="zh-CN" altLang="en-US" dirty="0" smtClean="0"/>
              <a:t>针脚，采用此接口的有</a:t>
            </a:r>
            <a:r>
              <a:rPr lang="en-US" altLang="zh-CN" dirty="0" smtClean="0"/>
              <a:t>Celeron M</a:t>
            </a:r>
            <a:r>
              <a:rPr lang="zh-CN" altLang="en-US" dirty="0" smtClean="0"/>
              <a:t>系列</a:t>
            </a:r>
            <a:r>
              <a:rPr lang="en-US" altLang="zh-CN" dirty="0" smtClean="0"/>
              <a:t>(</a:t>
            </a:r>
            <a:r>
              <a:rPr lang="zh-CN" altLang="en-US" dirty="0" smtClean="0"/>
              <a:t>不包括</a:t>
            </a:r>
            <a:r>
              <a:rPr lang="en-US" altLang="zh-CN" dirty="0" err="1" smtClean="0"/>
              <a:t>Yonah</a:t>
            </a:r>
            <a:r>
              <a:rPr lang="zh-CN" altLang="en-US" dirty="0" smtClean="0"/>
              <a:t>核心</a:t>
            </a:r>
            <a:r>
              <a:rPr lang="en-US" altLang="zh-CN" dirty="0" smtClean="0"/>
              <a:t>)</a:t>
            </a:r>
            <a:r>
              <a:rPr lang="zh-CN" altLang="en-US" dirty="0" smtClean="0"/>
              <a:t>和</a:t>
            </a:r>
            <a:r>
              <a:rPr lang="en-US" altLang="zh-CN" dirty="0" smtClean="0"/>
              <a:t>Pentium M</a:t>
            </a:r>
            <a:r>
              <a:rPr lang="zh-CN" altLang="en-US" dirty="0" smtClean="0"/>
              <a:t>系列，而此两大系列</a:t>
            </a:r>
            <a:r>
              <a:rPr lang="en-US" altLang="zh-CN" dirty="0" smtClean="0"/>
              <a:t>CPU</a:t>
            </a:r>
            <a:r>
              <a:rPr lang="zh-CN" altLang="en-US" dirty="0" smtClean="0"/>
              <a:t>已经面临被淘汰的命运。</a:t>
            </a:r>
            <a:r>
              <a:rPr lang="en-US" altLang="zh-CN" dirty="0" err="1" smtClean="0"/>
              <a:t>Yonah</a:t>
            </a:r>
            <a:r>
              <a:rPr lang="zh-CN" altLang="en-US" dirty="0" smtClean="0"/>
              <a:t>核心的</a:t>
            </a:r>
            <a:r>
              <a:rPr lang="en-US" altLang="zh-CN" dirty="0" smtClean="0"/>
              <a:t>Core Duo</a:t>
            </a:r>
            <a:r>
              <a:rPr lang="zh-CN" altLang="en-US" dirty="0" smtClean="0"/>
              <a:t>、</a:t>
            </a:r>
            <a:r>
              <a:rPr lang="en-US" altLang="zh-CN" dirty="0" smtClean="0"/>
              <a:t>Core Solo</a:t>
            </a:r>
            <a:r>
              <a:rPr lang="zh-CN" altLang="en-US" dirty="0" smtClean="0"/>
              <a:t>和</a:t>
            </a:r>
            <a:r>
              <a:rPr lang="en-US" altLang="zh-CN" dirty="0" smtClean="0"/>
              <a:t>Celeron M</a:t>
            </a:r>
            <a:r>
              <a:rPr lang="zh-CN" altLang="en-US" dirty="0" smtClean="0"/>
              <a:t>已经改用了不兼容于旧版</a:t>
            </a:r>
            <a:r>
              <a:rPr lang="en-US" altLang="zh-CN" dirty="0" smtClean="0"/>
              <a:t>Socket 478</a:t>
            </a:r>
            <a:r>
              <a:rPr lang="zh-CN" altLang="en-US" dirty="0" smtClean="0"/>
              <a:t>的新版</a:t>
            </a:r>
            <a:r>
              <a:rPr lang="en-US" altLang="zh-CN" dirty="0" smtClean="0"/>
              <a:t>Socket 478</a:t>
            </a:r>
            <a:r>
              <a:rPr lang="zh-CN" altLang="en-US" dirty="0" smtClean="0"/>
              <a:t>接口。</a:t>
            </a:r>
          </a:p>
          <a:p>
            <a:r>
              <a:rPr lang="en-US" altLang="zh-CN" b="1" dirty="0" smtClean="0"/>
              <a:t>CPU</a:t>
            </a:r>
            <a:r>
              <a:rPr lang="zh-CN" altLang="en-US" b="1" dirty="0" smtClean="0"/>
              <a:t>接口</a:t>
            </a:r>
            <a:r>
              <a:rPr lang="en-US" altLang="zh-CN" b="1" dirty="0" smtClean="0"/>
              <a:t>:Socket 478</a:t>
            </a:r>
            <a:br>
              <a:rPr lang="en-US" altLang="zh-CN" b="1" dirty="0" smtClean="0"/>
            </a:br>
            <a:r>
              <a:rPr lang="zh-CN" altLang="en-US" dirty="0" smtClean="0"/>
              <a:t>　　最初的</a:t>
            </a:r>
            <a:r>
              <a:rPr lang="en-US" altLang="zh-CN" dirty="0" smtClean="0"/>
              <a:t>Socket 478</a:t>
            </a:r>
            <a:r>
              <a:rPr lang="zh-CN" altLang="en-US" dirty="0" smtClean="0"/>
              <a:t>接口是早期</a:t>
            </a:r>
            <a:r>
              <a:rPr lang="en-US" altLang="zh-CN" dirty="0" smtClean="0"/>
              <a:t>Pentium 4</a:t>
            </a:r>
            <a:r>
              <a:rPr lang="zh-CN" altLang="en-US" dirty="0" smtClean="0"/>
              <a:t>系列处理器所采用的接口类型，针脚数为</a:t>
            </a:r>
            <a:r>
              <a:rPr lang="en-US" altLang="zh-CN" dirty="0" smtClean="0"/>
              <a:t>478</a:t>
            </a:r>
            <a:r>
              <a:rPr lang="zh-CN" altLang="en-US" dirty="0" smtClean="0"/>
              <a:t>针。</a:t>
            </a:r>
            <a:r>
              <a:rPr lang="en-US" altLang="zh-CN" dirty="0" smtClean="0"/>
              <a:t>Socket 478</a:t>
            </a:r>
            <a:r>
              <a:rPr lang="zh-CN" altLang="en-US" dirty="0" smtClean="0"/>
              <a:t>的</a:t>
            </a:r>
            <a:r>
              <a:rPr lang="en-US" altLang="zh-CN" dirty="0" smtClean="0"/>
              <a:t>Pentium 4</a:t>
            </a:r>
            <a:r>
              <a:rPr lang="zh-CN" altLang="en-US" dirty="0" smtClean="0"/>
              <a:t>处理器面积很小，其针脚排列极为紧密。英特尔公司的</a:t>
            </a:r>
            <a:r>
              <a:rPr lang="en-US" altLang="zh-CN" dirty="0" smtClean="0"/>
              <a:t>Pentium 4</a:t>
            </a:r>
            <a:r>
              <a:rPr lang="zh-CN" altLang="en-US" dirty="0" smtClean="0"/>
              <a:t>系列和</a:t>
            </a:r>
            <a:r>
              <a:rPr lang="en-US" altLang="zh-CN" dirty="0" smtClean="0"/>
              <a:t>P4 </a:t>
            </a:r>
            <a:r>
              <a:rPr lang="zh-CN" altLang="en-US" dirty="0" smtClean="0"/>
              <a:t>赛扬系列都采用此接口，目前这种</a:t>
            </a:r>
            <a:r>
              <a:rPr lang="en-US" altLang="zh-CN" dirty="0" smtClean="0"/>
              <a:t>CPU</a:t>
            </a:r>
            <a:r>
              <a:rPr lang="zh-CN" altLang="en-US" dirty="0" smtClean="0"/>
              <a:t>已经逐步退出市场。</a:t>
            </a:r>
            <a:br>
              <a:rPr lang="zh-CN" altLang="en-US" dirty="0" smtClean="0"/>
            </a:br>
            <a:r>
              <a:rPr lang="zh-CN" altLang="en-US" dirty="0" smtClean="0"/>
              <a:t>但是，</a:t>
            </a:r>
            <a:r>
              <a:rPr lang="en-US" altLang="zh-CN" dirty="0" smtClean="0"/>
              <a:t>Intel</a:t>
            </a:r>
            <a:r>
              <a:rPr lang="zh-CN" altLang="en-US" dirty="0" smtClean="0"/>
              <a:t>于</a:t>
            </a:r>
            <a:r>
              <a:rPr lang="en-US" altLang="zh-CN" dirty="0" smtClean="0"/>
              <a:t>2006</a:t>
            </a:r>
            <a:r>
              <a:rPr lang="zh-CN" altLang="en-US" dirty="0" smtClean="0"/>
              <a:t>年初推出了一种全新的</a:t>
            </a:r>
            <a:r>
              <a:rPr lang="en-US" altLang="zh-CN" dirty="0" smtClean="0"/>
              <a:t>Socket 478</a:t>
            </a:r>
            <a:r>
              <a:rPr lang="zh-CN" altLang="en-US" dirty="0" smtClean="0"/>
              <a:t>接口，这种接口是目前</a:t>
            </a:r>
            <a:r>
              <a:rPr lang="en-US" altLang="zh-CN" dirty="0" smtClean="0"/>
              <a:t>Intel</a:t>
            </a:r>
            <a:r>
              <a:rPr lang="zh-CN" altLang="en-US" dirty="0" smtClean="0"/>
              <a:t>公司采用</a:t>
            </a:r>
            <a:r>
              <a:rPr lang="en-US" altLang="zh-CN" dirty="0" smtClean="0"/>
              <a:t>Core</a:t>
            </a:r>
            <a:r>
              <a:rPr lang="zh-CN" altLang="en-US" dirty="0" smtClean="0"/>
              <a:t>架构的处理器</a:t>
            </a:r>
            <a:r>
              <a:rPr lang="en-US" altLang="zh-CN" dirty="0" smtClean="0"/>
              <a:t>Core Duo</a:t>
            </a:r>
            <a:r>
              <a:rPr lang="zh-CN" altLang="en-US" dirty="0" smtClean="0"/>
              <a:t>和</a:t>
            </a:r>
            <a:r>
              <a:rPr lang="en-US" altLang="zh-CN" dirty="0" smtClean="0"/>
              <a:t>Core Solo</a:t>
            </a:r>
            <a:r>
              <a:rPr lang="zh-CN" altLang="en-US" dirty="0" smtClean="0"/>
              <a:t>的专用接口，与早期桌面版</a:t>
            </a:r>
            <a:r>
              <a:rPr lang="en-US" altLang="zh-CN" dirty="0" smtClean="0"/>
              <a:t>Pentium 4</a:t>
            </a:r>
            <a:r>
              <a:rPr lang="zh-CN" altLang="en-US" dirty="0" smtClean="0"/>
              <a:t>系列的</a:t>
            </a:r>
            <a:r>
              <a:rPr lang="en-US" altLang="zh-CN" dirty="0" smtClean="0"/>
              <a:t>Socket 478</a:t>
            </a:r>
            <a:r>
              <a:rPr lang="zh-CN" altLang="en-US" dirty="0" smtClean="0"/>
              <a:t>接口相比，虽然针脚数同为</a:t>
            </a:r>
            <a:r>
              <a:rPr lang="en-US" altLang="zh-CN" dirty="0" smtClean="0"/>
              <a:t>478</a:t>
            </a:r>
            <a:r>
              <a:rPr lang="zh-CN" altLang="en-US" dirty="0" smtClean="0"/>
              <a:t>根，但是其针脚定义以及电压等重要参数完全不相同，所以二者之间并不能互相兼容。随着</a:t>
            </a:r>
            <a:r>
              <a:rPr lang="en-US" altLang="zh-CN" dirty="0" smtClean="0"/>
              <a:t>Intel</a:t>
            </a:r>
            <a:r>
              <a:rPr lang="zh-CN" altLang="en-US" dirty="0" smtClean="0"/>
              <a:t>公司的处理器全面向</a:t>
            </a:r>
            <a:r>
              <a:rPr lang="en-US" altLang="zh-CN" dirty="0" smtClean="0"/>
              <a:t>Core</a:t>
            </a:r>
            <a:r>
              <a:rPr lang="zh-CN" altLang="en-US" dirty="0" smtClean="0"/>
              <a:t>架构转移，今后采用新</a:t>
            </a:r>
            <a:r>
              <a:rPr lang="en-US" altLang="zh-CN" dirty="0" smtClean="0"/>
              <a:t>Socket 478</a:t>
            </a:r>
            <a:r>
              <a:rPr lang="zh-CN" altLang="en-US" dirty="0" smtClean="0"/>
              <a:t>接口的处理器将会越来越多，例如即将推出的</a:t>
            </a:r>
            <a:r>
              <a:rPr lang="en-US" altLang="zh-CN" dirty="0" smtClean="0"/>
              <a:t>Core</a:t>
            </a:r>
            <a:r>
              <a:rPr lang="zh-CN" altLang="en-US" dirty="0" smtClean="0"/>
              <a:t>架构的</a:t>
            </a:r>
            <a:r>
              <a:rPr lang="en-US" altLang="zh-CN" dirty="0" smtClean="0"/>
              <a:t>Celeron M</a:t>
            </a:r>
            <a:r>
              <a:rPr lang="zh-CN" altLang="en-US" dirty="0" smtClean="0"/>
              <a:t>也会采用此接口。</a:t>
            </a:r>
          </a:p>
          <a:p>
            <a:r>
              <a:rPr lang="en-US" altLang="zh-CN" b="1" dirty="0" smtClean="0"/>
              <a:t>CPU</a:t>
            </a:r>
            <a:r>
              <a:rPr lang="zh-CN" altLang="en-US" b="1" dirty="0" smtClean="0"/>
              <a:t>接口</a:t>
            </a:r>
            <a:r>
              <a:rPr lang="en-US" altLang="zh-CN" b="1" dirty="0" smtClean="0"/>
              <a:t>:Socket 775(LGA775)</a:t>
            </a:r>
            <a:r>
              <a:rPr lang="en-US" altLang="zh-CN" dirty="0" smtClean="0"/>
              <a:t/>
            </a:r>
            <a:br>
              <a:rPr lang="en-US" altLang="zh-CN" dirty="0" smtClean="0"/>
            </a:br>
            <a:r>
              <a:rPr lang="zh-CN" altLang="en-US" dirty="0" smtClean="0"/>
              <a:t>　　</a:t>
            </a:r>
            <a:r>
              <a:rPr lang="en-US" altLang="zh-CN" dirty="0" smtClean="0"/>
              <a:t>Socket 775</a:t>
            </a:r>
            <a:r>
              <a:rPr lang="zh-CN" altLang="en-US" dirty="0" smtClean="0"/>
              <a:t>又称为</a:t>
            </a:r>
            <a:r>
              <a:rPr lang="en-US" altLang="zh-CN" dirty="0" smtClean="0"/>
              <a:t>Socket T</a:t>
            </a:r>
            <a:r>
              <a:rPr lang="zh-CN" altLang="en-US" dirty="0" smtClean="0"/>
              <a:t>，是目前应用于</a:t>
            </a:r>
            <a:r>
              <a:rPr lang="en-US" altLang="zh-CN" dirty="0" smtClean="0"/>
              <a:t>Intel LGA775</a:t>
            </a:r>
            <a:r>
              <a:rPr lang="zh-CN" altLang="en-US" dirty="0" smtClean="0"/>
              <a:t>封装的</a:t>
            </a:r>
            <a:r>
              <a:rPr lang="en-US" altLang="zh-CN" dirty="0" smtClean="0"/>
              <a:t>CPU</a:t>
            </a:r>
            <a:r>
              <a:rPr lang="zh-CN" altLang="en-US" dirty="0" smtClean="0"/>
              <a:t>所对应的接口，目前采用此种接口的有</a:t>
            </a:r>
            <a:r>
              <a:rPr lang="en-US" altLang="zh-CN" dirty="0" smtClean="0"/>
              <a:t>LGA775</a:t>
            </a:r>
            <a:r>
              <a:rPr lang="zh-CN" altLang="en-US" dirty="0" smtClean="0"/>
              <a:t>封装的单核心的</a:t>
            </a:r>
            <a:r>
              <a:rPr lang="en-US" altLang="zh-CN" dirty="0" smtClean="0"/>
              <a:t>Pentium 4</a:t>
            </a:r>
            <a:r>
              <a:rPr lang="zh-CN" altLang="en-US" dirty="0" smtClean="0"/>
              <a:t>、</a:t>
            </a:r>
            <a:r>
              <a:rPr lang="en-US" altLang="zh-CN" dirty="0" smtClean="0"/>
              <a:t>Pentium 4 EE</a:t>
            </a:r>
            <a:r>
              <a:rPr lang="zh-CN" altLang="en-US" dirty="0" smtClean="0"/>
              <a:t>、</a:t>
            </a:r>
            <a:r>
              <a:rPr lang="en-US" altLang="zh-CN" dirty="0" smtClean="0"/>
              <a:t>Celeron D</a:t>
            </a:r>
            <a:r>
              <a:rPr lang="zh-CN" altLang="en-US" dirty="0" smtClean="0"/>
              <a:t>以及双核心的</a:t>
            </a:r>
            <a:r>
              <a:rPr lang="en-US" altLang="zh-CN" dirty="0" smtClean="0"/>
              <a:t>Pentium D</a:t>
            </a:r>
            <a:r>
              <a:rPr lang="zh-CN" altLang="en-US" dirty="0" smtClean="0"/>
              <a:t>和</a:t>
            </a:r>
            <a:r>
              <a:rPr lang="en-US" altLang="zh-CN" dirty="0" smtClean="0"/>
              <a:t>Pentium EE</a:t>
            </a:r>
            <a:r>
              <a:rPr lang="zh-CN" altLang="en-US" dirty="0" smtClean="0"/>
              <a:t>等</a:t>
            </a:r>
            <a:r>
              <a:rPr lang="en-US" altLang="zh-CN" dirty="0" smtClean="0"/>
              <a:t>CPU</a:t>
            </a:r>
            <a:r>
              <a:rPr lang="zh-CN" altLang="en-US" dirty="0" smtClean="0"/>
              <a:t>。与以前的</a:t>
            </a:r>
            <a:r>
              <a:rPr lang="en-US" altLang="zh-CN" dirty="0" smtClean="0"/>
              <a:t>Socket 478</a:t>
            </a:r>
            <a:r>
              <a:rPr lang="zh-CN" altLang="en-US" dirty="0" smtClean="0"/>
              <a:t>接口</a:t>
            </a:r>
            <a:r>
              <a:rPr lang="en-US" altLang="zh-CN" dirty="0" smtClean="0"/>
              <a:t>CPU</a:t>
            </a:r>
            <a:r>
              <a:rPr lang="zh-CN" altLang="en-US" dirty="0" smtClean="0"/>
              <a:t>不同，</a:t>
            </a:r>
            <a:r>
              <a:rPr lang="en-US" altLang="zh-CN" dirty="0" smtClean="0"/>
              <a:t>Socket 775</a:t>
            </a:r>
            <a:r>
              <a:rPr lang="zh-CN" altLang="en-US" dirty="0" smtClean="0"/>
              <a:t>接口</a:t>
            </a:r>
            <a:r>
              <a:rPr lang="en-US" altLang="zh-CN" dirty="0" smtClean="0"/>
              <a:t>CPU</a:t>
            </a:r>
            <a:r>
              <a:rPr lang="zh-CN" altLang="en-US" dirty="0" smtClean="0"/>
              <a:t>的底部没有传统的针脚，而代之以</a:t>
            </a:r>
            <a:r>
              <a:rPr lang="en-US" altLang="zh-CN" dirty="0" smtClean="0"/>
              <a:t>775</a:t>
            </a:r>
            <a:r>
              <a:rPr lang="zh-CN" altLang="en-US" dirty="0" smtClean="0"/>
              <a:t>个触点，即并非针脚式而是触点式，通过与对应的</a:t>
            </a:r>
            <a:r>
              <a:rPr lang="en-US" altLang="zh-CN" dirty="0" smtClean="0"/>
              <a:t>Socket 775</a:t>
            </a:r>
            <a:r>
              <a:rPr lang="zh-CN" altLang="en-US" dirty="0" smtClean="0"/>
              <a:t>插槽内的</a:t>
            </a:r>
            <a:r>
              <a:rPr lang="en-US" altLang="zh-CN" dirty="0" smtClean="0"/>
              <a:t>775</a:t>
            </a:r>
            <a:r>
              <a:rPr lang="zh-CN" altLang="en-US" dirty="0" smtClean="0"/>
              <a:t>根触针接触来传输信号。</a:t>
            </a:r>
            <a:r>
              <a:rPr lang="en-US" altLang="zh-CN" dirty="0" smtClean="0"/>
              <a:t>Socket 775</a:t>
            </a:r>
            <a:r>
              <a:rPr lang="zh-CN" altLang="en-US" dirty="0" smtClean="0"/>
              <a:t>接口不仅能够有效提升处理器的信号强度、提升处理器频率，同时也可以提高处理器生产的良品率、降低生产成本。随着</a:t>
            </a:r>
            <a:r>
              <a:rPr lang="en-US" altLang="zh-CN" dirty="0" smtClean="0"/>
              <a:t>Socket 478</a:t>
            </a:r>
            <a:r>
              <a:rPr lang="zh-CN" altLang="en-US" dirty="0" smtClean="0"/>
              <a:t>的逐渐淡出，</a:t>
            </a:r>
            <a:r>
              <a:rPr lang="en-US" altLang="zh-CN" dirty="0" smtClean="0"/>
              <a:t>Socket 775</a:t>
            </a:r>
            <a:r>
              <a:rPr lang="zh-CN" altLang="en-US" dirty="0" smtClean="0"/>
              <a:t>已经成为</a:t>
            </a:r>
            <a:r>
              <a:rPr lang="en-US" altLang="zh-CN" dirty="0" smtClean="0"/>
              <a:t>Intel</a:t>
            </a:r>
            <a:r>
              <a:rPr lang="zh-CN" altLang="en-US" dirty="0" smtClean="0"/>
              <a:t>桌面</a:t>
            </a:r>
            <a:r>
              <a:rPr lang="en-US" altLang="zh-CN" dirty="0" smtClean="0"/>
              <a:t>CPU</a:t>
            </a:r>
            <a:r>
              <a:rPr lang="zh-CN" altLang="en-US" dirty="0" smtClean="0"/>
              <a:t>的标准接口。</a:t>
            </a:r>
          </a:p>
          <a:p>
            <a:r>
              <a:rPr lang="en-US" altLang="zh-CN" b="1" dirty="0" smtClean="0"/>
              <a:t>CPU</a:t>
            </a:r>
            <a:r>
              <a:rPr lang="zh-CN" altLang="en-US" b="1" dirty="0" smtClean="0"/>
              <a:t>接口</a:t>
            </a:r>
            <a:r>
              <a:rPr lang="en-US" altLang="zh-CN" b="1" dirty="0" smtClean="0"/>
              <a:t>:Socket 754</a:t>
            </a:r>
            <a:r>
              <a:rPr lang="en-US" altLang="zh-CN" dirty="0" smtClean="0"/>
              <a:t/>
            </a:r>
            <a:br>
              <a:rPr lang="en-US" altLang="zh-CN" dirty="0" smtClean="0"/>
            </a:br>
            <a:r>
              <a:rPr lang="zh-CN" altLang="en-US" dirty="0" smtClean="0"/>
              <a:t>　　</a:t>
            </a:r>
            <a:r>
              <a:rPr lang="en-US" altLang="zh-CN" dirty="0" smtClean="0"/>
              <a:t>Socket 754</a:t>
            </a:r>
            <a:r>
              <a:rPr lang="zh-CN" altLang="en-US" dirty="0" smtClean="0"/>
              <a:t>是</a:t>
            </a:r>
            <a:r>
              <a:rPr lang="en-US" altLang="zh-CN" dirty="0" smtClean="0"/>
              <a:t>2003</a:t>
            </a:r>
            <a:r>
              <a:rPr lang="zh-CN" altLang="en-US" dirty="0" smtClean="0"/>
              <a:t>年</a:t>
            </a:r>
            <a:r>
              <a:rPr lang="en-US" altLang="zh-CN" dirty="0" smtClean="0"/>
              <a:t>9</a:t>
            </a:r>
            <a:r>
              <a:rPr lang="zh-CN" altLang="en-US" dirty="0" smtClean="0"/>
              <a:t>月</a:t>
            </a:r>
            <a:r>
              <a:rPr lang="en-US" altLang="zh-CN" dirty="0" smtClean="0"/>
              <a:t>AMD64</a:t>
            </a:r>
            <a:r>
              <a:rPr lang="zh-CN" altLang="en-US" dirty="0" smtClean="0"/>
              <a:t>位桌面平台最初发布时的</a:t>
            </a:r>
            <a:r>
              <a:rPr lang="en-US" altLang="zh-CN" dirty="0" smtClean="0"/>
              <a:t>CPU</a:t>
            </a:r>
            <a:r>
              <a:rPr lang="zh-CN" altLang="en-US" dirty="0" smtClean="0"/>
              <a:t>接口，具有</a:t>
            </a:r>
            <a:r>
              <a:rPr lang="en-US" altLang="zh-CN" dirty="0" smtClean="0"/>
              <a:t>754</a:t>
            </a:r>
            <a:r>
              <a:rPr lang="zh-CN" altLang="en-US" dirty="0" smtClean="0"/>
              <a:t>根</a:t>
            </a:r>
            <a:r>
              <a:rPr lang="en-US" altLang="zh-CN" dirty="0" smtClean="0"/>
              <a:t>CPU</a:t>
            </a:r>
            <a:r>
              <a:rPr lang="zh-CN" altLang="en-US" dirty="0" smtClean="0"/>
              <a:t>针脚，只支持单通道</a:t>
            </a:r>
            <a:r>
              <a:rPr lang="en-US" altLang="zh-CN" dirty="0" smtClean="0"/>
              <a:t>DDR</a:t>
            </a:r>
            <a:r>
              <a:rPr lang="zh-CN" altLang="en-US" dirty="0" smtClean="0"/>
              <a:t>内存。目前采用此接口的有面向桌面平台的</a:t>
            </a:r>
            <a:r>
              <a:rPr lang="en-US" altLang="zh-CN" dirty="0" smtClean="0"/>
              <a:t>Athlon 64</a:t>
            </a:r>
            <a:r>
              <a:rPr lang="zh-CN" altLang="en-US" dirty="0" smtClean="0"/>
              <a:t>的低端型号和</a:t>
            </a:r>
            <a:r>
              <a:rPr lang="en-US" altLang="zh-CN" dirty="0" smtClean="0"/>
              <a:t>Sempron</a:t>
            </a:r>
            <a:r>
              <a:rPr lang="zh-CN" altLang="en-US" dirty="0" smtClean="0"/>
              <a:t>的高端型号，以及面向移动平台的</a:t>
            </a:r>
            <a:r>
              <a:rPr lang="en-US" altLang="zh-CN" dirty="0" smtClean="0"/>
              <a:t>Mobile Sempron</a:t>
            </a:r>
            <a:r>
              <a:rPr lang="zh-CN" altLang="en-US" dirty="0" smtClean="0"/>
              <a:t>、</a:t>
            </a:r>
            <a:r>
              <a:rPr lang="en-US" altLang="zh-CN" dirty="0" smtClean="0"/>
              <a:t>Mobile Athlon 64</a:t>
            </a:r>
            <a:r>
              <a:rPr lang="zh-CN" altLang="en-US" dirty="0" smtClean="0"/>
              <a:t>以及</a:t>
            </a:r>
            <a:r>
              <a:rPr lang="en-US" altLang="zh-CN" dirty="0" err="1" smtClean="0"/>
              <a:t>Turion</a:t>
            </a:r>
            <a:r>
              <a:rPr lang="en-US" altLang="zh-CN" dirty="0" smtClean="0"/>
              <a:t> 64</a:t>
            </a:r>
            <a:r>
              <a:rPr lang="zh-CN" altLang="en-US" dirty="0" smtClean="0"/>
              <a:t>。随着</a:t>
            </a:r>
            <a:r>
              <a:rPr lang="en-US" altLang="zh-CN" dirty="0" smtClean="0"/>
              <a:t>AMD</a:t>
            </a:r>
            <a:r>
              <a:rPr lang="zh-CN" altLang="en-US" dirty="0" smtClean="0"/>
              <a:t>从</a:t>
            </a:r>
            <a:r>
              <a:rPr lang="en-US" altLang="zh-CN" dirty="0" smtClean="0"/>
              <a:t>2006</a:t>
            </a:r>
            <a:r>
              <a:rPr lang="zh-CN" altLang="en-US" dirty="0" smtClean="0"/>
              <a:t>年开始全面转向支持</a:t>
            </a:r>
            <a:r>
              <a:rPr lang="en-US" altLang="zh-CN" dirty="0" smtClean="0"/>
              <a:t>DDR2</a:t>
            </a:r>
            <a:r>
              <a:rPr lang="zh-CN" altLang="en-US" dirty="0" smtClean="0"/>
              <a:t>内存，桌面平台的</a:t>
            </a:r>
            <a:r>
              <a:rPr lang="en-US" altLang="zh-CN" dirty="0" smtClean="0"/>
              <a:t>Socket 754</a:t>
            </a:r>
            <a:r>
              <a:rPr lang="zh-CN" altLang="en-US" dirty="0" smtClean="0"/>
              <a:t>将逐渐被</a:t>
            </a:r>
            <a:r>
              <a:rPr lang="en-US" altLang="zh-CN" dirty="0" smtClean="0"/>
              <a:t>Socket AM2</a:t>
            </a:r>
            <a:r>
              <a:rPr lang="zh-CN" altLang="en-US" dirty="0" smtClean="0"/>
              <a:t>所取代从而使</a:t>
            </a:r>
            <a:r>
              <a:rPr lang="en-US" altLang="zh-CN" dirty="0" smtClean="0"/>
              <a:t>AMD</a:t>
            </a:r>
            <a:r>
              <a:rPr lang="zh-CN" altLang="en-US" dirty="0" smtClean="0"/>
              <a:t>的桌面处理器接口走向统一，而与此同时移动平台的</a:t>
            </a:r>
            <a:r>
              <a:rPr lang="en-US" altLang="zh-CN" dirty="0" smtClean="0"/>
              <a:t>Socket 754</a:t>
            </a:r>
            <a:r>
              <a:rPr lang="zh-CN" altLang="en-US" dirty="0" smtClean="0"/>
              <a:t>也将逐渐被具有</a:t>
            </a:r>
            <a:r>
              <a:rPr lang="en-US" altLang="zh-CN" dirty="0" smtClean="0"/>
              <a:t>638</a:t>
            </a:r>
            <a:r>
              <a:rPr lang="zh-CN" altLang="en-US" dirty="0" smtClean="0"/>
              <a:t>根</a:t>
            </a:r>
            <a:r>
              <a:rPr lang="en-US" altLang="zh-CN" dirty="0" smtClean="0"/>
              <a:t>CPU</a:t>
            </a:r>
            <a:r>
              <a:rPr lang="zh-CN" altLang="en-US" dirty="0" smtClean="0"/>
              <a:t>针脚、支持双通道</a:t>
            </a:r>
            <a:r>
              <a:rPr lang="en-US" altLang="zh-CN" dirty="0" smtClean="0"/>
              <a:t>DDR2</a:t>
            </a:r>
            <a:r>
              <a:rPr lang="zh-CN" altLang="en-US" dirty="0" smtClean="0"/>
              <a:t>内存的</a:t>
            </a:r>
            <a:r>
              <a:rPr lang="en-US" altLang="zh-CN" dirty="0" smtClean="0"/>
              <a:t>Socket S1</a:t>
            </a:r>
            <a:r>
              <a:rPr lang="zh-CN" altLang="en-US" dirty="0" smtClean="0"/>
              <a:t>所取代。</a:t>
            </a:r>
            <a:r>
              <a:rPr lang="en-US" altLang="zh-CN" dirty="0" smtClean="0"/>
              <a:t>Socket 754</a:t>
            </a:r>
            <a:r>
              <a:rPr lang="zh-CN" altLang="en-US" dirty="0" smtClean="0"/>
              <a:t>在</a:t>
            </a:r>
            <a:r>
              <a:rPr lang="en-US" altLang="zh-CN" dirty="0" smtClean="0"/>
              <a:t>2007</a:t>
            </a:r>
            <a:r>
              <a:rPr lang="zh-CN" altLang="en-US" dirty="0" smtClean="0"/>
              <a:t>年底完成自己的历史使命从而被淘汰，其寿命反而要比一度号称要取代自己的</a:t>
            </a:r>
            <a:r>
              <a:rPr lang="en-US" altLang="zh-CN" dirty="0" smtClean="0"/>
              <a:t>Socket 939</a:t>
            </a:r>
            <a:r>
              <a:rPr lang="zh-CN" altLang="en-US" dirty="0" smtClean="0"/>
              <a:t>要长得多。</a:t>
            </a:r>
          </a:p>
          <a:p>
            <a:r>
              <a:rPr lang="en-US" altLang="zh-CN" b="1" dirty="0" smtClean="0"/>
              <a:t>CPU</a:t>
            </a:r>
            <a:r>
              <a:rPr lang="zh-CN" altLang="en-US" b="1" dirty="0" smtClean="0"/>
              <a:t>接口</a:t>
            </a:r>
            <a:r>
              <a:rPr lang="en-US" altLang="zh-CN" b="1" dirty="0" smtClean="0"/>
              <a:t>:Socket 939</a:t>
            </a:r>
            <a:r>
              <a:rPr lang="en-US" altLang="zh-CN" dirty="0" smtClean="0"/>
              <a:t/>
            </a:r>
            <a:br>
              <a:rPr lang="en-US" altLang="zh-CN" dirty="0" smtClean="0"/>
            </a:br>
            <a:r>
              <a:rPr lang="zh-CN" altLang="en-US" dirty="0" smtClean="0"/>
              <a:t>　　</a:t>
            </a:r>
            <a:r>
              <a:rPr lang="en-US" altLang="zh-CN" dirty="0" smtClean="0"/>
              <a:t>Socket 939</a:t>
            </a:r>
            <a:r>
              <a:rPr lang="zh-CN" altLang="en-US" dirty="0" smtClean="0"/>
              <a:t>是</a:t>
            </a:r>
            <a:r>
              <a:rPr lang="en-US" altLang="zh-CN" dirty="0" smtClean="0"/>
              <a:t>AMD</a:t>
            </a:r>
            <a:r>
              <a:rPr lang="zh-CN" altLang="en-US" dirty="0" smtClean="0"/>
              <a:t>公司</a:t>
            </a:r>
            <a:r>
              <a:rPr lang="en-US" altLang="zh-CN" dirty="0" smtClean="0"/>
              <a:t>2004</a:t>
            </a:r>
            <a:r>
              <a:rPr lang="zh-CN" altLang="en-US" dirty="0" smtClean="0"/>
              <a:t>年</a:t>
            </a:r>
            <a:r>
              <a:rPr lang="en-US" altLang="zh-CN" dirty="0" smtClean="0"/>
              <a:t>6</a:t>
            </a:r>
            <a:r>
              <a:rPr lang="zh-CN" altLang="en-US" dirty="0" smtClean="0"/>
              <a:t>月才推出的</a:t>
            </a:r>
            <a:r>
              <a:rPr lang="en-US" altLang="zh-CN" dirty="0" smtClean="0"/>
              <a:t>64</a:t>
            </a:r>
            <a:r>
              <a:rPr lang="zh-CN" altLang="en-US" dirty="0" smtClean="0"/>
              <a:t>位桌面平台接口标准，具有</a:t>
            </a:r>
            <a:r>
              <a:rPr lang="en-US" altLang="zh-CN" dirty="0" smtClean="0"/>
              <a:t>939</a:t>
            </a:r>
            <a:r>
              <a:rPr lang="zh-CN" altLang="en-US" dirty="0" smtClean="0"/>
              <a:t>根</a:t>
            </a:r>
            <a:r>
              <a:rPr lang="en-US" altLang="zh-CN" dirty="0" smtClean="0"/>
              <a:t>CPU</a:t>
            </a:r>
            <a:r>
              <a:rPr lang="zh-CN" altLang="en-US" dirty="0" smtClean="0"/>
              <a:t>针脚，支持双通道</a:t>
            </a:r>
            <a:r>
              <a:rPr lang="en-US" altLang="zh-CN" dirty="0" smtClean="0"/>
              <a:t>DDR</a:t>
            </a:r>
            <a:r>
              <a:rPr lang="zh-CN" altLang="en-US" dirty="0" smtClean="0"/>
              <a:t>内存。目前采用此接口的有面向入门级服务器</a:t>
            </a:r>
            <a:r>
              <a:rPr lang="en-US" altLang="zh-CN" dirty="0" smtClean="0"/>
              <a:t>/</a:t>
            </a:r>
            <a:r>
              <a:rPr lang="zh-CN" altLang="en-US" dirty="0" smtClean="0"/>
              <a:t>工作站市场的</a:t>
            </a:r>
            <a:r>
              <a:rPr lang="en-US" altLang="zh-CN" dirty="0" smtClean="0"/>
              <a:t>Opteron 1XX</a:t>
            </a:r>
            <a:r>
              <a:rPr lang="zh-CN" altLang="en-US" dirty="0" smtClean="0"/>
              <a:t>系列以及面向桌面市场的</a:t>
            </a:r>
            <a:r>
              <a:rPr lang="en-US" altLang="zh-CN" dirty="0" smtClean="0"/>
              <a:t>Athlon 64</a:t>
            </a:r>
            <a:r>
              <a:rPr lang="zh-CN" altLang="en-US" dirty="0" smtClean="0"/>
              <a:t>以及</a:t>
            </a:r>
            <a:r>
              <a:rPr lang="en-US" altLang="zh-CN" dirty="0" smtClean="0"/>
              <a:t>Athlon 64 FX</a:t>
            </a:r>
            <a:r>
              <a:rPr lang="zh-CN" altLang="en-US" dirty="0" smtClean="0"/>
              <a:t>和</a:t>
            </a:r>
            <a:r>
              <a:rPr lang="en-US" altLang="zh-CN" dirty="0" smtClean="0"/>
              <a:t>Athlon 64 X2</a:t>
            </a:r>
            <a:r>
              <a:rPr lang="zh-CN" altLang="en-US" dirty="0" smtClean="0"/>
              <a:t>，除此之外部分专供</a:t>
            </a:r>
            <a:r>
              <a:rPr lang="en-US" altLang="zh-CN" dirty="0" smtClean="0"/>
              <a:t>OEM</a:t>
            </a:r>
            <a:r>
              <a:rPr lang="zh-CN" altLang="en-US" dirty="0" smtClean="0"/>
              <a:t>厂商的</a:t>
            </a:r>
            <a:r>
              <a:rPr lang="en-US" altLang="zh-CN" dirty="0" smtClean="0"/>
              <a:t>Sempron</a:t>
            </a:r>
            <a:r>
              <a:rPr lang="zh-CN" altLang="en-US" dirty="0" smtClean="0"/>
              <a:t>也采用了</a:t>
            </a:r>
            <a:r>
              <a:rPr lang="en-US" altLang="zh-CN" dirty="0" smtClean="0"/>
              <a:t>Socket 939</a:t>
            </a:r>
            <a:r>
              <a:rPr lang="zh-CN" altLang="en-US" dirty="0" smtClean="0"/>
              <a:t>接口。</a:t>
            </a:r>
            <a:r>
              <a:rPr lang="en-US" altLang="zh-CN" dirty="0" smtClean="0"/>
              <a:t>Socket 939</a:t>
            </a:r>
            <a:r>
              <a:rPr lang="zh-CN" altLang="en-US" dirty="0" smtClean="0"/>
              <a:t>处理器和与过去的</a:t>
            </a:r>
            <a:r>
              <a:rPr lang="en-US" altLang="zh-CN" dirty="0" smtClean="0"/>
              <a:t>Socket 940</a:t>
            </a:r>
            <a:r>
              <a:rPr lang="zh-CN" altLang="en-US" dirty="0" smtClean="0"/>
              <a:t>插槽是不能混插的，但是</a:t>
            </a:r>
            <a:r>
              <a:rPr lang="en-US" altLang="zh-CN" dirty="0" smtClean="0"/>
              <a:t>Socket 939</a:t>
            </a:r>
            <a:r>
              <a:rPr lang="zh-CN" altLang="en-US" dirty="0" smtClean="0"/>
              <a:t>仍然使用了相同的</a:t>
            </a:r>
            <a:r>
              <a:rPr lang="en-US" altLang="zh-CN" dirty="0" smtClean="0"/>
              <a:t>CPU</a:t>
            </a:r>
            <a:r>
              <a:rPr lang="zh-CN" altLang="en-US" dirty="0" smtClean="0"/>
              <a:t>风扇系统模式。随着</a:t>
            </a:r>
            <a:r>
              <a:rPr lang="en-US" altLang="zh-CN" dirty="0" smtClean="0"/>
              <a:t>AMD</a:t>
            </a:r>
            <a:r>
              <a:rPr lang="zh-CN" altLang="en-US" dirty="0" smtClean="0"/>
              <a:t>从</a:t>
            </a:r>
            <a:r>
              <a:rPr lang="en-US" altLang="zh-CN" dirty="0" smtClean="0"/>
              <a:t>2006</a:t>
            </a:r>
            <a:r>
              <a:rPr lang="zh-CN" altLang="en-US" dirty="0" smtClean="0"/>
              <a:t>年开始全面转向支持</a:t>
            </a:r>
            <a:r>
              <a:rPr lang="en-US" altLang="zh-CN" dirty="0" smtClean="0"/>
              <a:t>DDR2</a:t>
            </a:r>
            <a:r>
              <a:rPr lang="zh-CN" altLang="en-US" dirty="0" smtClean="0"/>
              <a:t>内存，</a:t>
            </a:r>
            <a:r>
              <a:rPr lang="en-US" altLang="zh-CN" dirty="0" smtClean="0"/>
              <a:t>Socket 939</a:t>
            </a:r>
            <a:r>
              <a:rPr lang="zh-CN" altLang="en-US" dirty="0" smtClean="0"/>
              <a:t>被</a:t>
            </a:r>
            <a:r>
              <a:rPr lang="en-US" altLang="zh-CN" dirty="0" smtClean="0"/>
              <a:t>Socket AM2</a:t>
            </a:r>
            <a:r>
              <a:rPr lang="zh-CN" altLang="en-US" dirty="0" smtClean="0"/>
              <a:t>所取代，在</a:t>
            </a:r>
            <a:r>
              <a:rPr lang="en-US" altLang="zh-CN" dirty="0" smtClean="0"/>
              <a:t>2007</a:t>
            </a:r>
            <a:r>
              <a:rPr lang="zh-CN" altLang="en-US" dirty="0" smtClean="0"/>
              <a:t>年初完成自己的历史使命从而被淘汰，从推出到被淘汰其寿命还不到</a:t>
            </a:r>
            <a:r>
              <a:rPr lang="en-US" altLang="zh-CN" dirty="0" smtClean="0"/>
              <a:t>3</a:t>
            </a:r>
            <a:r>
              <a:rPr lang="zh-CN" altLang="en-US" dirty="0" smtClean="0"/>
              <a:t>年。</a:t>
            </a:r>
          </a:p>
          <a:p>
            <a:r>
              <a:rPr lang="en-US" altLang="zh-CN" b="1" dirty="0" smtClean="0"/>
              <a:t>CPU</a:t>
            </a:r>
            <a:r>
              <a:rPr lang="zh-CN" altLang="en-US" b="1" dirty="0" smtClean="0"/>
              <a:t>接口</a:t>
            </a:r>
            <a:r>
              <a:rPr lang="en-US" altLang="zh-CN" b="1" dirty="0" smtClean="0"/>
              <a:t>:Socket 940</a:t>
            </a:r>
            <a:r>
              <a:rPr lang="en-US" altLang="zh-CN" dirty="0" smtClean="0"/>
              <a:t/>
            </a:r>
            <a:br>
              <a:rPr lang="en-US" altLang="zh-CN" dirty="0" smtClean="0"/>
            </a:br>
            <a:r>
              <a:rPr lang="zh-CN" altLang="en-US" dirty="0" smtClean="0"/>
              <a:t>　　</a:t>
            </a:r>
            <a:r>
              <a:rPr lang="en-US" altLang="zh-CN" dirty="0" smtClean="0"/>
              <a:t>Socket 940</a:t>
            </a:r>
            <a:r>
              <a:rPr lang="zh-CN" altLang="en-US" dirty="0" smtClean="0"/>
              <a:t>是最早发布的</a:t>
            </a:r>
            <a:r>
              <a:rPr lang="en-US" altLang="zh-CN" dirty="0" smtClean="0"/>
              <a:t>AMD64</a:t>
            </a:r>
            <a:r>
              <a:rPr lang="zh-CN" altLang="en-US" dirty="0" smtClean="0"/>
              <a:t>位</a:t>
            </a:r>
            <a:r>
              <a:rPr lang="en-US" altLang="zh-CN" dirty="0" smtClean="0"/>
              <a:t>CPU</a:t>
            </a:r>
            <a:r>
              <a:rPr lang="zh-CN" altLang="en-US" dirty="0" smtClean="0"/>
              <a:t>的接口标准，具有</a:t>
            </a:r>
            <a:r>
              <a:rPr lang="en-US" altLang="zh-CN" dirty="0" smtClean="0"/>
              <a:t>940</a:t>
            </a:r>
            <a:r>
              <a:rPr lang="zh-CN" altLang="en-US" dirty="0" smtClean="0"/>
              <a:t>根</a:t>
            </a:r>
            <a:r>
              <a:rPr lang="en-US" altLang="zh-CN" dirty="0" smtClean="0"/>
              <a:t>CPU</a:t>
            </a:r>
            <a:r>
              <a:rPr lang="zh-CN" altLang="en-US" dirty="0" smtClean="0"/>
              <a:t>针脚，支持双通道</a:t>
            </a:r>
            <a:r>
              <a:rPr lang="en-US" altLang="zh-CN" dirty="0" smtClean="0"/>
              <a:t>ECC DDR</a:t>
            </a:r>
            <a:r>
              <a:rPr lang="zh-CN" altLang="en-US" dirty="0" smtClean="0"/>
              <a:t>内存。目前采用此接口的有服务器</a:t>
            </a:r>
            <a:r>
              <a:rPr lang="en-US" altLang="zh-CN" dirty="0" smtClean="0"/>
              <a:t>/</a:t>
            </a:r>
            <a:r>
              <a:rPr lang="zh-CN" altLang="en-US" dirty="0" smtClean="0"/>
              <a:t>工作站所使用的</a:t>
            </a:r>
            <a:r>
              <a:rPr lang="en-US" altLang="zh-CN" dirty="0" smtClean="0"/>
              <a:t>Opteron</a:t>
            </a:r>
            <a:r>
              <a:rPr lang="zh-CN" altLang="en-US" dirty="0" smtClean="0"/>
              <a:t>以及最初的</a:t>
            </a:r>
            <a:r>
              <a:rPr lang="en-US" altLang="zh-CN" dirty="0" smtClean="0"/>
              <a:t>Athlon 64 FX</a:t>
            </a:r>
            <a:r>
              <a:rPr lang="zh-CN" altLang="en-US" dirty="0" smtClean="0"/>
              <a:t>。随着新出的</a:t>
            </a:r>
            <a:r>
              <a:rPr lang="en-US" altLang="zh-CN" dirty="0" smtClean="0"/>
              <a:t>Athlon 64 FX</a:t>
            </a:r>
            <a:r>
              <a:rPr lang="zh-CN" altLang="en-US" dirty="0" smtClean="0"/>
              <a:t>以及部分</a:t>
            </a:r>
            <a:r>
              <a:rPr lang="en-US" altLang="zh-CN" dirty="0" smtClean="0"/>
              <a:t>Opteron 1XX</a:t>
            </a:r>
            <a:r>
              <a:rPr lang="zh-CN" altLang="en-US" dirty="0" smtClean="0"/>
              <a:t>系列改用</a:t>
            </a:r>
            <a:r>
              <a:rPr lang="en-US" altLang="zh-CN" dirty="0" smtClean="0"/>
              <a:t>Socket 939</a:t>
            </a:r>
            <a:r>
              <a:rPr lang="zh-CN" altLang="en-US" dirty="0" smtClean="0"/>
              <a:t>接口，所以</a:t>
            </a:r>
            <a:r>
              <a:rPr lang="en-US" altLang="zh-CN" dirty="0" smtClean="0"/>
              <a:t>Socket 940</a:t>
            </a:r>
            <a:r>
              <a:rPr lang="zh-CN" altLang="en-US" dirty="0" smtClean="0"/>
              <a:t>已经成为了</a:t>
            </a:r>
            <a:r>
              <a:rPr lang="en-US" altLang="zh-CN" dirty="0" smtClean="0"/>
              <a:t>Opteron 2XX</a:t>
            </a:r>
            <a:r>
              <a:rPr lang="zh-CN" altLang="en-US" dirty="0" smtClean="0"/>
              <a:t>全系列和</a:t>
            </a:r>
            <a:r>
              <a:rPr lang="en-US" altLang="zh-CN" dirty="0" smtClean="0"/>
              <a:t>Opteron 8XX</a:t>
            </a:r>
            <a:r>
              <a:rPr lang="zh-CN" altLang="en-US" dirty="0" smtClean="0"/>
              <a:t>全系列以及部分</a:t>
            </a:r>
            <a:r>
              <a:rPr lang="en-US" altLang="zh-CN" dirty="0" smtClean="0"/>
              <a:t>Opteron 1XX</a:t>
            </a:r>
            <a:r>
              <a:rPr lang="zh-CN" altLang="en-US" dirty="0" smtClean="0"/>
              <a:t>系列的专用接口。随着</a:t>
            </a:r>
            <a:r>
              <a:rPr lang="en-US" altLang="zh-CN" dirty="0" smtClean="0"/>
              <a:t>AMD</a:t>
            </a:r>
            <a:r>
              <a:rPr lang="zh-CN" altLang="en-US" dirty="0" smtClean="0"/>
              <a:t>从</a:t>
            </a:r>
            <a:r>
              <a:rPr lang="en-US" altLang="zh-CN" dirty="0" smtClean="0"/>
              <a:t>2006</a:t>
            </a:r>
            <a:r>
              <a:rPr lang="zh-CN" altLang="en-US" dirty="0" smtClean="0"/>
              <a:t>年开始全面转向支持</a:t>
            </a:r>
            <a:r>
              <a:rPr lang="en-US" altLang="zh-CN" dirty="0" smtClean="0"/>
              <a:t>DDR2</a:t>
            </a:r>
            <a:r>
              <a:rPr lang="zh-CN" altLang="en-US" dirty="0" smtClean="0"/>
              <a:t>内存，</a:t>
            </a:r>
            <a:r>
              <a:rPr lang="en-US" altLang="zh-CN" dirty="0" smtClean="0"/>
              <a:t>Socket 940</a:t>
            </a:r>
            <a:r>
              <a:rPr lang="zh-CN" altLang="en-US" dirty="0" smtClean="0"/>
              <a:t>也会逐渐被</a:t>
            </a:r>
            <a:r>
              <a:rPr lang="en-US" altLang="zh-CN" dirty="0" smtClean="0"/>
              <a:t>Socket F</a:t>
            </a:r>
            <a:r>
              <a:rPr lang="zh-CN" altLang="en-US" dirty="0" smtClean="0"/>
              <a:t>所取代，完成自己的历史使命从而被淘汰。</a:t>
            </a:r>
          </a:p>
          <a:p>
            <a:r>
              <a:rPr lang="en-US" altLang="zh-CN" b="1" dirty="0" smtClean="0"/>
              <a:t>CPU</a:t>
            </a:r>
            <a:r>
              <a:rPr lang="zh-CN" altLang="en-US" b="1" dirty="0" smtClean="0"/>
              <a:t>接口</a:t>
            </a:r>
            <a:r>
              <a:rPr lang="en-US" altLang="zh-CN" b="1" dirty="0" smtClean="0"/>
              <a:t>:Socket 603</a:t>
            </a:r>
            <a:r>
              <a:rPr lang="en-US" altLang="zh-CN" dirty="0" smtClean="0"/>
              <a:t/>
            </a:r>
            <a:br>
              <a:rPr lang="en-US" altLang="zh-CN" dirty="0" smtClean="0"/>
            </a:br>
            <a:r>
              <a:rPr lang="zh-CN" altLang="en-US" dirty="0" smtClean="0"/>
              <a:t>　　</a:t>
            </a:r>
            <a:r>
              <a:rPr lang="en-US" altLang="zh-CN" dirty="0" smtClean="0"/>
              <a:t>Socket 603</a:t>
            </a:r>
            <a:r>
              <a:rPr lang="zh-CN" altLang="en-US" dirty="0" smtClean="0"/>
              <a:t>的用途比较专业，应用于</a:t>
            </a:r>
            <a:r>
              <a:rPr lang="en-US" altLang="zh-CN" dirty="0" smtClean="0"/>
              <a:t>Intel</a:t>
            </a:r>
            <a:r>
              <a:rPr lang="zh-CN" altLang="en-US" dirty="0" smtClean="0"/>
              <a:t>方面高端的服务器</a:t>
            </a:r>
            <a:r>
              <a:rPr lang="en-US" altLang="zh-CN" dirty="0" smtClean="0"/>
              <a:t>/</a:t>
            </a:r>
            <a:r>
              <a:rPr lang="zh-CN" altLang="en-US" dirty="0" smtClean="0"/>
              <a:t>工作站平台，采用此接口的</a:t>
            </a:r>
            <a:r>
              <a:rPr lang="en-US" altLang="zh-CN" dirty="0" smtClean="0"/>
              <a:t>CPU</a:t>
            </a:r>
            <a:r>
              <a:rPr lang="zh-CN" altLang="en-US" dirty="0" smtClean="0"/>
              <a:t>是</a:t>
            </a:r>
            <a:r>
              <a:rPr lang="en-US" altLang="zh-CN" dirty="0" smtClean="0"/>
              <a:t>Xeon MP</a:t>
            </a:r>
            <a:r>
              <a:rPr lang="zh-CN" altLang="en-US" dirty="0" smtClean="0"/>
              <a:t>和早期的</a:t>
            </a:r>
            <a:r>
              <a:rPr lang="en-US" altLang="zh-CN" dirty="0" smtClean="0"/>
              <a:t>Xeon</a:t>
            </a:r>
            <a:r>
              <a:rPr lang="zh-CN" altLang="en-US" dirty="0" smtClean="0"/>
              <a:t>，具有</a:t>
            </a:r>
            <a:r>
              <a:rPr lang="en-US" altLang="zh-CN" dirty="0" smtClean="0"/>
              <a:t>603</a:t>
            </a:r>
            <a:r>
              <a:rPr lang="zh-CN" altLang="en-US" dirty="0" smtClean="0"/>
              <a:t>根</a:t>
            </a:r>
            <a:r>
              <a:rPr lang="en-US" altLang="zh-CN" dirty="0" smtClean="0"/>
              <a:t>CPU</a:t>
            </a:r>
            <a:r>
              <a:rPr lang="zh-CN" altLang="en-US" dirty="0" smtClean="0"/>
              <a:t>针脚。</a:t>
            </a:r>
            <a:r>
              <a:rPr lang="en-US" altLang="zh-CN" dirty="0" smtClean="0"/>
              <a:t>Socket 603</a:t>
            </a:r>
            <a:r>
              <a:rPr lang="zh-CN" altLang="en-US" dirty="0" smtClean="0"/>
              <a:t>接口的</a:t>
            </a:r>
            <a:r>
              <a:rPr lang="en-US" altLang="zh-CN" dirty="0" smtClean="0"/>
              <a:t>CPU</a:t>
            </a:r>
            <a:r>
              <a:rPr lang="zh-CN" altLang="en-US" dirty="0" smtClean="0"/>
              <a:t>可以兼容于</a:t>
            </a:r>
            <a:r>
              <a:rPr lang="en-US" altLang="zh-CN" dirty="0" smtClean="0"/>
              <a:t>Socket 604</a:t>
            </a:r>
            <a:r>
              <a:rPr lang="zh-CN" altLang="en-US" dirty="0" smtClean="0"/>
              <a:t>插槽。</a:t>
            </a:r>
          </a:p>
          <a:p>
            <a:r>
              <a:rPr lang="en-US" altLang="zh-CN" b="1" dirty="0" smtClean="0"/>
              <a:t>CPU</a:t>
            </a:r>
            <a:r>
              <a:rPr lang="zh-CN" altLang="en-US" b="1" dirty="0" smtClean="0"/>
              <a:t>接口</a:t>
            </a:r>
            <a:r>
              <a:rPr lang="en-US" altLang="zh-CN" b="1" dirty="0" smtClean="0"/>
              <a:t>:Socket 604</a:t>
            </a:r>
            <a:r>
              <a:rPr lang="en-US" altLang="zh-CN" dirty="0" smtClean="0"/>
              <a:t/>
            </a:r>
            <a:br>
              <a:rPr lang="en-US" altLang="zh-CN" dirty="0" smtClean="0"/>
            </a:br>
            <a:r>
              <a:rPr lang="zh-CN" altLang="en-US" dirty="0" smtClean="0"/>
              <a:t>　　与</a:t>
            </a:r>
            <a:r>
              <a:rPr lang="en-US" altLang="zh-CN" dirty="0" smtClean="0"/>
              <a:t>Socket 603</a:t>
            </a:r>
            <a:r>
              <a:rPr lang="zh-CN" altLang="en-US" dirty="0" smtClean="0"/>
              <a:t>相仿，</a:t>
            </a:r>
            <a:r>
              <a:rPr lang="en-US" altLang="zh-CN" dirty="0" smtClean="0"/>
              <a:t>Socket 604</a:t>
            </a:r>
            <a:r>
              <a:rPr lang="zh-CN" altLang="en-US" dirty="0" smtClean="0"/>
              <a:t>仍然是应用于</a:t>
            </a:r>
            <a:r>
              <a:rPr lang="en-US" altLang="zh-CN" dirty="0" smtClean="0"/>
              <a:t>Intel</a:t>
            </a:r>
            <a:r>
              <a:rPr lang="zh-CN" altLang="en-US" dirty="0" smtClean="0"/>
              <a:t>方面高端的服务器</a:t>
            </a:r>
            <a:r>
              <a:rPr lang="en-US" altLang="zh-CN" dirty="0" smtClean="0"/>
              <a:t>/</a:t>
            </a:r>
            <a:r>
              <a:rPr lang="zh-CN" altLang="en-US" dirty="0" smtClean="0"/>
              <a:t>工作站平台，采用此接口的</a:t>
            </a:r>
            <a:r>
              <a:rPr lang="en-US" altLang="zh-CN" dirty="0" smtClean="0"/>
              <a:t>CPU</a:t>
            </a:r>
            <a:r>
              <a:rPr lang="zh-CN" altLang="en-US" dirty="0" smtClean="0"/>
              <a:t>是</a:t>
            </a:r>
            <a:r>
              <a:rPr lang="en-US" altLang="zh-CN" dirty="0" smtClean="0"/>
              <a:t>533MHz</a:t>
            </a:r>
            <a:r>
              <a:rPr lang="zh-CN" altLang="en-US" dirty="0" smtClean="0"/>
              <a:t>和</a:t>
            </a:r>
            <a:r>
              <a:rPr lang="en-US" altLang="zh-CN" dirty="0" smtClean="0"/>
              <a:t>800MHz FSB</a:t>
            </a:r>
            <a:r>
              <a:rPr lang="zh-CN" altLang="en-US" dirty="0" smtClean="0"/>
              <a:t>的</a:t>
            </a:r>
            <a:r>
              <a:rPr lang="en-US" altLang="zh-CN" dirty="0" smtClean="0"/>
              <a:t>Xeon</a:t>
            </a:r>
            <a:r>
              <a:rPr lang="zh-CN" altLang="en-US" dirty="0" smtClean="0"/>
              <a:t>。</a:t>
            </a:r>
            <a:r>
              <a:rPr lang="en-US" altLang="zh-CN" dirty="0" smtClean="0"/>
              <a:t>Socket 604</a:t>
            </a:r>
            <a:r>
              <a:rPr lang="zh-CN" altLang="en-US" dirty="0" smtClean="0"/>
              <a:t>接口的</a:t>
            </a:r>
            <a:r>
              <a:rPr lang="en-US" altLang="zh-CN" dirty="0" smtClean="0"/>
              <a:t>CPU</a:t>
            </a:r>
            <a:r>
              <a:rPr lang="zh-CN" altLang="en-US" dirty="0" smtClean="0"/>
              <a:t>不能兼容于</a:t>
            </a:r>
            <a:r>
              <a:rPr lang="en-US" altLang="zh-CN" dirty="0" smtClean="0"/>
              <a:t>Socket 603</a:t>
            </a:r>
            <a:r>
              <a:rPr lang="zh-CN" altLang="en-US" dirty="0" smtClean="0"/>
              <a:t>插槽。</a:t>
            </a:r>
          </a:p>
          <a:p>
            <a:endParaRPr lang="en-US" altLang="zh-CN" dirty="0" smtClean="0"/>
          </a:p>
          <a:p>
            <a:r>
              <a:rPr lang="en-US" altLang="zh-CN" dirty="0" smtClean="0"/>
              <a:t>AM2</a:t>
            </a:r>
            <a:r>
              <a:rPr lang="zh-CN" altLang="en-US" dirty="0" smtClean="0"/>
              <a:t>是</a:t>
            </a:r>
            <a:r>
              <a:rPr lang="en-US" altLang="zh-CN" dirty="0" smtClean="0"/>
              <a:t>K8</a:t>
            </a:r>
            <a:r>
              <a:rPr lang="zh-CN" altLang="en-US" dirty="0" smtClean="0"/>
              <a:t>架构的</a:t>
            </a:r>
            <a:r>
              <a:rPr lang="en-US" altLang="zh-CN" dirty="0" smtClean="0"/>
              <a:t>CPU</a:t>
            </a:r>
            <a:r>
              <a:rPr lang="zh-CN" altLang="en-US" dirty="0" smtClean="0"/>
              <a:t>用的，现在已经老迈。</a:t>
            </a:r>
            <a:endParaRPr lang="en-US" altLang="zh-CN" dirty="0" smtClean="0"/>
          </a:p>
          <a:p>
            <a:r>
              <a:rPr lang="en-US" altLang="zh-CN" dirty="0" smtClean="0"/>
              <a:t>AM2+</a:t>
            </a:r>
            <a:r>
              <a:rPr lang="zh-CN" altLang="en-US" dirty="0" smtClean="0"/>
              <a:t>是个过渡的接口，不建议选用，它是用来上</a:t>
            </a:r>
            <a:r>
              <a:rPr lang="en-US" altLang="zh-CN" dirty="0" smtClean="0"/>
              <a:t>K10</a:t>
            </a:r>
            <a:r>
              <a:rPr lang="zh-CN" altLang="en-US" dirty="0" smtClean="0"/>
              <a:t>架构的</a:t>
            </a:r>
            <a:r>
              <a:rPr lang="en-US" altLang="zh-CN" dirty="0" smtClean="0"/>
              <a:t>CPU</a:t>
            </a:r>
            <a:r>
              <a:rPr lang="zh-CN" altLang="en-US" dirty="0" smtClean="0"/>
              <a:t>。</a:t>
            </a:r>
            <a:endParaRPr lang="en-US" altLang="zh-CN" dirty="0" smtClean="0"/>
          </a:p>
          <a:p>
            <a:r>
              <a:rPr lang="en-US" altLang="zh-CN" dirty="0" smtClean="0"/>
              <a:t>AM3</a:t>
            </a:r>
            <a:r>
              <a:rPr lang="zh-CN" altLang="en-US" dirty="0" smtClean="0"/>
              <a:t>是最新的接口，用来上</a:t>
            </a:r>
            <a:r>
              <a:rPr lang="en-US" altLang="zh-CN" dirty="0" smtClean="0"/>
              <a:t>K10</a:t>
            </a:r>
            <a:r>
              <a:rPr lang="zh-CN" altLang="en-US" dirty="0" smtClean="0"/>
              <a:t>架构的</a:t>
            </a:r>
            <a:r>
              <a:rPr lang="en-US" altLang="zh-CN" dirty="0" smtClean="0"/>
              <a:t>CPU</a:t>
            </a:r>
            <a:r>
              <a:rPr lang="zh-CN" altLang="en-US" dirty="0" smtClean="0"/>
              <a:t>，支持最新的</a:t>
            </a:r>
            <a:r>
              <a:rPr lang="en-US" altLang="zh-CN" dirty="0" smtClean="0"/>
              <a:t>4</a:t>
            </a:r>
            <a:r>
              <a:rPr lang="zh-CN" altLang="en-US" dirty="0" smtClean="0"/>
              <a:t>核</a:t>
            </a:r>
            <a:r>
              <a:rPr lang="en-US" altLang="zh-CN" dirty="0" smtClean="0"/>
              <a:t>CPU</a:t>
            </a:r>
            <a:r>
              <a:rPr lang="zh-CN" altLang="en-US" dirty="0" smtClean="0"/>
              <a:t>。</a:t>
            </a:r>
            <a:endParaRPr lang="en-US" altLang="zh-CN" dirty="0" smtClean="0"/>
          </a:p>
          <a:p>
            <a:endParaRPr lang="en-US" altLang="zh-CN" dirty="0" smtClean="0"/>
          </a:p>
          <a:p>
            <a:r>
              <a:rPr lang="en-US" altLang="zh-CN" b="1" dirty="0" smtClean="0"/>
              <a:t>INTEL LGA 1366</a:t>
            </a:r>
          </a:p>
          <a:p>
            <a:r>
              <a:rPr lang="zh-CN" altLang="en-US" dirty="0" smtClean="0"/>
              <a:t>又称 </a:t>
            </a:r>
            <a:r>
              <a:rPr lang="en-US" altLang="zh-CN" dirty="0" smtClean="0"/>
              <a:t>Socket B</a:t>
            </a:r>
          </a:p>
          <a:p>
            <a:r>
              <a:rPr lang="en-US" altLang="zh-CN" dirty="0" smtClean="0"/>
              <a:t>Intel</a:t>
            </a:r>
            <a:r>
              <a:rPr lang="zh-CN" altLang="en-US" dirty="0" smtClean="0"/>
              <a:t>将在下一代</a:t>
            </a:r>
            <a:r>
              <a:rPr lang="en-US" altLang="zh-CN" dirty="0" smtClean="0"/>
              <a:t>45nm Nehalem </a:t>
            </a:r>
            <a:r>
              <a:rPr lang="zh-CN" altLang="en-US" dirty="0" smtClean="0"/>
              <a:t>系列处理器中开始使用新的</a:t>
            </a:r>
            <a:r>
              <a:rPr lang="en-US" altLang="zh-CN" dirty="0" smtClean="0"/>
              <a:t>LGA 1366</a:t>
            </a:r>
            <a:r>
              <a:rPr lang="zh-CN" altLang="en-US" dirty="0" smtClean="0"/>
              <a:t>接口</a:t>
            </a:r>
            <a:r>
              <a:rPr lang="en-US" altLang="zh-CN" dirty="0" smtClean="0"/>
              <a:t>.</a:t>
            </a:r>
            <a:r>
              <a:rPr lang="zh-CN" altLang="en-US" dirty="0" smtClean="0"/>
              <a:t>又称 </a:t>
            </a:r>
            <a:r>
              <a:rPr lang="en-US" altLang="zh-CN" dirty="0" smtClean="0"/>
              <a:t>Socket B,</a:t>
            </a:r>
            <a:r>
              <a:rPr lang="zh-CN" altLang="en-US" dirty="0" smtClean="0"/>
              <a:t>逐步取代流行多年的</a:t>
            </a:r>
            <a:r>
              <a:rPr lang="en-US" altLang="zh-CN" dirty="0" smtClean="0"/>
              <a:t>LGA 775.</a:t>
            </a:r>
            <a:r>
              <a:rPr lang="zh-CN" altLang="en-US" dirty="0" smtClean="0"/>
              <a:t>从名称上就可以看出</a:t>
            </a:r>
            <a:r>
              <a:rPr lang="en-US" altLang="zh-CN" dirty="0" smtClean="0"/>
              <a:t>,LGA 1366</a:t>
            </a:r>
            <a:r>
              <a:rPr lang="zh-CN" altLang="en-US" dirty="0" smtClean="0"/>
              <a:t>要比</a:t>
            </a:r>
            <a:r>
              <a:rPr lang="en-US" altLang="zh-CN" dirty="0" smtClean="0"/>
              <a:t>LGA 775A</a:t>
            </a:r>
            <a:r>
              <a:rPr lang="zh-CN" altLang="en-US" dirty="0" smtClean="0"/>
              <a:t>多出约</a:t>
            </a:r>
            <a:r>
              <a:rPr lang="en-US" altLang="zh-CN" dirty="0" smtClean="0"/>
              <a:t>600</a:t>
            </a:r>
            <a:r>
              <a:rPr lang="zh-CN" altLang="en-US" dirty="0" smtClean="0"/>
              <a:t>个</a:t>
            </a:r>
            <a:r>
              <a:rPr lang="zh-CN" altLang="en-US" dirty="0" smtClean="0">
                <a:hlinkClick r:id="rId3" action="ppaction://hlinkfile"/>
              </a:rPr>
              <a:t>针脚</a:t>
            </a:r>
            <a:r>
              <a:rPr lang="en-US" altLang="zh-CN" dirty="0" smtClean="0"/>
              <a:t>,</a:t>
            </a:r>
            <a:r>
              <a:rPr lang="zh-CN" altLang="en-US" dirty="0" smtClean="0"/>
              <a:t>这些针脚会用于</a:t>
            </a:r>
            <a:r>
              <a:rPr lang="en-US" altLang="zh-CN" dirty="0" smtClean="0"/>
              <a:t>QPI</a:t>
            </a:r>
            <a:r>
              <a:rPr lang="zh-CN" altLang="en-US" dirty="0" smtClean="0">
                <a:hlinkClick r:id="rId4" action="ppaction://hlinkfile"/>
              </a:rPr>
              <a:t>总线</a:t>
            </a:r>
            <a:r>
              <a:rPr lang="zh-CN" altLang="en-US" dirty="0" smtClean="0"/>
              <a:t>、三条</a:t>
            </a:r>
            <a:r>
              <a:rPr lang="en-US" altLang="zh-CN" dirty="0" smtClean="0"/>
              <a:t>64bit DDR3</a:t>
            </a:r>
            <a:r>
              <a:rPr lang="zh-CN" altLang="en-US" dirty="0" smtClean="0"/>
              <a:t>内存通道等连接。</a:t>
            </a:r>
            <a:r>
              <a:rPr lang="en-US" altLang="zh-CN" dirty="0" smtClean="0"/>
              <a:t>Bloomfield</a:t>
            </a:r>
            <a:r>
              <a:rPr lang="zh-CN" altLang="en-US" dirty="0" smtClean="0"/>
              <a:t>、</a:t>
            </a:r>
            <a:r>
              <a:rPr lang="en-US" altLang="zh-CN" dirty="0" err="1" smtClean="0"/>
              <a:t>Gainestown</a:t>
            </a:r>
            <a:r>
              <a:rPr lang="zh-CN" altLang="en-US" dirty="0" smtClean="0"/>
              <a:t>以及</a:t>
            </a:r>
            <a:r>
              <a:rPr lang="en-US" altLang="zh-CN" dirty="0" smtClean="0"/>
              <a:t>Nehalem</a:t>
            </a:r>
            <a:r>
              <a:rPr lang="zh-CN" altLang="en-US" dirty="0" smtClean="0"/>
              <a:t>处理器的接口为 </a:t>
            </a:r>
            <a:r>
              <a:rPr lang="en-US" altLang="zh-CN" dirty="0" smtClean="0"/>
              <a:t>LGA 1366</a:t>
            </a:r>
            <a:r>
              <a:rPr lang="zh-CN" altLang="en-US" dirty="0" smtClean="0"/>
              <a:t>，比目前采用</a:t>
            </a:r>
            <a:r>
              <a:rPr lang="en-US" altLang="zh-CN" dirty="0" smtClean="0"/>
              <a:t>LGA 775</a:t>
            </a:r>
            <a:r>
              <a:rPr lang="zh-CN" altLang="en-US" dirty="0" smtClean="0"/>
              <a:t>接口的</a:t>
            </a:r>
            <a:r>
              <a:rPr lang="en-US" altLang="zh-CN" dirty="0" err="1" smtClean="0"/>
              <a:t>Penryn</a:t>
            </a:r>
            <a:r>
              <a:rPr lang="zh-CN" altLang="en-US" dirty="0" smtClean="0"/>
              <a:t>的面积大了</a:t>
            </a:r>
            <a:r>
              <a:rPr lang="en-US" altLang="zh-CN" dirty="0" smtClean="0"/>
              <a:t>20%</a:t>
            </a:r>
            <a:r>
              <a:rPr lang="zh-CN" altLang="en-US" dirty="0" smtClean="0"/>
              <a:t>。处理器</a:t>
            </a:r>
            <a:r>
              <a:rPr lang="en-US" altLang="zh-CN" dirty="0" smtClean="0"/>
              <a:t>die</a:t>
            </a:r>
            <a:r>
              <a:rPr lang="zh-CN" altLang="en-US" dirty="0" smtClean="0"/>
              <a:t>越大，发热量相对就越大，所以就需要散热效果更佳的</a:t>
            </a:r>
            <a:r>
              <a:rPr lang="en-US" altLang="zh-CN" dirty="0" smtClean="0"/>
              <a:t>CPU</a:t>
            </a:r>
            <a:r>
              <a:rPr lang="zh-CN" altLang="en-US" dirty="0" smtClean="0">
                <a:hlinkClick r:id="rId5" action="ppaction://hlinkfile"/>
              </a:rPr>
              <a:t>散热器</a:t>
            </a:r>
            <a:r>
              <a:rPr lang="zh-CN" altLang="en-US" dirty="0" smtClean="0"/>
              <a:t>。而且处理器背面多出了一块金属板（和</a:t>
            </a:r>
            <a:r>
              <a:rPr lang="en-US" altLang="zh-CN" dirty="0" smtClean="0"/>
              <a:t>LGA 775</a:t>
            </a:r>
            <a:r>
              <a:rPr lang="zh-CN" altLang="en-US" dirty="0" smtClean="0"/>
              <a:t>接口外观雷同），目的是为了更好是固定处理器以及</a:t>
            </a:r>
            <a:r>
              <a:rPr lang="zh-CN" altLang="en-US" dirty="0" smtClean="0">
                <a:hlinkClick r:id="rId5" action="ppaction://hlinkfile"/>
              </a:rPr>
              <a:t>散热器</a:t>
            </a:r>
            <a:r>
              <a:rPr lang="zh-CN" altLang="en-US" dirty="0" smtClean="0"/>
              <a:t>。</a:t>
            </a:r>
            <a:r>
              <a:rPr lang="en-US" altLang="zh-CN" dirty="0" smtClean="0"/>
              <a:t>LGA 1366</a:t>
            </a:r>
            <a:r>
              <a:rPr lang="zh-CN" altLang="en-US" dirty="0" smtClean="0"/>
              <a:t>对</a:t>
            </a:r>
            <a:r>
              <a:rPr lang="zh-CN" altLang="en-US" dirty="0" smtClean="0">
                <a:hlinkClick r:id="rId6" action="ppaction://hlinkfile"/>
              </a:rPr>
              <a:t>主板</a:t>
            </a:r>
            <a:r>
              <a:rPr lang="zh-CN" altLang="en-US" dirty="0" smtClean="0"/>
              <a:t>电压调节模块（</a:t>
            </a:r>
            <a:r>
              <a:rPr lang="en-US" altLang="zh-CN" dirty="0" smtClean="0"/>
              <a:t>VMR</a:t>
            </a:r>
            <a:r>
              <a:rPr lang="zh-CN" altLang="en-US" dirty="0" smtClean="0"/>
              <a:t>）也提出了新要求，版本将从</a:t>
            </a:r>
            <a:r>
              <a:rPr lang="en-US" altLang="zh-CN" dirty="0" smtClean="0"/>
              <a:t>11</a:t>
            </a:r>
            <a:r>
              <a:rPr lang="zh-CN" altLang="en-US" dirty="0" smtClean="0"/>
              <a:t>升级到</a:t>
            </a:r>
            <a:r>
              <a:rPr lang="en-US" altLang="zh-CN" dirty="0" smtClean="0"/>
              <a:t>11.1</a:t>
            </a:r>
            <a:r>
              <a:rPr lang="zh-CN" altLang="en-US" dirty="0" smtClean="0"/>
              <a:t>。</a:t>
            </a:r>
          </a:p>
          <a:p>
            <a:r>
              <a:rPr lang="en-US" altLang="zh-CN" dirty="0" smtClean="0"/>
              <a:t>45nm Nehalem</a:t>
            </a:r>
            <a:r>
              <a:rPr lang="zh-CN" altLang="en-US" dirty="0" smtClean="0"/>
              <a:t>将带来</a:t>
            </a:r>
            <a:r>
              <a:rPr lang="en-US" altLang="zh-CN" dirty="0" smtClean="0"/>
              <a:t>Intel</a:t>
            </a:r>
            <a:r>
              <a:rPr lang="zh-CN" altLang="en-US" dirty="0" smtClean="0"/>
              <a:t>微处理器架构的又一次重大变革，不过仅就桌面而言，高端、中端和低端型号的具体架构又会各自有所不同。</a:t>
            </a:r>
            <a:endParaRPr lang="en-US" altLang="zh-CN" dirty="0" smtClean="0"/>
          </a:p>
          <a:p>
            <a:endParaRPr lang="zh-CN" altLang="en-US" dirty="0" smtClean="0"/>
          </a:p>
          <a:p>
            <a:endParaRPr lang="en-US" altLang="zh-CN" dirty="0" smtClean="0"/>
          </a:p>
          <a:p>
            <a:r>
              <a:rPr lang="en-US" altLang="zh-CN" dirty="0" smtClean="0"/>
              <a:t>LGA</a:t>
            </a:r>
            <a:r>
              <a:rPr lang="zh-CN" altLang="en-US" dirty="0" smtClean="0"/>
              <a:t>后面的数字代表的就是 针脚数目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41</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黑盒可以超频（</a:t>
            </a:r>
            <a:r>
              <a:rPr lang="en-US" altLang="zh-CN" dirty="0" smtClean="0"/>
              <a:t>Overclocking</a:t>
            </a:r>
            <a:r>
              <a:rPr lang="zh-CN" altLang="en-US" dirty="0" smtClean="0"/>
              <a:t>），是把一个电子配件的时脉速度提升至高于厂方所定的速度运作，从而提升性能的方法，但此举有可能导致该配件稳定性下降。</a:t>
            </a:r>
            <a:endParaRPr lang="en-US" altLang="zh-CN" dirty="0" smtClean="0"/>
          </a:p>
          <a:p>
            <a:endParaRPr lang="en-US" altLang="zh-CN" dirty="0" smtClean="0"/>
          </a:p>
          <a:p>
            <a:r>
              <a:rPr lang="zh-CN" altLang="en-US" dirty="0" smtClean="0"/>
              <a:t>黑盒是没有锁内频的</a:t>
            </a:r>
            <a:r>
              <a:rPr lang="en-US" altLang="zh-CN" dirty="0" smtClean="0"/>
              <a:t>,</a:t>
            </a:r>
            <a:r>
              <a:rPr lang="zh-CN" altLang="en-US" dirty="0" smtClean="0"/>
              <a:t>可以适合想超频的专业人士</a:t>
            </a:r>
            <a:br>
              <a:rPr lang="zh-CN" altLang="en-US" dirty="0" smtClean="0"/>
            </a:br>
            <a:r>
              <a:rPr lang="zh-CN" altLang="en-US" dirty="0" smtClean="0"/>
              <a:t>一般用户还是建议买非黑盒的</a:t>
            </a:r>
            <a:endParaRPr lang="en-US" altLang="zh-CN" dirty="0" smtClean="0"/>
          </a:p>
          <a:p>
            <a:endParaRPr lang="en-US" altLang="zh-CN" dirty="0" smtClean="0"/>
          </a:p>
          <a:p>
            <a:r>
              <a:rPr lang="zh-CN" altLang="en-US" dirty="0" smtClean="0"/>
              <a:t>黑盒和普盒制作工艺是完全一样的，唯一的好处就是不锁倍频，通过修改倍频的方法超频方便，价格方面黑盒会贵出</a:t>
            </a:r>
            <a:r>
              <a:rPr lang="en-US" altLang="zh-CN" dirty="0" smtClean="0"/>
              <a:t>100</a:t>
            </a:r>
            <a:r>
              <a:rPr lang="zh-CN" altLang="en-US" dirty="0" smtClean="0"/>
              <a:t>块左右，还有黑盒不带散热器需要自己配</a:t>
            </a:r>
            <a:br>
              <a:rPr lang="zh-CN" altLang="en-US" dirty="0" smtClean="0"/>
            </a:br>
            <a:r>
              <a:rPr lang="zh-CN" altLang="en-US" dirty="0" smtClean="0"/>
              <a:t/>
            </a:r>
            <a:br>
              <a:rPr lang="zh-CN" altLang="en-US" dirty="0" smtClean="0"/>
            </a:br>
            <a:r>
              <a:rPr lang="zh-CN" altLang="en-US" dirty="0" smtClean="0"/>
              <a:t>普盒的可以超，修改外频就好，比改倍频麻烦点而已</a:t>
            </a:r>
            <a:br>
              <a:rPr lang="zh-CN" altLang="en-US" dirty="0" smtClean="0"/>
            </a:br>
            <a:endParaRPr lang="en-US" altLang="zh-CN" dirty="0" smtClean="0"/>
          </a:p>
          <a:p>
            <a:r>
              <a:rPr lang="zh-CN" altLang="en-US" dirty="0" smtClean="0"/>
              <a:t>电脑主频</a:t>
            </a:r>
            <a:r>
              <a:rPr lang="en-US" altLang="zh-CN" dirty="0" smtClean="0"/>
              <a:t>=</a:t>
            </a:r>
            <a:r>
              <a:rPr lang="zh-CN" altLang="en-US" dirty="0" smtClean="0"/>
              <a:t>倍频</a:t>
            </a:r>
            <a:r>
              <a:rPr lang="en-US" altLang="zh-CN" dirty="0" smtClean="0"/>
              <a:t>X</a:t>
            </a:r>
            <a:r>
              <a:rPr lang="zh-CN" altLang="en-US" dirty="0" smtClean="0"/>
              <a:t>外频。所谓的黑盒是指电脑处理器的一种包装是黑颜色的盒子，与以前的处理器的蓝盒装比较，唯一的区别是黑盒不锁倍频，可以为超频爱好者提供一定的超频空间。其他参数都一样的，就是黑版盒的</a:t>
            </a:r>
            <a:r>
              <a:rPr lang="en-US" altLang="zh-CN" dirty="0" smtClean="0"/>
              <a:t>CPU</a:t>
            </a:r>
            <a:r>
              <a:rPr lang="zh-CN" altLang="en-US" dirty="0" smtClean="0"/>
              <a:t>没有锁定倍频，因此可以自行调到更高。降频节能两个</a:t>
            </a:r>
            <a:r>
              <a:rPr lang="en-US" altLang="zh-CN" dirty="0" smtClean="0"/>
              <a:t>CPU</a:t>
            </a:r>
            <a:r>
              <a:rPr lang="zh-CN" altLang="en-US" dirty="0" smtClean="0"/>
              <a:t>都是有的。能超倍频的好处是可以控制外频在</a:t>
            </a:r>
            <a:r>
              <a:rPr lang="en-US" altLang="zh-CN" dirty="0" smtClean="0"/>
              <a:t>200</a:t>
            </a:r>
            <a:r>
              <a:rPr lang="zh-CN" altLang="en-US" dirty="0" smtClean="0"/>
              <a:t>，以减少对其他系统总线的影响。而普通</a:t>
            </a:r>
            <a:r>
              <a:rPr lang="en-US" altLang="zh-CN" dirty="0" smtClean="0"/>
              <a:t>CPU</a:t>
            </a:r>
            <a:r>
              <a:rPr lang="zh-CN" altLang="en-US" dirty="0" smtClean="0"/>
              <a:t>只能超外频。</a:t>
            </a:r>
            <a:br>
              <a:rPr lang="zh-CN" altLang="en-US" dirty="0" smtClean="0"/>
            </a:br>
            <a:r>
              <a:rPr lang="zh-CN" altLang="en-US" dirty="0" smtClean="0"/>
              <a:t>黑盒不锁倍频的意义：我们知道，市面上的任何处理器都可以超频，包括倍频锁住的处理器，那么为什么</a:t>
            </a:r>
            <a:r>
              <a:rPr lang="en-US" altLang="zh-CN" dirty="0" smtClean="0"/>
              <a:t>DIY</a:t>
            </a:r>
            <a:r>
              <a:rPr lang="zh-CN" altLang="en-US" dirty="0" smtClean="0"/>
              <a:t>发烧友对开放倍频如此钟爱？这要讲述到处理器超频原理，处理器的主频</a:t>
            </a:r>
            <a:r>
              <a:rPr lang="en-US" altLang="zh-CN" dirty="0" smtClean="0"/>
              <a:t>=</a:t>
            </a:r>
            <a:r>
              <a:rPr lang="zh-CN" altLang="en-US" dirty="0" smtClean="0"/>
              <a:t>系统外频*倍频，对于普通的处理器倍频锁定的情况，我们常常采用提升整机外频的方法来提升处理器主频，而外频关联着系统总线频率，也就是说会影响主板、内存等部件的频率，在超频过程中也会超频，如果搭配的主板和内存无法负荷超频，就会直接影响超频效果，也就是瓶颈问题和木桶原理，所以超频爱好者往往不惜重金投入在主板和内存上，而开放倍频的黑盒版处理器，只要调整倍频就可以单独提升主频，对其它配件毫无影响。 </a:t>
            </a:r>
            <a:br>
              <a:rPr lang="zh-CN" altLang="en-US" dirty="0" smtClean="0"/>
            </a:br>
            <a:r>
              <a:rPr lang="zh-CN" altLang="en-US" dirty="0" smtClean="0"/>
              <a:t>任何超频都有风险，要善待。</a:t>
            </a:r>
            <a:endParaRPr lang="en-US" altLang="zh-CN" dirty="0" smtClean="0"/>
          </a:p>
          <a:p>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42</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t>AMD </a:t>
            </a:r>
            <a:r>
              <a:rPr lang="zh-CN" altLang="en-US" b="1" dirty="0" smtClean="0"/>
              <a:t>速龙</a:t>
            </a:r>
            <a:r>
              <a:rPr lang="en-US" altLang="zh-CN" b="1" dirty="0" smtClean="0"/>
              <a:t>64 X2 5000+AM2</a:t>
            </a:r>
            <a:r>
              <a:rPr lang="zh-CN" altLang="en-US" b="1" dirty="0" smtClean="0"/>
              <a:t>（</a:t>
            </a:r>
            <a:r>
              <a:rPr lang="en-US" altLang="zh-CN" b="1" dirty="0" smtClean="0"/>
              <a:t>65nm/</a:t>
            </a:r>
            <a:r>
              <a:rPr lang="zh-CN" altLang="en-US" b="1" dirty="0" smtClean="0"/>
              <a:t>黑盒）</a:t>
            </a:r>
            <a:endParaRPr lang="en-US" altLang="zh-CN" b="1" dirty="0" smtClean="0"/>
          </a:p>
          <a:p>
            <a:r>
              <a:rPr lang="en-US" altLang="zh-CN" dirty="0" smtClean="0"/>
              <a:t>AMD </a:t>
            </a:r>
            <a:r>
              <a:rPr lang="zh-CN" altLang="en-US" dirty="0" smtClean="0"/>
              <a:t>公司名</a:t>
            </a:r>
            <a:br>
              <a:rPr lang="zh-CN" altLang="en-US" dirty="0" smtClean="0"/>
            </a:br>
            <a:r>
              <a:rPr lang="zh-CN" altLang="en-US" dirty="0" smtClean="0"/>
              <a:t>速龙 品牌名</a:t>
            </a:r>
            <a:br>
              <a:rPr lang="zh-CN" altLang="en-US" dirty="0" smtClean="0"/>
            </a:br>
            <a:r>
              <a:rPr lang="en-US" altLang="zh-CN" dirty="0" smtClean="0"/>
              <a:t>64 </a:t>
            </a:r>
            <a:r>
              <a:rPr lang="zh-CN" altLang="en-US" dirty="0" smtClean="0"/>
              <a:t>是</a:t>
            </a:r>
            <a:r>
              <a:rPr lang="en-US" altLang="zh-CN" dirty="0" smtClean="0"/>
              <a:t>64</a:t>
            </a:r>
            <a:r>
              <a:rPr lang="zh-CN" altLang="en-US" dirty="0" smtClean="0"/>
              <a:t>位</a:t>
            </a:r>
            <a:r>
              <a:rPr lang="en-US" altLang="zh-CN" dirty="0" smtClean="0"/>
              <a:t>CPU</a:t>
            </a:r>
            <a:br>
              <a:rPr lang="en-US" altLang="zh-CN" dirty="0" smtClean="0"/>
            </a:br>
            <a:r>
              <a:rPr lang="en-US" altLang="zh-CN" dirty="0" smtClean="0"/>
              <a:t>X2 </a:t>
            </a:r>
            <a:r>
              <a:rPr lang="zh-CN" altLang="en-US" dirty="0" smtClean="0"/>
              <a:t>双核 </a:t>
            </a:r>
            <a:br>
              <a:rPr lang="zh-CN" altLang="en-US" dirty="0" smtClean="0"/>
            </a:br>
            <a:r>
              <a:rPr lang="en-US" altLang="zh-CN" dirty="0" smtClean="0"/>
              <a:t>5000+ </a:t>
            </a:r>
            <a:r>
              <a:rPr lang="zh-CN" altLang="en-US" dirty="0" smtClean="0"/>
              <a:t>型号</a:t>
            </a:r>
            <a:br>
              <a:rPr lang="zh-CN" altLang="en-US" dirty="0" smtClean="0"/>
            </a:br>
            <a:r>
              <a:rPr lang="en-US" altLang="zh-CN" dirty="0" smtClean="0"/>
              <a:t>AM2 </a:t>
            </a:r>
            <a:r>
              <a:rPr lang="zh-CN" altLang="en-US" dirty="0" smtClean="0"/>
              <a:t>接口是</a:t>
            </a:r>
            <a:r>
              <a:rPr lang="en-US" altLang="zh-CN" dirty="0" smtClean="0"/>
              <a:t>AM2</a:t>
            </a:r>
            <a:r>
              <a:rPr lang="zh-CN" altLang="en-US" dirty="0" smtClean="0"/>
              <a:t>的</a:t>
            </a:r>
            <a:br>
              <a:rPr lang="zh-CN" altLang="en-US" dirty="0" smtClean="0"/>
            </a:br>
            <a:r>
              <a:rPr lang="en-US" altLang="zh-CN" dirty="0" smtClean="0"/>
              <a:t>65nm </a:t>
            </a:r>
            <a:r>
              <a:rPr lang="zh-CN" altLang="en-US" dirty="0" smtClean="0"/>
              <a:t>制程是</a:t>
            </a:r>
            <a:r>
              <a:rPr lang="en-US" altLang="zh-CN" dirty="0" smtClean="0"/>
              <a:t>65</a:t>
            </a:r>
            <a:r>
              <a:rPr lang="zh-CN" altLang="en-US" dirty="0" smtClean="0"/>
              <a:t>纳米（两个晶体管之间距离为</a:t>
            </a:r>
            <a:r>
              <a:rPr lang="en-US" altLang="zh-CN" dirty="0" smtClean="0"/>
              <a:t>65</a:t>
            </a:r>
            <a:r>
              <a:rPr lang="zh-CN" altLang="en-US" dirty="0" smtClean="0"/>
              <a:t>纳米）</a:t>
            </a:r>
            <a:br>
              <a:rPr lang="zh-CN" altLang="en-US" dirty="0" smtClean="0"/>
            </a:br>
            <a:r>
              <a:rPr lang="zh-CN" altLang="en-US" dirty="0" smtClean="0"/>
              <a:t>黑盒 不锁倍频，不带原装散热器的版本，适合超频，比普通的</a:t>
            </a:r>
            <a:r>
              <a:rPr lang="en-US" altLang="zh-CN" dirty="0" smtClean="0"/>
              <a:t>5000+</a:t>
            </a:r>
            <a:r>
              <a:rPr lang="zh-CN" altLang="en-US" dirty="0" smtClean="0"/>
              <a:t>贵 </a:t>
            </a:r>
            <a:br>
              <a:rPr lang="zh-CN" altLang="en-US" dirty="0" smtClean="0"/>
            </a:b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43</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dirty="0" smtClean="0"/>
              <a:t>就是从计算机组成来看。</a:t>
            </a:r>
            <a:endParaRPr lang="en-US" altLang="zh-CN"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t>硬件英文名</a:t>
            </a:r>
            <a:r>
              <a:rPr lang="en-US" altLang="zh-CN" sz="2000" dirty="0" smtClean="0"/>
              <a:t>Hardware</a:t>
            </a:r>
            <a:r>
              <a:rPr lang="zh-CN" altLang="en-US" sz="2000" dirty="0" smtClean="0"/>
              <a:t>；“</a:t>
            </a:r>
            <a:r>
              <a:rPr lang="zh-CN" altLang="en-US" sz="2000" dirty="0" smtClean="0">
                <a:hlinkClick r:id="rId3" action="ppaction://hlinkfile"/>
              </a:rPr>
              <a:t>计算机硬件</a:t>
            </a:r>
            <a:r>
              <a:rPr lang="zh-CN" altLang="en-US" sz="2000" dirty="0" smtClean="0"/>
              <a:t>”的简称（中国大陆及</a:t>
            </a:r>
            <a:r>
              <a:rPr lang="zh-CN" altLang="en-US" sz="2000" dirty="0" smtClean="0">
                <a:hlinkClick r:id="rId4" action="ppaction://hlinkfile"/>
              </a:rPr>
              <a:t>香港</a:t>
            </a:r>
            <a:r>
              <a:rPr lang="zh-CN" altLang="en-US" sz="2000" dirty="0" smtClean="0"/>
              <a:t>用语，</a:t>
            </a:r>
            <a:r>
              <a:rPr lang="zh-CN" altLang="en-US" sz="2000" dirty="0" smtClean="0">
                <a:hlinkClick r:id="rId5" action="ppaction://hlinkfile"/>
              </a:rPr>
              <a:t>台湾</a:t>
            </a:r>
            <a:r>
              <a:rPr lang="zh-CN" altLang="en-US" sz="2000" dirty="0" smtClean="0"/>
              <a:t>作硬体）。与“</a:t>
            </a:r>
            <a:r>
              <a:rPr lang="zh-CN" altLang="en-US" sz="2000" dirty="0" smtClean="0">
                <a:hlinkClick r:id="rId6" action="ppaction://hlinkfile"/>
              </a:rPr>
              <a:t>软件</a:t>
            </a:r>
            <a:r>
              <a:rPr lang="zh-CN" altLang="en-US" sz="2000" dirty="0" smtClean="0"/>
              <a:t>”相对。</a:t>
            </a:r>
            <a:r>
              <a:rPr lang="zh-CN" altLang="en-US" sz="2000" dirty="0" smtClean="0">
                <a:hlinkClick r:id="rId7" action="ppaction://hlinkfile"/>
              </a:rPr>
              <a:t>电子计算机</a:t>
            </a:r>
            <a:r>
              <a:rPr lang="zh-CN" altLang="en-US" sz="2000" dirty="0" smtClean="0"/>
              <a:t>系统中所有实体部件和</a:t>
            </a:r>
            <a:r>
              <a:rPr lang="zh-CN" altLang="en-US" sz="2000" dirty="0" smtClean="0">
                <a:hlinkClick r:id="rId8" action="ppaction://hlinkfile"/>
              </a:rPr>
              <a:t>设备</a:t>
            </a:r>
            <a:r>
              <a:rPr lang="zh-CN" altLang="en-US" sz="2000" dirty="0" smtClean="0"/>
              <a:t>的统称。从基本结构上来讲，计算机可以分为五大部分：</a:t>
            </a:r>
            <a:r>
              <a:rPr lang="zh-CN" altLang="en-US" sz="2000" dirty="0" smtClean="0">
                <a:hlinkClick r:id="rId9" action="ppaction://hlinkfile"/>
              </a:rPr>
              <a:t>运算器</a:t>
            </a:r>
            <a:r>
              <a:rPr lang="zh-CN" altLang="en-US" sz="2000" dirty="0" smtClean="0"/>
              <a:t>、</a:t>
            </a:r>
            <a:r>
              <a:rPr lang="zh-CN" altLang="en-US" sz="2000" dirty="0" smtClean="0">
                <a:hlinkClick r:id="rId10" action="ppaction://hlinkfile"/>
              </a:rPr>
              <a:t>控制器</a:t>
            </a:r>
            <a:r>
              <a:rPr lang="zh-CN" altLang="en-US" sz="2000" dirty="0" smtClean="0"/>
              <a:t>、</a:t>
            </a:r>
            <a:r>
              <a:rPr lang="zh-CN" altLang="en-US" sz="2000" dirty="0" smtClean="0">
                <a:hlinkClick r:id="rId11" action="ppaction://hlinkfile"/>
              </a:rPr>
              <a:t>存储器</a:t>
            </a:r>
            <a:r>
              <a:rPr lang="zh-CN" altLang="en-US" sz="2000" dirty="0" smtClean="0"/>
              <a:t>、输入、输出设备。</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3</a:t>
            </a:fld>
            <a:endParaRPr lang="zh-CN" altLang="en-US"/>
          </a:p>
        </p:txBody>
      </p:sp>
    </p:spTree>
    <p:extLst>
      <p:ext uri="{BB962C8B-B14F-4D97-AF65-F5344CB8AC3E}">
        <p14:creationId xmlns:p14="http://schemas.microsoft.com/office/powerpoint/2010/main" val="3033022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44</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45</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46</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47</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en-US" altLang="zh-CN" dirty="0" smtClean="0"/>
              <a:t>N</a:t>
            </a:r>
            <a:r>
              <a:rPr lang="zh-CN" altLang="en-US" dirty="0" smtClean="0"/>
              <a:t>的优势和</a:t>
            </a:r>
            <a:r>
              <a:rPr lang="en-US" altLang="zh-CN" dirty="0" smtClean="0"/>
              <a:t>A</a:t>
            </a:r>
            <a:r>
              <a:rPr lang="zh-CN" altLang="en-US" dirty="0" smtClean="0"/>
              <a:t>的劣势</a:t>
            </a:r>
            <a:br>
              <a:rPr lang="zh-CN" altLang="en-US" dirty="0" smtClean="0"/>
            </a:br>
            <a:r>
              <a:rPr lang="zh-CN" altLang="en-US" dirty="0" smtClean="0"/>
              <a:t>　　</a:t>
            </a:r>
            <a:r>
              <a:rPr lang="en-US" altLang="zh-CN" dirty="0" smtClean="0"/>
              <a:t>N</a:t>
            </a:r>
            <a:r>
              <a:rPr lang="zh-CN" altLang="en-US" dirty="0" smtClean="0"/>
              <a:t>卡的</a:t>
            </a:r>
            <a:r>
              <a:rPr lang="en-US" altLang="zh-CN" dirty="0" smtClean="0"/>
              <a:t>GPU</a:t>
            </a:r>
            <a:r>
              <a:rPr lang="zh-CN" altLang="en-US" dirty="0" smtClean="0"/>
              <a:t>中每个流处理器都具有完整的</a:t>
            </a:r>
            <a:r>
              <a:rPr lang="en-US" altLang="zh-CN" dirty="0" smtClean="0"/>
              <a:t>ALU(</a:t>
            </a:r>
            <a:r>
              <a:rPr lang="zh-CN" altLang="en-US" dirty="0" smtClean="0"/>
              <a:t>算术逻辑单元</a:t>
            </a:r>
            <a:r>
              <a:rPr lang="en-US" altLang="zh-CN" dirty="0" smtClean="0"/>
              <a:t>)</a:t>
            </a:r>
            <a:r>
              <a:rPr lang="zh-CN" altLang="en-US" dirty="0" smtClean="0"/>
              <a:t>功能，在发出一条操作指令时每个流处理器都能充分工作．而</a:t>
            </a:r>
            <a:r>
              <a:rPr lang="en-US" altLang="zh-CN" dirty="0" smtClean="0"/>
              <a:t>A</a:t>
            </a:r>
            <a:r>
              <a:rPr lang="zh-CN" altLang="en-US" dirty="0" smtClean="0"/>
              <a:t>卡的</a:t>
            </a:r>
            <a:r>
              <a:rPr lang="en-US" altLang="zh-CN" dirty="0" smtClean="0"/>
              <a:t>GPU</a:t>
            </a:r>
            <a:r>
              <a:rPr lang="zh-CN" altLang="en-US" dirty="0" smtClean="0"/>
              <a:t>中每个流处理器的</a:t>
            </a:r>
            <a:r>
              <a:rPr lang="en-US" altLang="zh-CN" dirty="0" smtClean="0"/>
              <a:t>5</a:t>
            </a:r>
            <a:r>
              <a:rPr lang="zh-CN" altLang="en-US" dirty="0" smtClean="0"/>
              <a:t>个流处理单元都是固定的，不能拆开重组，如果在处理纯</a:t>
            </a:r>
            <a:r>
              <a:rPr lang="en-US" altLang="zh-CN" dirty="0" smtClean="0"/>
              <a:t>4D</a:t>
            </a:r>
            <a:r>
              <a:rPr lang="zh-CN" altLang="en-US" dirty="0" smtClean="0"/>
              <a:t>指令的时候，每个流处理器只能处理一条</a:t>
            </a:r>
            <a:r>
              <a:rPr lang="en-US" altLang="zh-CN" dirty="0" smtClean="0"/>
              <a:t>4D</a:t>
            </a:r>
            <a:r>
              <a:rPr lang="zh-CN" altLang="en-US" dirty="0" smtClean="0"/>
              <a:t>指令，有一个流处理器单元闲置，但却无法加入其他组合来共同工作．</a:t>
            </a:r>
            <a:br>
              <a:rPr lang="zh-CN" altLang="en-US" dirty="0" smtClean="0"/>
            </a:br>
            <a:r>
              <a:rPr lang="zh-CN" altLang="en-US" dirty="0" smtClean="0"/>
              <a:t>　　简单地说，一个指令任务派发下来的时候，</a:t>
            </a:r>
            <a:r>
              <a:rPr lang="en-US" altLang="zh-CN" dirty="0" smtClean="0"/>
              <a:t>N</a:t>
            </a:r>
            <a:r>
              <a:rPr lang="zh-CN" altLang="en-US" dirty="0" smtClean="0"/>
              <a:t>卡的</a:t>
            </a:r>
            <a:r>
              <a:rPr lang="en-US" altLang="zh-CN" dirty="0" smtClean="0"/>
              <a:t>GPU</a:t>
            </a:r>
            <a:r>
              <a:rPr lang="zh-CN" altLang="en-US" dirty="0" smtClean="0"/>
              <a:t>是需要</a:t>
            </a:r>
            <a:r>
              <a:rPr lang="en-US" altLang="zh-CN" dirty="0" smtClean="0"/>
              <a:t>1</a:t>
            </a:r>
            <a:r>
              <a:rPr lang="zh-CN" altLang="en-US" dirty="0" smtClean="0"/>
              <a:t>个“人”独立工作即可完成。而</a:t>
            </a:r>
            <a:r>
              <a:rPr lang="en-US" altLang="zh-CN" dirty="0" smtClean="0"/>
              <a:t>A</a:t>
            </a:r>
            <a:r>
              <a:rPr lang="zh-CN" altLang="en-US" dirty="0" smtClean="0"/>
              <a:t>卡的</a:t>
            </a:r>
            <a:r>
              <a:rPr lang="en-US" altLang="zh-CN" dirty="0" smtClean="0"/>
              <a:t>GPU</a:t>
            </a:r>
            <a:r>
              <a:rPr lang="zh-CN" altLang="en-US" dirty="0" smtClean="0"/>
              <a:t>则需要</a:t>
            </a:r>
            <a:r>
              <a:rPr lang="en-US" altLang="zh-CN" dirty="0" smtClean="0"/>
              <a:t>5</a:t>
            </a:r>
            <a:r>
              <a:rPr lang="zh-CN" altLang="en-US" dirty="0" smtClean="0"/>
              <a:t>个“人”。结组工作才能完成</a:t>
            </a:r>
            <a:r>
              <a:rPr lang="en-US" altLang="zh-CN" dirty="0" smtClean="0"/>
              <a:t>ATI</a:t>
            </a:r>
            <a:r>
              <a:rPr lang="zh-CN" altLang="en-US" dirty="0" smtClean="0"/>
              <a:t>的人数虽然多，但这</a:t>
            </a:r>
            <a:r>
              <a:rPr lang="en-US" altLang="zh-CN" dirty="0" smtClean="0"/>
              <a:t>5</a:t>
            </a:r>
            <a:r>
              <a:rPr lang="zh-CN" altLang="en-US" dirty="0" smtClean="0"/>
              <a:t>个“人”中有可能会有</a:t>
            </a:r>
            <a:r>
              <a:rPr lang="en-US" altLang="zh-CN" dirty="0" smtClean="0"/>
              <a:t>4</a:t>
            </a:r>
            <a:r>
              <a:rPr lang="zh-CN" altLang="en-US" dirty="0" smtClean="0"/>
              <a:t>个“人”闲置，因为这</a:t>
            </a:r>
            <a:r>
              <a:rPr lang="en-US" altLang="zh-CN" dirty="0" smtClean="0"/>
              <a:t>4</a:t>
            </a:r>
            <a:r>
              <a:rPr lang="zh-CN" altLang="en-US" dirty="0" smtClean="0"/>
              <a:t>个“人”不具有独立完整的</a:t>
            </a:r>
            <a:r>
              <a:rPr lang="en-US" altLang="zh-CN" dirty="0" smtClean="0"/>
              <a:t>ALU</a:t>
            </a:r>
            <a:r>
              <a:rPr lang="zh-CN" altLang="en-US" dirty="0" smtClean="0"/>
              <a:t>功能，不能执行函数运算，浮点运算和</a:t>
            </a:r>
            <a:r>
              <a:rPr lang="en-US" altLang="zh-CN" dirty="0" err="1" smtClean="0"/>
              <a:t>Multipy</a:t>
            </a:r>
            <a:r>
              <a:rPr lang="zh-CN" altLang="en-US" dirty="0" smtClean="0"/>
              <a:t>运算。</a:t>
            </a:r>
            <a:br>
              <a:rPr lang="zh-CN" altLang="en-US" dirty="0" smtClean="0"/>
            </a:br>
            <a:r>
              <a:rPr lang="zh-CN" altLang="en-US" dirty="0" smtClean="0"/>
              <a:t>　　</a:t>
            </a:r>
            <a:r>
              <a:rPr lang="en-US" altLang="zh-CN" dirty="0" smtClean="0"/>
              <a:t>2</a:t>
            </a:r>
            <a:r>
              <a:rPr lang="zh-CN" altLang="en-US" dirty="0" smtClean="0"/>
              <a:t>、</a:t>
            </a:r>
            <a:r>
              <a:rPr lang="en-US" altLang="zh-CN" dirty="0" smtClean="0"/>
              <a:t>N</a:t>
            </a:r>
            <a:r>
              <a:rPr lang="zh-CN" altLang="en-US" dirty="0" smtClean="0"/>
              <a:t>的劣势和</a:t>
            </a:r>
            <a:r>
              <a:rPr lang="en-US" altLang="zh-CN" dirty="0" smtClean="0"/>
              <a:t>A</a:t>
            </a:r>
            <a:r>
              <a:rPr lang="zh-CN" altLang="en-US" dirty="0" smtClean="0"/>
              <a:t>的优势</a:t>
            </a:r>
            <a:br>
              <a:rPr lang="zh-CN" altLang="en-US" dirty="0" smtClean="0"/>
            </a:br>
            <a:r>
              <a:rPr lang="zh-CN" altLang="en-US" dirty="0" smtClean="0"/>
              <a:t>　　</a:t>
            </a:r>
            <a:r>
              <a:rPr lang="en-US" altLang="zh-CN" dirty="0" smtClean="0"/>
              <a:t>ATI</a:t>
            </a:r>
            <a:r>
              <a:rPr lang="zh-CN" altLang="en-US" dirty="0" smtClean="0"/>
              <a:t>的设计也有其显著的特点</a:t>
            </a:r>
            <a:r>
              <a:rPr lang="en-US" altLang="zh-CN" dirty="0" smtClean="0"/>
              <a:t>——</a:t>
            </a:r>
            <a:r>
              <a:rPr lang="zh-CN" altLang="en-US" dirty="0" smtClean="0"/>
              <a:t>浮点运算能力强大。也就是说如果单纯比拼显示核心在浮点运算上的能力的话，可能</a:t>
            </a:r>
            <a:r>
              <a:rPr lang="en-US" altLang="zh-CN" dirty="0" smtClean="0"/>
              <a:t>ATI</a:t>
            </a:r>
            <a:r>
              <a:rPr lang="zh-CN" altLang="en-US" dirty="0" smtClean="0"/>
              <a:t>则要强一些，在目前</a:t>
            </a:r>
            <a:r>
              <a:rPr lang="en-US" altLang="zh-CN" dirty="0" smtClean="0"/>
              <a:t>GPGPU(</a:t>
            </a:r>
            <a:r>
              <a:rPr lang="zh-CN" altLang="en-US" dirty="0" smtClean="0"/>
              <a:t>通用图形处理器</a:t>
            </a:r>
            <a:r>
              <a:rPr lang="en-US" altLang="zh-CN" dirty="0" smtClean="0"/>
              <a:t>)</a:t>
            </a:r>
            <a:r>
              <a:rPr lang="zh-CN" altLang="en-US" dirty="0" smtClean="0"/>
              <a:t>项目应用比较多的科学计算方面，理论上能适应</a:t>
            </a:r>
            <a:r>
              <a:rPr lang="en-US" altLang="zh-CN" dirty="0" smtClean="0"/>
              <a:t>GPU</a:t>
            </a:r>
            <a:r>
              <a:rPr lang="zh-CN" altLang="en-US" dirty="0" smtClean="0"/>
              <a:t>和</a:t>
            </a:r>
            <a:r>
              <a:rPr lang="en-US" altLang="zh-CN" dirty="0" smtClean="0"/>
              <a:t>CPU</a:t>
            </a:r>
            <a:r>
              <a:rPr lang="zh-CN" altLang="en-US" dirty="0" smtClean="0"/>
              <a:t>融台的趋势。</a:t>
            </a:r>
          </a:p>
          <a:p>
            <a:endParaRPr lang="en-US" altLang="zh-CN" dirty="0" smtClean="0"/>
          </a:p>
          <a:p>
            <a:endParaRPr lang="en-US" altLang="zh-CN" dirty="0" smtClean="0"/>
          </a:p>
          <a:p>
            <a:r>
              <a:rPr lang="zh-CN" altLang="en-US" dirty="0" smtClean="0"/>
              <a:t>显卡</a:t>
            </a:r>
            <a:r>
              <a:rPr lang="en-US" altLang="zh-CN" dirty="0" smtClean="0"/>
              <a:t>A</a:t>
            </a:r>
            <a:r>
              <a:rPr lang="zh-CN" altLang="en-US" dirty="0" smtClean="0"/>
              <a:t>卡和</a:t>
            </a:r>
            <a:r>
              <a:rPr lang="en-US" altLang="zh-CN" dirty="0" smtClean="0"/>
              <a:t>N</a:t>
            </a:r>
            <a:r>
              <a:rPr lang="zh-CN" altLang="en-US" dirty="0" smtClean="0"/>
              <a:t>卡有那些区别</a:t>
            </a:r>
            <a:br>
              <a:rPr lang="zh-CN" altLang="en-US" dirty="0" smtClean="0"/>
            </a:br>
            <a:r>
              <a:rPr lang="en-US" altLang="zh-CN" dirty="0" smtClean="0"/>
              <a:t>A</a:t>
            </a:r>
            <a:r>
              <a:rPr lang="zh-CN" altLang="en-US" dirty="0" smtClean="0"/>
              <a:t>指的的</a:t>
            </a:r>
            <a:r>
              <a:rPr lang="en-US" altLang="zh-CN" dirty="0" smtClean="0"/>
              <a:t>ATI </a:t>
            </a:r>
            <a:r>
              <a:rPr lang="zh-CN" altLang="en-US" dirty="0" smtClean="0"/>
              <a:t>一个显卡厂商</a:t>
            </a:r>
            <a:br>
              <a:rPr lang="zh-CN" altLang="en-US" dirty="0" smtClean="0"/>
            </a:br>
            <a:r>
              <a:rPr lang="en-US" altLang="zh-CN" dirty="0" smtClean="0"/>
              <a:t>N</a:t>
            </a:r>
            <a:r>
              <a:rPr lang="zh-CN" altLang="en-US" dirty="0" smtClean="0"/>
              <a:t>指的是</a:t>
            </a:r>
            <a:r>
              <a:rPr lang="en-US" altLang="zh-CN" dirty="0" smtClean="0"/>
              <a:t>NVIDIA </a:t>
            </a:r>
            <a:r>
              <a:rPr lang="zh-CN" altLang="en-US" dirty="0" smtClean="0"/>
              <a:t>另一个显卡厂商</a:t>
            </a:r>
            <a:br>
              <a:rPr lang="zh-CN" altLang="en-US" dirty="0" smtClean="0"/>
            </a:br>
            <a:r>
              <a:rPr lang="zh-CN" altLang="en-US" dirty="0" smtClean="0"/>
              <a:t>两个最大的显卡厂商</a:t>
            </a:r>
            <a:r>
              <a:rPr lang="en-US" altLang="zh-CN" dirty="0" smtClean="0"/>
              <a:t>,</a:t>
            </a:r>
            <a:r>
              <a:rPr lang="zh-CN" altLang="en-US" dirty="0" smtClean="0"/>
              <a:t>都是生产显卡芯片的</a:t>
            </a:r>
          </a:p>
          <a:p>
            <a:r>
              <a:rPr lang="zh-CN" altLang="en-US" dirty="0" smtClean="0"/>
              <a:t>平时所谓的</a:t>
            </a:r>
            <a:r>
              <a:rPr lang="en-US" altLang="zh-CN" dirty="0" smtClean="0"/>
              <a:t>A</a:t>
            </a:r>
            <a:r>
              <a:rPr lang="zh-CN" altLang="en-US" dirty="0" smtClean="0"/>
              <a:t>卡就是指的采用</a:t>
            </a:r>
            <a:r>
              <a:rPr lang="en-US" altLang="zh-CN" dirty="0" smtClean="0"/>
              <a:t>ATI</a:t>
            </a:r>
            <a:r>
              <a:rPr lang="zh-CN" altLang="en-US" dirty="0" smtClean="0"/>
              <a:t>显卡芯片的显卡</a:t>
            </a:r>
            <a:r>
              <a:rPr lang="en-US" altLang="zh-CN" dirty="0" smtClean="0"/>
              <a:t>,</a:t>
            </a:r>
            <a:r>
              <a:rPr lang="zh-CN" altLang="en-US" dirty="0" smtClean="0"/>
              <a:t>比如</a:t>
            </a:r>
            <a:r>
              <a:rPr lang="en-US" altLang="zh-CN" dirty="0" smtClean="0"/>
              <a:t>9550</a:t>
            </a:r>
            <a:r>
              <a:rPr lang="zh-CN" altLang="en-US" dirty="0" smtClean="0"/>
              <a:t>啊</a:t>
            </a:r>
            <a:r>
              <a:rPr lang="en-US" altLang="zh-CN" dirty="0" smtClean="0"/>
              <a:t>,X1600</a:t>
            </a:r>
            <a:r>
              <a:rPr lang="zh-CN" altLang="en-US" dirty="0" smtClean="0"/>
              <a:t>之类的</a:t>
            </a:r>
            <a:br>
              <a:rPr lang="zh-CN" altLang="en-US" dirty="0" smtClean="0"/>
            </a:br>
            <a:r>
              <a:rPr lang="en-US" altLang="zh-CN" dirty="0" smtClean="0"/>
              <a:t>N</a:t>
            </a:r>
            <a:r>
              <a:rPr lang="zh-CN" altLang="en-US" dirty="0" smtClean="0"/>
              <a:t>卡就是采用</a:t>
            </a:r>
            <a:r>
              <a:rPr lang="en-US" altLang="zh-CN" dirty="0" smtClean="0"/>
              <a:t>NVIDIA</a:t>
            </a:r>
            <a:r>
              <a:rPr lang="zh-CN" altLang="en-US" dirty="0" smtClean="0"/>
              <a:t>显卡芯片的显卡</a:t>
            </a:r>
            <a:r>
              <a:rPr lang="en-US" altLang="zh-CN" dirty="0" smtClean="0"/>
              <a:t>,</a:t>
            </a:r>
            <a:r>
              <a:rPr lang="zh-CN" altLang="en-US" dirty="0" smtClean="0"/>
              <a:t>比如</a:t>
            </a:r>
            <a:r>
              <a:rPr lang="en-US" altLang="zh-CN" dirty="0" smtClean="0"/>
              <a:t>7600GT</a:t>
            </a:r>
            <a:r>
              <a:rPr lang="zh-CN" altLang="en-US" dirty="0" smtClean="0"/>
              <a:t>啊</a:t>
            </a:r>
            <a:r>
              <a:rPr lang="en-US" altLang="zh-CN" dirty="0" smtClean="0"/>
              <a:t>,6600LE</a:t>
            </a:r>
            <a:r>
              <a:rPr lang="zh-CN" altLang="en-US" dirty="0" smtClean="0"/>
              <a:t>啊</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49</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50</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PCI-E2.0</a:t>
            </a:r>
            <a:r>
              <a:rPr lang="zh-CN" altLang="en-US" dirty="0" smtClean="0"/>
              <a:t>标准和</a:t>
            </a:r>
            <a:r>
              <a:rPr lang="en-US" altLang="zh-CN" dirty="0" smtClean="0"/>
              <a:t>PCI-E3.0</a:t>
            </a:r>
            <a:r>
              <a:rPr lang="zh-CN" altLang="en-US" dirty="0" smtClean="0"/>
              <a:t>标准是互相兼容的，也就是说</a:t>
            </a:r>
            <a:r>
              <a:rPr lang="en-US" altLang="zh-CN" dirty="0" smtClean="0"/>
              <a:t>PCI-E3.0</a:t>
            </a:r>
            <a:r>
              <a:rPr lang="zh-CN" altLang="en-US" dirty="0" smtClean="0"/>
              <a:t>接口的卡可以插在</a:t>
            </a:r>
            <a:r>
              <a:rPr lang="en-US" altLang="zh-CN" dirty="0" smtClean="0"/>
              <a:t>PCI-E2.0</a:t>
            </a:r>
            <a:r>
              <a:rPr lang="zh-CN" altLang="en-US" dirty="0" smtClean="0"/>
              <a:t>的插槽，</a:t>
            </a:r>
            <a:r>
              <a:rPr lang="en-US" altLang="zh-CN" dirty="0" smtClean="0"/>
              <a:t>PCI-E2.0</a:t>
            </a:r>
            <a:r>
              <a:rPr lang="zh-CN" altLang="en-US" dirty="0" smtClean="0"/>
              <a:t>的卡也可以插在</a:t>
            </a:r>
            <a:r>
              <a:rPr lang="en-US" altLang="zh-CN" dirty="0" smtClean="0"/>
              <a:t>PCI-E3.0</a:t>
            </a:r>
            <a:r>
              <a:rPr lang="zh-CN" altLang="en-US" dirty="0" smtClean="0"/>
              <a:t>的插槽，放心。</a:t>
            </a:r>
            <a:endParaRPr lang="en-US" altLang="zh-CN" dirty="0" smtClean="0"/>
          </a:p>
          <a:p>
            <a:endParaRPr lang="en-US" altLang="zh-CN" dirty="0" smtClean="0"/>
          </a:p>
          <a:p>
            <a:r>
              <a:rPr lang="en-US" altLang="zh-CN" dirty="0" smtClean="0"/>
              <a:t>PCI-E 16X 1.0</a:t>
            </a:r>
            <a:r>
              <a:rPr lang="zh-CN" altLang="en-US" dirty="0" smtClean="0"/>
              <a:t>和</a:t>
            </a:r>
            <a:r>
              <a:rPr lang="en-US" altLang="zh-CN" dirty="0" smtClean="0"/>
              <a:t>PCI-E 16X 2.0</a:t>
            </a:r>
            <a:r>
              <a:rPr lang="zh-CN" altLang="en-US" dirty="0" smtClean="0"/>
              <a:t>的差别在于带宽和输出功率。</a:t>
            </a:r>
            <a:r>
              <a:rPr lang="en-US" altLang="zh-CN" dirty="0" smtClean="0"/>
              <a:t>PCI-E 16X 1.0</a:t>
            </a:r>
            <a:r>
              <a:rPr lang="zh-CN" altLang="en-US" dirty="0" smtClean="0"/>
              <a:t>的输出功率最高只有</a:t>
            </a:r>
            <a:r>
              <a:rPr lang="en-US" altLang="zh-CN" dirty="0" smtClean="0"/>
              <a:t>75W</a:t>
            </a:r>
            <a:r>
              <a:rPr lang="zh-CN" altLang="en-US" dirty="0" smtClean="0"/>
              <a:t>，而</a:t>
            </a:r>
            <a:r>
              <a:rPr lang="en-US" altLang="zh-CN" dirty="0" smtClean="0"/>
              <a:t>PCI-E 16X 2.0</a:t>
            </a:r>
            <a:r>
              <a:rPr lang="zh-CN" altLang="en-US" dirty="0" smtClean="0"/>
              <a:t>可以达到</a:t>
            </a:r>
            <a:r>
              <a:rPr lang="en-US" altLang="zh-CN" dirty="0" smtClean="0"/>
              <a:t>220W</a:t>
            </a:r>
            <a:r>
              <a:rPr lang="zh-CN" altLang="en-US" dirty="0" smtClean="0"/>
              <a:t>或更高。</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51</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接口标准</a:t>
            </a:r>
          </a:p>
          <a:p>
            <a:r>
              <a:rPr lang="en-US" altLang="zh-CN" dirty="0" smtClean="0"/>
              <a:t>DVI</a:t>
            </a:r>
            <a:r>
              <a:rPr lang="zh-CN" altLang="en-US" dirty="0" smtClean="0"/>
              <a:t>接口和</a:t>
            </a:r>
            <a:r>
              <a:rPr lang="en-US" altLang="zh-CN" dirty="0" smtClean="0"/>
              <a:t>VGA</a:t>
            </a:r>
            <a:r>
              <a:rPr lang="zh-CN" altLang="en-US" dirty="0" smtClean="0"/>
              <a:t>接口不同，</a:t>
            </a:r>
            <a:r>
              <a:rPr lang="en-US" altLang="zh-CN" dirty="0" smtClean="0"/>
              <a:t>DVI</a:t>
            </a:r>
            <a:r>
              <a:rPr lang="zh-CN" altLang="en-US" dirty="0" smtClean="0"/>
              <a:t>接口存在很多标准，使用</a:t>
            </a:r>
            <a:r>
              <a:rPr lang="zh-CN" altLang="en-US" dirty="0" smtClean="0">
                <a:hlinkClick r:id="rId3" action="ppaction://hlinkfile"/>
              </a:rPr>
              <a:t>显示器</a:t>
            </a:r>
            <a:r>
              <a:rPr lang="zh-CN" altLang="en-US" dirty="0" smtClean="0"/>
              <a:t>时一定要搞明白。</a:t>
            </a:r>
            <a:r>
              <a:rPr lang="en-US" altLang="zh-CN" dirty="0" smtClean="0"/>
              <a:t>DVI</a:t>
            </a:r>
            <a:r>
              <a:rPr lang="zh-CN" altLang="en-US" dirty="0" smtClean="0"/>
              <a:t>一共分为</a:t>
            </a:r>
            <a:r>
              <a:rPr lang="en-US" altLang="zh-CN" dirty="0" smtClean="0"/>
              <a:t>5</a:t>
            </a:r>
            <a:r>
              <a:rPr lang="zh-CN" altLang="en-US" dirty="0" smtClean="0"/>
              <a:t>种标准。其中</a:t>
            </a:r>
            <a:r>
              <a:rPr lang="en-US" altLang="zh-CN" dirty="0" smtClean="0"/>
              <a:t>DVI-D</a:t>
            </a:r>
            <a:r>
              <a:rPr lang="zh-CN" altLang="en-US" dirty="0" smtClean="0"/>
              <a:t>和</a:t>
            </a:r>
            <a:r>
              <a:rPr lang="en-US" altLang="zh-CN" dirty="0" smtClean="0"/>
              <a:t>DVI-I</a:t>
            </a:r>
            <a:r>
              <a:rPr lang="zh-CN" altLang="en-US" dirty="0" smtClean="0"/>
              <a:t>分为“</a:t>
            </a:r>
            <a:r>
              <a:rPr lang="zh-CN" altLang="en-US" dirty="0" smtClean="0">
                <a:hlinkClick r:id="rId4" action="ppaction://hlinkfile"/>
              </a:rPr>
              <a:t>双通道</a:t>
            </a:r>
            <a:r>
              <a:rPr lang="zh-CN" altLang="en-US" dirty="0" smtClean="0"/>
              <a:t>”和“单通道”两种类型，我们平时见到的都是单通道版的，双通道版的成本很高，因此只有部分专业设备才具备，普通消费者很难见到。</a:t>
            </a:r>
          </a:p>
          <a:p>
            <a:r>
              <a:rPr lang="en-US" altLang="zh-CN" dirty="0" smtClean="0"/>
              <a:t>DVI-A</a:t>
            </a:r>
            <a:r>
              <a:rPr lang="zh-CN" altLang="en-US" dirty="0" smtClean="0"/>
              <a:t>是一种</a:t>
            </a:r>
            <a:r>
              <a:rPr lang="zh-CN" altLang="en-US" dirty="0" smtClean="0">
                <a:hlinkClick r:id="rId5" action="ppaction://hlinkfile"/>
              </a:rPr>
              <a:t>模拟传输</a:t>
            </a:r>
            <a:r>
              <a:rPr lang="zh-CN" altLang="en-US" dirty="0" smtClean="0"/>
              <a:t>标准，晚期的大屏幕专业</a:t>
            </a:r>
            <a:r>
              <a:rPr lang="en-US" altLang="zh-CN" dirty="0" smtClean="0"/>
              <a:t>CRT</a:t>
            </a:r>
            <a:r>
              <a:rPr lang="zh-CN" altLang="en-US" dirty="0" smtClean="0"/>
              <a:t>中能看见。不过由于和</a:t>
            </a:r>
            <a:r>
              <a:rPr lang="en-US" altLang="zh-CN" dirty="0" smtClean="0"/>
              <a:t>VGA</a:t>
            </a:r>
            <a:r>
              <a:rPr lang="zh-CN" altLang="en-US" dirty="0" smtClean="0"/>
              <a:t>没有本质区别，性能也不高，因此</a:t>
            </a:r>
            <a:r>
              <a:rPr lang="en-US" altLang="zh-CN" dirty="0" smtClean="0"/>
              <a:t>DVI-A</a:t>
            </a:r>
            <a:r>
              <a:rPr lang="zh-CN" altLang="en-US" dirty="0" smtClean="0"/>
              <a:t>事实上已经被废弃了。至于</a:t>
            </a:r>
            <a:r>
              <a:rPr lang="en-US" altLang="zh-CN" dirty="0" smtClean="0"/>
              <a:t>DFP</a:t>
            </a:r>
            <a:r>
              <a:rPr lang="zh-CN" altLang="en-US" dirty="0" smtClean="0"/>
              <a:t>接口，这是一种已经被废弃的 </a:t>
            </a:r>
            <a:r>
              <a:rPr lang="en-US" altLang="zh-CN" dirty="0" smtClean="0">
                <a:effectLst/>
              </a:rPr>
              <a:t>DVI</a:t>
            </a:r>
          </a:p>
          <a:p>
            <a:r>
              <a:rPr lang="zh-CN" altLang="en-US" dirty="0" smtClean="0"/>
              <a:t>早期的数字规范。</a:t>
            </a:r>
          </a:p>
          <a:p>
            <a:r>
              <a:rPr lang="zh-CN" altLang="en-US" b="1" dirty="0" smtClean="0"/>
              <a:t>关于</a:t>
            </a:r>
            <a:r>
              <a:rPr lang="en-US" altLang="zh-CN" b="1" dirty="0" smtClean="0"/>
              <a:t>DVI</a:t>
            </a:r>
            <a:r>
              <a:rPr lang="zh-CN" altLang="en-US" b="1" dirty="0" smtClean="0"/>
              <a:t>信号的各种特性，可以参考下表：</a:t>
            </a:r>
            <a:endParaRPr lang="zh-CN" altLang="en-US" dirty="0" smtClean="0"/>
          </a:p>
          <a:p>
            <a:r>
              <a:rPr lang="zh-CN" altLang="en-US" dirty="0" smtClean="0"/>
              <a:t>规格 信号 备注 </a:t>
            </a:r>
          </a:p>
          <a:p>
            <a:r>
              <a:rPr lang="en-US" altLang="zh-CN" dirty="0" smtClean="0"/>
              <a:t>DVI-I</a:t>
            </a:r>
            <a:r>
              <a:rPr lang="zh-CN" altLang="en-US" dirty="0" smtClean="0">
                <a:hlinkClick r:id="rId4" action="ppaction://hlinkfile"/>
              </a:rPr>
              <a:t>双通道</a:t>
            </a:r>
            <a:r>
              <a:rPr lang="zh-CN" altLang="en-US" dirty="0" smtClean="0"/>
              <a:t> 数字</a:t>
            </a:r>
            <a:r>
              <a:rPr lang="en-US" altLang="zh-CN" dirty="0" smtClean="0"/>
              <a:t>/</a:t>
            </a:r>
            <a:r>
              <a:rPr lang="zh-CN" altLang="en-US" dirty="0" smtClean="0"/>
              <a:t>模拟 可转换</a:t>
            </a:r>
            <a:r>
              <a:rPr lang="en-US" altLang="zh-CN" dirty="0" smtClean="0"/>
              <a:t>VGA </a:t>
            </a:r>
          </a:p>
          <a:p>
            <a:r>
              <a:rPr lang="en-US" altLang="zh-CN" dirty="0" smtClean="0"/>
              <a:t>DVI-I</a:t>
            </a:r>
            <a:r>
              <a:rPr lang="zh-CN" altLang="en-US" dirty="0" smtClean="0"/>
              <a:t>单通道 数字</a:t>
            </a:r>
            <a:r>
              <a:rPr lang="en-US" altLang="zh-CN" dirty="0" smtClean="0"/>
              <a:t>/</a:t>
            </a:r>
            <a:r>
              <a:rPr lang="zh-CN" altLang="en-US" dirty="0" smtClean="0"/>
              <a:t>模拟 可转换</a:t>
            </a:r>
            <a:r>
              <a:rPr lang="en-US" altLang="zh-CN" dirty="0" smtClean="0"/>
              <a:t>VGA </a:t>
            </a:r>
          </a:p>
          <a:p>
            <a:r>
              <a:rPr lang="en-US" altLang="zh-CN" dirty="0" smtClean="0"/>
              <a:t>DVI-D</a:t>
            </a:r>
            <a:r>
              <a:rPr lang="zh-CN" altLang="en-US" dirty="0" smtClean="0">
                <a:hlinkClick r:id="rId4" action="ppaction://hlinkfile"/>
              </a:rPr>
              <a:t>双通道</a:t>
            </a:r>
            <a:r>
              <a:rPr lang="zh-CN" altLang="en-US" dirty="0" smtClean="0"/>
              <a:t> 数字 不可转换</a:t>
            </a:r>
            <a:r>
              <a:rPr lang="en-US" altLang="zh-CN" dirty="0" smtClean="0"/>
              <a:t>VGA </a:t>
            </a:r>
          </a:p>
          <a:p>
            <a:r>
              <a:rPr lang="en-US" altLang="zh-CN" dirty="0" smtClean="0"/>
              <a:t>DVI-D</a:t>
            </a:r>
            <a:r>
              <a:rPr lang="zh-CN" altLang="en-US" dirty="0" smtClean="0"/>
              <a:t>单通道 数字 不可转换</a:t>
            </a:r>
            <a:r>
              <a:rPr lang="en-US" altLang="zh-CN" dirty="0" smtClean="0"/>
              <a:t>VGA </a:t>
            </a:r>
          </a:p>
          <a:p>
            <a:r>
              <a:rPr lang="en-US" altLang="zh-CN" dirty="0" smtClean="0"/>
              <a:t>DVI-A </a:t>
            </a:r>
            <a:r>
              <a:rPr lang="zh-CN" altLang="en-US" dirty="0" smtClean="0"/>
              <a:t>模拟 已废弃</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52</a:t>
            </a:fld>
            <a:endParaRPr lang="zh-CN" altLang="en-US"/>
          </a:p>
        </p:txBody>
      </p:sp>
    </p:spTree>
    <p:extLst>
      <p:ext uri="{BB962C8B-B14F-4D97-AF65-F5344CB8AC3E}">
        <p14:creationId xmlns:p14="http://schemas.microsoft.com/office/powerpoint/2010/main" val="1842696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内存的封装形式是将内存芯片制作在一条印刷电路板上，它是由许多的动态随机存取内存芯片组成的，成为内存模块，俗称“内存条”，目前市场上使用最多的是</a:t>
            </a:r>
            <a:r>
              <a:rPr lang="en-US" altLang="zh-CN" dirty="0" smtClean="0"/>
              <a:t>168pin</a:t>
            </a:r>
            <a:r>
              <a:rPr lang="zh-CN" altLang="en-US" dirty="0" smtClean="0"/>
              <a:t>和</a:t>
            </a:r>
            <a:r>
              <a:rPr lang="en-US" altLang="zh-CN" dirty="0" smtClean="0"/>
              <a:t>184pin</a:t>
            </a:r>
            <a:r>
              <a:rPr lang="zh-CN" altLang="en-US" dirty="0" smtClean="0"/>
              <a:t>的内存条，</a:t>
            </a:r>
            <a:r>
              <a:rPr lang="en-US" altLang="zh-CN" dirty="0" smtClean="0"/>
              <a:t>pin</a:t>
            </a:r>
            <a:r>
              <a:rPr lang="zh-CN" altLang="en-US" dirty="0" smtClean="0"/>
              <a:t>指内存条的的引脚，又称“线”，俗称“金手指”，按照引脚数量的不同，将内存条分为</a:t>
            </a:r>
            <a:r>
              <a:rPr lang="en-US" altLang="zh-CN" dirty="0" smtClean="0"/>
              <a:t>72</a:t>
            </a:r>
            <a:r>
              <a:rPr lang="zh-CN" altLang="en-US" dirty="0" smtClean="0"/>
              <a:t>线，</a:t>
            </a:r>
            <a:r>
              <a:rPr lang="en-US" altLang="zh-CN" dirty="0" smtClean="0"/>
              <a:t>168</a:t>
            </a:r>
            <a:r>
              <a:rPr lang="zh-CN" altLang="en-US" dirty="0" smtClean="0"/>
              <a:t>线，</a:t>
            </a:r>
            <a:r>
              <a:rPr lang="en-US" altLang="zh-CN" dirty="0" smtClean="0"/>
              <a:t>184</a:t>
            </a:r>
            <a:r>
              <a:rPr lang="zh-CN" altLang="en-US" dirty="0" smtClean="0"/>
              <a:t>线和</a:t>
            </a:r>
            <a:r>
              <a:rPr lang="en-US" altLang="zh-CN" dirty="0" smtClean="0"/>
              <a:t>240</a:t>
            </a:r>
            <a:r>
              <a:rPr lang="zh-CN" altLang="en-US" dirty="0" smtClean="0"/>
              <a:t>线的内存条。</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54</a:t>
            </a:fld>
            <a:endParaRPr lang="zh-CN" altLang="en-US"/>
          </a:p>
        </p:txBody>
      </p:sp>
    </p:spTree>
    <p:extLst>
      <p:ext uri="{BB962C8B-B14F-4D97-AF65-F5344CB8AC3E}">
        <p14:creationId xmlns:p14="http://schemas.microsoft.com/office/powerpoint/2010/main" val="1789588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DDR=Double Data Rate</a:t>
            </a:r>
            <a:r>
              <a:rPr lang="zh-CN" altLang="en-US" dirty="0" smtClean="0"/>
              <a:t>双倍速率同步</a:t>
            </a:r>
            <a:r>
              <a:rPr lang="zh-CN" altLang="en-US" dirty="0" smtClean="0">
                <a:hlinkClick r:id="rId3" action="ppaction://hlinkfile"/>
              </a:rPr>
              <a:t>动态随机存储器</a:t>
            </a:r>
            <a:r>
              <a:rPr lang="zh-CN" altLang="en-US" dirty="0" smtClean="0"/>
              <a:t>。严格的说</a:t>
            </a:r>
            <a:r>
              <a:rPr lang="en-US" altLang="zh-CN" dirty="0" smtClean="0"/>
              <a:t>DDR</a:t>
            </a:r>
            <a:r>
              <a:rPr lang="zh-CN" altLang="en-US" dirty="0" smtClean="0"/>
              <a:t>应该叫</a:t>
            </a:r>
            <a:r>
              <a:rPr lang="en-US" altLang="zh-CN" dirty="0" smtClean="0"/>
              <a:t>DDR SDRAM</a:t>
            </a:r>
            <a:r>
              <a:rPr lang="zh-CN" altLang="en-US" dirty="0" smtClean="0"/>
              <a:t>，人们习惯称为</a:t>
            </a:r>
            <a:r>
              <a:rPr lang="en-US" altLang="zh-CN" dirty="0" smtClean="0"/>
              <a:t>DDR</a:t>
            </a:r>
            <a:r>
              <a:rPr lang="zh-CN" altLang="en-US" dirty="0" smtClean="0"/>
              <a:t>，其中，</a:t>
            </a:r>
            <a:r>
              <a:rPr lang="en-US" altLang="zh-CN" dirty="0" smtClean="0"/>
              <a:t>SDRAM </a:t>
            </a:r>
            <a:r>
              <a:rPr lang="zh-CN" altLang="en-US" dirty="0" smtClean="0"/>
              <a:t>是</a:t>
            </a:r>
            <a:r>
              <a:rPr lang="en-US" altLang="zh-CN" dirty="0" smtClean="0"/>
              <a:t>Synchronous Dynamic Random Access Memory</a:t>
            </a:r>
            <a:r>
              <a:rPr lang="zh-CN" altLang="en-US" dirty="0" smtClean="0"/>
              <a:t>的缩写，即同步动态</a:t>
            </a:r>
            <a:r>
              <a:rPr lang="zh-CN" altLang="en-US" dirty="0" smtClean="0">
                <a:hlinkClick r:id="rId4" action="ppaction://hlinkfile"/>
              </a:rPr>
              <a:t>随机存取存储器</a:t>
            </a:r>
            <a:r>
              <a:rPr lang="zh-CN" altLang="en-US" dirty="0" smtClean="0"/>
              <a:t>。而</a:t>
            </a:r>
            <a:r>
              <a:rPr lang="en-US" altLang="zh-CN" dirty="0" smtClean="0"/>
              <a:t>DDR SDRAM</a:t>
            </a:r>
            <a:r>
              <a:rPr lang="zh-CN" altLang="en-US" dirty="0" smtClean="0"/>
              <a:t>是</a:t>
            </a:r>
            <a:r>
              <a:rPr lang="en-US" altLang="zh-CN" dirty="0" smtClean="0"/>
              <a:t>Double Data Rate SDRAM</a:t>
            </a:r>
            <a:r>
              <a:rPr lang="zh-CN" altLang="en-US" dirty="0" smtClean="0"/>
              <a:t>的缩写，是双倍速率同步动态随机存储器的意思。</a:t>
            </a:r>
            <a:r>
              <a:rPr lang="en-US" altLang="zh-CN" dirty="0" smtClean="0"/>
              <a:t>DDR</a:t>
            </a:r>
            <a:r>
              <a:rPr lang="zh-CN" altLang="en-US" dirty="0" smtClean="0"/>
              <a:t>内存是在</a:t>
            </a:r>
            <a:r>
              <a:rPr lang="en-US" altLang="zh-CN" dirty="0" smtClean="0">
                <a:hlinkClick r:id="rId5" action="ppaction://hlinkfile"/>
              </a:rPr>
              <a:t>SDRAM</a:t>
            </a:r>
            <a:r>
              <a:rPr lang="zh-CN" altLang="en-US" dirty="0" smtClean="0">
                <a:hlinkClick r:id="rId5" action="ppaction://hlinkfile"/>
              </a:rPr>
              <a:t>内存</a:t>
            </a:r>
            <a:r>
              <a:rPr lang="zh-CN" altLang="en-US" dirty="0" smtClean="0"/>
              <a:t>基础上发展而来的，仍然沿用</a:t>
            </a:r>
            <a:r>
              <a:rPr lang="en-US" altLang="zh-CN" dirty="0" smtClean="0"/>
              <a:t>SDRAM</a:t>
            </a:r>
            <a:r>
              <a:rPr lang="zh-CN" altLang="en-US" dirty="0" smtClean="0"/>
              <a:t>生产体系，因此对于内存厂商而言，只需对制造普通</a:t>
            </a:r>
            <a:r>
              <a:rPr lang="en-US" altLang="zh-CN" dirty="0" smtClean="0"/>
              <a:t>SDRAM</a:t>
            </a:r>
            <a:r>
              <a:rPr lang="zh-CN" altLang="en-US" dirty="0" smtClean="0"/>
              <a:t>的设备稍加改进，即可实现</a:t>
            </a:r>
            <a:r>
              <a:rPr lang="en-US" altLang="zh-CN" dirty="0" smtClean="0"/>
              <a:t>DDR</a:t>
            </a:r>
            <a:r>
              <a:rPr lang="zh-CN" altLang="en-US" dirty="0" smtClean="0"/>
              <a:t>内存的生产，可有效的降低成本。</a:t>
            </a:r>
            <a:endParaRPr lang="en-US" altLang="zh-CN" dirty="0" smtClean="0"/>
          </a:p>
          <a:p>
            <a:endParaRPr lang="en-US" altLang="zh-CN" dirty="0" smtClean="0"/>
          </a:p>
          <a:p>
            <a:r>
              <a:rPr lang="zh-CN" altLang="en-US" b="1" dirty="0" smtClean="0"/>
              <a:t>什么是</a:t>
            </a:r>
            <a:r>
              <a:rPr lang="en-US" altLang="zh-CN" b="1" dirty="0" smtClean="0"/>
              <a:t>DDR1</a:t>
            </a:r>
            <a:endParaRPr lang="zh-CN" altLang="en-US" dirty="0" smtClean="0"/>
          </a:p>
          <a:p>
            <a:r>
              <a:rPr lang="zh-CN" altLang="en-US" dirty="0" smtClean="0"/>
              <a:t>有时候大家将老的存储技术 </a:t>
            </a:r>
            <a:r>
              <a:rPr lang="en-US" altLang="zh-CN" dirty="0" smtClean="0"/>
              <a:t>DDR </a:t>
            </a:r>
            <a:r>
              <a:rPr lang="zh-CN" altLang="en-US" dirty="0" smtClean="0"/>
              <a:t>称为 </a:t>
            </a:r>
            <a:r>
              <a:rPr lang="en-US" altLang="zh-CN" dirty="0" smtClean="0"/>
              <a:t>DDR1 </a:t>
            </a:r>
            <a:r>
              <a:rPr lang="zh-CN" altLang="en-US" dirty="0" smtClean="0"/>
              <a:t>，使之与 </a:t>
            </a:r>
            <a:r>
              <a:rPr lang="en-US" altLang="zh-CN" dirty="0" smtClean="0"/>
              <a:t>DDR2 </a:t>
            </a:r>
            <a:r>
              <a:rPr lang="zh-CN" altLang="en-US" dirty="0" smtClean="0"/>
              <a:t>加以区分。尽管一般是使用 “</a:t>
            </a:r>
            <a:r>
              <a:rPr lang="en-US" altLang="zh-CN" dirty="0" smtClean="0"/>
              <a:t>DDR” </a:t>
            </a:r>
            <a:r>
              <a:rPr lang="zh-CN" altLang="en-US" dirty="0" smtClean="0"/>
              <a:t>，但 </a:t>
            </a:r>
            <a:r>
              <a:rPr lang="en-US" altLang="zh-CN" dirty="0" smtClean="0"/>
              <a:t>DDR1 </a:t>
            </a:r>
            <a:r>
              <a:rPr lang="zh-CN" altLang="en-US" dirty="0" smtClean="0"/>
              <a:t>与 </a:t>
            </a:r>
            <a:r>
              <a:rPr lang="en-US" altLang="zh-CN" dirty="0" smtClean="0"/>
              <a:t>DDR </a:t>
            </a:r>
            <a:r>
              <a:rPr lang="zh-CN" altLang="en-US" dirty="0" smtClean="0"/>
              <a:t>的含义相同。</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55</a:t>
            </a:fld>
            <a:endParaRPr lang="zh-CN" altLang="en-US"/>
          </a:p>
        </p:txBody>
      </p:sp>
    </p:spTree>
    <p:extLst>
      <p:ext uri="{BB962C8B-B14F-4D97-AF65-F5344CB8AC3E}">
        <p14:creationId xmlns:p14="http://schemas.microsoft.com/office/powerpoint/2010/main" val="1934130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一般我们看到的电脑都是由：</a:t>
            </a:r>
            <a:r>
              <a:rPr lang="zh-CN" altLang="en-US" dirty="0" smtClean="0">
                <a:hlinkClick r:id="rId3" action="ppaction://hlinkfile"/>
              </a:rPr>
              <a:t>主机</a:t>
            </a:r>
            <a:r>
              <a:rPr lang="zh-CN" altLang="en-US" dirty="0" smtClean="0"/>
              <a:t>（主要部分）、</a:t>
            </a:r>
            <a:r>
              <a:rPr lang="zh-CN" altLang="en-US" dirty="0" smtClean="0">
                <a:hlinkClick r:id="rId4" action="ppaction://hlinkfile"/>
              </a:rPr>
              <a:t>输出设备</a:t>
            </a:r>
            <a:r>
              <a:rPr lang="zh-CN" altLang="en-US" dirty="0" smtClean="0"/>
              <a:t>（显示器）、</a:t>
            </a:r>
            <a:r>
              <a:rPr lang="zh-CN" altLang="en-US" dirty="0" smtClean="0">
                <a:hlinkClick r:id="rId5" action="ppaction://hlinkfile"/>
              </a:rPr>
              <a:t>输入设备</a:t>
            </a:r>
            <a:r>
              <a:rPr lang="zh-CN" altLang="en-US" dirty="0" smtClean="0"/>
              <a:t>（键盘和鼠标）三大件组成。而主机是电脑的主体，在主机箱中有：</a:t>
            </a:r>
            <a:r>
              <a:rPr lang="zh-CN" altLang="en-US" dirty="0" smtClean="0">
                <a:hlinkClick r:id="rId6" action="ppaction://hlinkfile"/>
              </a:rPr>
              <a:t>主板</a:t>
            </a:r>
            <a:r>
              <a:rPr lang="zh-CN" altLang="en-US" dirty="0" smtClean="0"/>
              <a:t>、</a:t>
            </a:r>
            <a:r>
              <a:rPr lang="en-US" altLang="zh-CN" dirty="0" smtClean="0">
                <a:hlinkClick r:id="rId7" action="ppaction://hlinkfile"/>
              </a:rPr>
              <a:t>CPU</a:t>
            </a:r>
            <a:r>
              <a:rPr lang="zh-CN" altLang="en-US" dirty="0" smtClean="0"/>
              <a:t>、</a:t>
            </a:r>
            <a:r>
              <a:rPr lang="zh-CN" altLang="en-US" dirty="0" smtClean="0">
                <a:hlinkClick r:id="rId8" action="ppaction://hlinkfile"/>
              </a:rPr>
              <a:t>内存</a:t>
            </a:r>
            <a:r>
              <a:rPr lang="zh-CN" altLang="en-US" dirty="0" smtClean="0"/>
              <a:t>、电源、</a:t>
            </a:r>
            <a:r>
              <a:rPr lang="zh-CN" altLang="en-US" dirty="0" smtClean="0">
                <a:hlinkClick r:id="rId9" action="ppaction://hlinkfile"/>
              </a:rPr>
              <a:t>显卡</a:t>
            </a:r>
            <a:r>
              <a:rPr lang="zh-CN" altLang="en-US" dirty="0" smtClean="0"/>
              <a:t>、</a:t>
            </a:r>
            <a:r>
              <a:rPr lang="zh-CN" altLang="en-US" dirty="0" smtClean="0">
                <a:hlinkClick r:id="rId10" action="ppaction://hlinkfile"/>
              </a:rPr>
              <a:t>声卡</a:t>
            </a:r>
            <a:r>
              <a:rPr lang="zh-CN" altLang="en-US" dirty="0" smtClean="0"/>
              <a:t>、</a:t>
            </a:r>
            <a:r>
              <a:rPr lang="zh-CN" altLang="en-US" dirty="0" smtClean="0">
                <a:hlinkClick r:id="rId11" action="ppaction://hlinkfile"/>
              </a:rPr>
              <a:t>网卡</a:t>
            </a:r>
            <a:r>
              <a:rPr lang="zh-CN" altLang="en-US" dirty="0" smtClean="0"/>
              <a:t>、</a:t>
            </a:r>
            <a:r>
              <a:rPr lang="zh-CN" altLang="en-US" dirty="0" smtClean="0">
                <a:hlinkClick r:id="rId12" action="ppaction://hlinkfile"/>
              </a:rPr>
              <a:t>硬盘</a:t>
            </a:r>
            <a:r>
              <a:rPr lang="zh-CN" altLang="en-US" dirty="0" smtClean="0"/>
              <a:t>、</a:t>
            </a:r>
            <a:r>
              <a:rPr lang="zh-CN" altLang="en-US" dirty="0" smtClean="0">
                <a:hlinkClick r:id="rId13" action="ppaction://hlinkfile"/>
              </a:rPr>
              <a:t>软驱</a:t>
            </a:r>
            <a:r>
              <a:rPr lang="zh-CN" altLang="en-US" dirty="0" smtClean="0"/>
              <a:t>、</a:t>
            </a:r>
            <a:r>
              <a:rPr lang="zh-CN" altLang="en-US" dirty="0" smtClean="0">
                <a:hlinkClick r:id="rId14" action="ppaction://hlinkfile"/>
              </a:rPr>
              <a:t>光驱</a:t>
            </a:r>
            <a:r>
              <a:rPr lang="zh-CN" altLang="en-US" dirty="0" smtClean="0"/>
              <a:t>等硬件。其中，</a:t>
            </a:r>
            <a:r>
              <a:rPr lang="zh-CN" altLang="en-US" dirty="0" smtClean="0">
                <a:hlinkClick r:id="rId6" action="ppaction://hlinkfile"/>
              </a:rPr>
              <a:t>主板</a:t>
            </a:r>
            <a:r>
              <a:rPr lang="zh-CN" altLang="en-US" dirty="0" smtClean="0"/>
              <a:t>、</a:t>
            </a:r>
            <a:r>
              <a:rPr lang="en-US" altLang="zh-CN" dirty="0" smtClean="0">
                <a:hlinkClick r:id="rId7" action="ppaction://hlinkfile"/>
              </a:rPr>
              <a:t>CPU</a:t>
            </a:r>
            <a:r>
              <a:rPr lang="zh-CN" altLang="en-US" dirty="0" smtClean="0"/>
              <a:t>、</a:t>
            </a:r>
            <a:r>
              <a:rPr lang="zh-CN" altLang="en-US" dirty="0" smtClean="0">
                <a:hlinkClick r:id="rId8" action="ppaction://hlinkfile"/>
              </a:rPr>
              <a:t>内存</a:t>
            </a:r>
            <a:r>
              <a:rPr lang="zh-CN" altLang="en-US" dirty="0" smtClean="0"/>
              <a:t>、电源、</a:t>
            </a:r>
            <a:r>
              <a:rPr lang="zh-CN" altLang="en-US" dirty="0" smtClean="0">
                <a:hlinkClick r:id="rId9" action="ppaction://hlinkfile"/>
              </a:rPr>
              <a:t>显卡</a:t>
            </a:r>
            <a:r>
              <a:rPr lang="zh-CN" altLang="en-US" dirty="0" smtClean="0"/>
              <a:t>、</a:t>
            </a:r>
            <a:r>
              <a:rPr lang="zh-CN" altLang="en-US" dirty="0" smtClean="0">
                <a:hlinkClick r:id="rId12" action="ppaction://hlinkfile"/>
              </a:rPr>
              <a:t>硬盘</a:t>
            </a:r>
            <a:r>
              <a:rPr lang="zh-CN" altLang="en-US" dirty="0" smtClean="0"/>
              <a:t>是必须的，只要</a:t>
            </a:r>
            <a:r>
              <a:rPr lang="zh-CN" altLang="en-US" dirty="0" smtClean="0">
                <a:hlinkClick r:id="rId3" action="ppaction://hlinkfile"/>
              </a:rPr>
              <a:t>主机</a:t>
            </a:r>
            <a:r>
              <a:rPr lang="zh-CN" altLang="en-US" dirty="0" smtClean="0"/>
              <a:t>工作，这几样缺一不可。</a:t>
            </a:r>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4</a:t>
            </a:fld>
            <a:endParaRPr lang="zh-CN" altLang="en-US"/>
          </a:p>
        </p:txBody>
      </p:sp>
    </p:spTree>
    <p:extLst>
      <p:ext uri="{BB962C8B-B14F-4D97-AF65-F5344CB8AC3E}">
        <p14:creationId xmlns:p14="http://schemas.microsoft.com/office/powerpoint/2010/main" val="4079618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DDR2/DDR II</a:t>
            </a:r>
            <a:r>
              <a:rPr lang="zh-CN" altLang="en-US" dirty="0" smtClean="0"/>
              <a:t>（</a:t>
            </a:r>
            <a:r>
              <a:rPr lang="en-US" altLang="zh-CN" dirty="0" smtClean="0"/>
              <a:t>Double Data Rate 2</a:t>
            </a:r>
            <a:r>
              <a:rPr lang="zh-CN" altLang="en-US" dirty="0" smtClean="0"/>
              <a:t>）</a:t>
            </a:r>
            <a:r>
              <a:rPr lang="en-US" altLang="zh-CN" dirty="0" smtClean="0"/>
              <a:t>SDRAM</a:t>
            </a:r>
            <a:r>
              <a:rPr lang="zh-CN" altLang="en-US" dirty="0" smtClean="0"/>
              <a:t>是由</a:t>
            </a:r>
            <a:r>
              <a:rPr lang="en-US" altLang="zh-CN" dirty="0" smtClean="0"/>
              <a:t>JEDEC</a:t>
            </a:r>
            <a:r>
              <a:rPr lang="zh-CN" altLang="en-US" dirty="0" smtClean="0"/>
              <a:t>（</a:t>
            </a:r>
            <a:r>
              <a:rPr lang="zh-CN" altLang="en-US" dirty="0" smtClean="0">
                <a:hlinkClick r:id="rId3" action="ppaction://hlinkfile"/>
              </a:rPr>
              <a:t>电子设备</a:t>
            </a:r>
            <a:r>
              <a:rPr lang="zh-CN" altLang="en-US" dirty="0" smtClean="0"/>
              <a:t>工程联合委员会）进行开发的新生代内存技术标准，它与上一代</a:t>
            </a:r>
            <a:r>
              <a:rPr lang="en-US" altLang="zh-CN" dirty="0" smtClean="0"/>
              <a:t>DDR</a:t>
            </a:r>
            <a:r>
              <a:rPr lang="zh-CN" altLang="en-US" dirty="0" smtClean="0"/>
              <a:t>内存技术标准最大的不同就是，虽然同是采用了在时钟的上升</a:t>
            </a:r>
            <a:r>
              <a:rPr lang="en-US" altLang="zh-CN" dirty="0" smtClean="0"/>
              <a:t>/</a:t>
            </a:r>
            <a:r>
              <a:rPr lang="zh-CN" altLang="en-US" dirty="0" smtClean="0"/>
              <a:t>下降延同时进行数据传输的基本方式，但</a:t>
            </a:r>
            <a:r>
              <a:rPr lang="en-US" altLang="zh-CN" dirty="0" smtClean="0">
                <a:hlinkClick r:id="rId4" action="ppaction://hlinkfile"/>
              </a:rPr>
              <a:t>DDR2</a:t>
            </a:r>
            <a:r>
              <a:rPr lang="zh-CN" altLang="en-US" dirty="0" smtClean="0">
                <a:hlinkClick r:id="rId4" action="ppaction://hlinkfile"/>
              </a:rPr>
              <a:t>内存</a:t>
            </a:r>
            <a:r>
              <a:rPr lang="zh-CN" altLang="en-US" dirty="0" smtClean="0"/>
              <a:t>却拥有两倍于上一代</a:t>
            </a:r>
            <a:r>
              <a:rPr lang="en-US" altLang="zh-CN" dirty="0" smtClean="0"/>
              <a:t>DDR</a:t>
            </a:r>
            <a:r>
              <a:rPr lang="zh-CN" altLang="en-US" dirty="0" smtClean="0"/>
              <a:t>内存预读取能力（即：</a:t>
            </a:r>
            <a:r>
              <a:rPr lang="en-US" altLang="zh-CN" dirty="0" smtClean="0"/>
              <a:t>4bit</a:t>
            </a:r>
            <a:r>
              <a:rPr lang="zh-CN" altLang="en-US" dirty="0" smtClean="0"/>
              <a:t>数据读预取）。换句话说，</a:t>
            </a:r>
            <a:r>
              <a:rPr lang="en-US" altLang="zh-CN" dirty="0" smtClean="0"/>
              <a:t>DDR2</a:t>
            </a:r>
            <a:r>
              <a:rPr lang="zh-CN" altLang="en-US" dirty="0" smtClean="0"/>
              <a:t>内存每个时钟能够以</a:t>
            </a:r>
            <a:r>
              <a:rPr lang="en-US" altLang="zh-CN" dirty="0" smtClean="0"/>
              <a:t>4</a:t>
            </a:r>
            <a:r>
              <a:rPr lang="zh-CN" altLang="en-US" dirty="0" smtClean="0"/>
              <a:t>倍</a:t>
            </a:r>
            <a:r>
              <a:rPr lang="zh-CN" altLang="en-US" dirty="0" smtClean="0">
                <a:hlinkClick r:id="rId5" action="ppaction://hlinkfile"/>
              </a:rPr>
              <a:t>外部总线</a:t>
            </a:r>
            <a:r>
              <a:rPr lang="zh-CN" altLang="en-US" dirty="0" smtClean="0"/>
              <a:t>的速度读</a:t>
            </a:r>
            <a:r>
              <a:rPr lang="en-US" altLang="zh-CN" dirty="0" smtClean="0"/>
              <a:t>/</a:t>
            </a:r>
            <a:r>
              <a:rPr lang="zh-CN" altLang="en-US" dirty="0" smtClean="0"/>
              <a:t>写数据，并且能够以内部控制总线</a:t>
            </a:r>
            <a:r>
              <a:rPr lang="en-US" altLang="zh-CN" dirty="0" smtClean="0"/>
              <a:t>4</a:t>
            </a:r>
            <a:r>
              <a:rPr lang="zh-CN" altLang="en-US" dirty="0" smtClean="0"/>
              <a:t>倍的速度运行。</a:t>
            </a:r>
            <a:endParaRPr lang="en-US" altLang="zh-CN" dirty="0" smtClean="0"/>
          </a:p>
          <a:p>
            <a:endParaRPr lang="en-US" altLang="zh-CN" dirty="0" smtClean="0"/>
          </a:p>
          <a:p>
            <a:r>
              <a:rPr lang="en-US" altLang="zh-CN" b="1" dirty="0" smtClean="0"/>
              <a:t>DDR</a:t>
            </a:r>
            <a:r>
              <a:rPr lang="zh-CN" altLang="en-US" b="1" dirty="0" smtClean="0"/>
              <a:t>与</a:t>
            </a:r>
            <a:r>
              <a:rPr lang="en-US" altLang="zh-CN" b="1" dirty="0" smtClean="0"/>
              <a:t>DDR2</a:t>
            </a:r>
            <a:r>
              <a:rPr lang="zh-CN" altLang="en-US" b="1" dirty="0" smtClean="0"/>
              <a:t>可能兼容吗？</a:t>
            </a:r>
            <a:endParaRPr lang="en-US" altLang="zh-CN" dirty="0" smtClean="0"/>
          </a:p>
          <a:p>
            <a:r>
              <a:rPr lang="zh-CN" altLang="en-US" dirty="0" smtClean="0"/>
              <a:t>不能兼容，</a:t>
            </a:r>
            <a:r>
              <a:rPr lang="en-US" altLang="zh-CN" dirty="0" smtClean="0"/>
              <a:t>PIN</a:t>
            </a:r>
            <a:r>
              <a:rPr lang="zh-CN" altLang="en-US" dirty="0" smtClean="0"/>
              <a:t>不同，电压，功耗都不一样</a:t>
            </a:r>
            <a:r>
              <a:rPr lang="en-US" altLang="zh-CN" dirty="0" smtClean="0"/>
              <a:t>,</a:t>
            </a:r>
            <a:r>
              <a:rPr lang="zh-CN" altLang="en-US" dirty="0" smtClean="0"/>
              <a:t>接口不一样，</a:t>
            </a:r>
            <a:r>
              <a:rPr lang="en-US" altLang="zh-CN" dirty="0" smtClean="0"/>
              <a:t>DDR2</a:t>
            </a:r>
            <a:r>
              <a:rPr lang="zh-CN" altLang="en-US" dirty="0" smtClean="0"/>
              <a:t>的针脚数量为</a:t>
            </a:r>
            <a:r>
              <a:rPr lang="en-US" altLang="zh-CN" dirty="0" smtClean="0"/>
              <a:t>240</a:t>
            </a:r>
            <a:r>
              <a:rPr lang="zh-CN" altLang="en-US" dirty="0" smtClean="0"/>
              <a:t>针，而</a:t>
            </a:r>
            <a:r>
              <a:rPr lang="en-US" altLang="zh-CN" dirty="0" smtClean="0"/>
              <a:t>DDR</a:t>
            </a:r>
            <a:r>
              <a:rPr lang="zh-CN" altLang="en-US" dirty="0" smtClean="0"/>
              <a:t>内存为</a:t>
            </a:r>
            <a:r>
              <a:rPr lang="en-US" altLang="zh-CN" dirty="0" smtClean="0"/>
              <a:t>184</a:t>
            </a:r>
            <a:r>
              <a:rPr lang="zh-CN" altLang="en-US" dirty="0" smtClean="0"/>
              <a:t>针；其次，</a:t>
            </a:r>
            <a:r>
              <a:rPr lang="en-US" altLang="zh-CN" dirty="0" smtClean="0"/>
              <a:t>DDR2</a:t>
            </a:r>
            <a:r>
              <a:rPr lang="zh-CN" altLang="en-US" dirty="0" smtClean="0"/>
              <a:t>内存的</a:t>
            </a:r>
            <a:r>
              <a:rPr lang="en-US" altLang="zh-CN" dirty="0" smtClean="0"/>
              <a:t>VDIMM</a:t>
            </a:r>
            <a:r>
              <a:rPr lang="zh-CN" altLang="en-US" dirty="0" smtClean="0"/>
              <a:t>电压为</a:t>
            </a:r>
            <a:r>
              <a:rPr lang="en-US" altLang="zh-CN" dirty="0" smtClean="0"/>
              <a:t>1.8V,DDR</a:t>
            </a:r>
            <a:r>
              <a:rPr lang="zh-CN" altLang="en-US" dirty="0" smtClean="0"/>
              <a:t>内存的</a:t>
            </a:r>
            <a:r>
              <a:rPr lang="en-US" altLang="zh-CN" dirty="0" smtClean="0"/>
              <a:t>2.5V.DDR2</a:t>
            </a:r>
            <a:r>
              <a:rPr lang="zh-CN" altLang="en-US" dirty="0" smtClean="0"/>
              <a:t>主要的改进是在内存模块速度相同的情况下，可以提供相当于</a:t>
            </a:r>
            <a:r>
              <a:rPr lang="en-US" altLang="zh-CN" dirty="0" smtClean="0"/>
              <a:t>DDR</a:t>
            </a:r>
            <a:r>
              <a:rPr lang="zh-CN" altLang="en-US" dirty="0" smtClean="0"/>
              <a:t>内存两倍的带宽</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56</a:t>
            </a:fld>
            <a:endParaRPr lang="zh-CN" altLang="en-US"/>
          </a:p>
        </p:txBody>
      </p:sp>
    </p:spTree>
    <p:extLst>
      <p:ext uri="{BB962C8B-B14F-4D97-AF65-F5344CB8AC3E}">
        <p14:creationId xmlns:p14="http://schemas.microsoft.com/office/powerpoint/2010/main" val="2043695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t>ddr2</a:t>
            </a:r>
            <a:r>
              <a:rPr lang="zh-CN" altLang="en-US" b="1" dirty="0" smtClean="0"/>
              <a:t>和</a:t>
            </a:r>
            <a:r>
              <a:rPr lang="en-US" altLang="zh-CN" b="1" dirty="0" smtClean="0"/>
              <a:t>ddr3</a:t>
            </a:r>
            <a:r>
              <a:rPr lang="zh-CN" altLang="en-US" b="1" dirty="0" smtClean="0"/>
              <a:t>兼容吗</a:t>
            </a:r>
            <a:endParaRPr lang="en-US" altLang="zh-CN" b="1" dirty="0" smtClean="0"/>
          </a:p>
          <a:p>
            <a:r>
              <a:rPr lang="zh-CN" altLang="en-US" dirty="0" smtClean="0"/>
              <a:t>虽然都是</a:t>
            </a:r>
            <a:r>
              <a:rPr lang="en-US" altLang="zh-CN" dirty="0" smtClean="0"/>
              <a:t>240pin</a:t>
            </a:r>
            <a:r>
              <a:rPr lang="zh-CN" altLang="en-US" dirty="0" smtClean="0"/>
              <a:t>，但是防呆口位置不同。工作电压也不同，不能兼容</a:t>
            </a:r>
            <a:r>
              <a:rPr lang="en-US" altLang="zh-CN" dirty="0" smtClean="0"/>
              <a:t>.</a:t>
            </a:r>
          </a:p>
          <a:p>
            <a:endParaRPr lang="en-US" altLang="zh-CN"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DDR3</a:t>
            </a:r>
            <a:r>
              <a:rPr lang="zh-CN" altLang="en-US" dirty="0" smtClean="0"/>
              <a:t>是一种电脑内存规格。它属于</a:t>
            </a:r>
            <a:r>
              <a:rPr lang="en-US" altLang="zh-CN" dirty="0" smtClean="0"/>
              <a:t>SDRAM</a:t>
            </a:r>
            <a:r>
              <a:rPr lang="zh-CN" altLang="en-US" dirty="0" smtClean="0"/>
              <a:t>家族的内存产品，提供了相较于</a:t>
            </a:r>
            <a:r>
              <a:rPr lang="en-US" altLang="zh-CN" dirty="0" smtClean="0"/>
              <a:t>DDR2 SDRAM</a:t>
            </a:r>
            <a:r>
              <a:rPr lang="zh-CN" altLang="en-US" dirty="0" smtClean="0"/>
              <a:t>更高的运行效能与更低的电压，是</a:t>
            </a:r>
            <a:r>
              <a:rPr lang="en-US" altLang="zh-CN" dirty="0" smtClean="0"/>
              <a:t>DDR2 SDRAM</a:t>
            </a:r>
            <a:r>
              <a:rPr lang="zh-CN" altLang="en-US" dirty="0" smtClean="0"/>
              <a:t>（四倍资料率同步</a:t>
            </a:r>
            <a:r>
              <a:rPr lang="zh-CN" altLang="en-US" dirty="0" smtClean="0">
                <a:hlinkClick r:id="rId3" action="ppaction://hlinkfile"/>
              </a:rPr>
              <a:t>动态随机存取内存</a:t>
            </a:r>
            <a:r>
              <a:rPr lang="zh-CN" altLang="en-US" dirty="0" smtClean="0"/>
              <a:t>）的后继者（增加至八倍），也是现时流行的内存产品。</a:t>
            </a:r>
          </a:p>
          <a:p>
            <a:endParaRPr lang="en-US" altLang="zh-CN" b="1" dirty="0" smtClean="0"/>
          </a:p>
          <a:p>
            <a:r>
              <a:rPr lang="zh-CN" altLang="en-US" dirty="0" smtClean="0"/>
              <a:t>八倍资料率同步动态随机存取内存，也叫三代内存！</a:t>
            </a:r>
            <a:endParaRPr lang="zh-CN" altLang="en-US" b="1"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57</a:t>
            </a:fld>
            <a:endParaRPr lang="zh-CN" altLang="en-US"/>
          </a:p>
        </p:txBody>
      </p:sp>
    </p:spTree>
    <p:extLst>
      <p:ext uri="{BB962C8B-B14F-4D97-AF65-F5344CB8AC3E}">
        <p14:creationId xmlns:p14="http://schemas.microsoft.com/office/powerpoint/2010/main" val="814834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速度会更快</a:t>
            </a:r>
            <a:r>
              <a:rPr lang="en-US" altLang="zh-CN" dirty="0" smtClean="0"/>
              <a:t>(</a:t>
            </a:r>
            <a:r>
              <a:rPr lang="zh-CN" altLang="en-US" dirty="0" smtClean="0"/>
              <a:t>前提是没有瓶颈</a:t>
            </a:r>
            <a:r>
              <a:rPr lang="en-US" altLang="zh-CN" dirty="0" smtClean="0"/>
              <a:t>)</a:t>
            </a:r>
            <a:r>
              <a:rPr lang="zh-CN" altLang="en-US" dirty="0" smtClean="0"/>
              <a:t>，现在貌似很少人用这么高频的。现在较新的主板，接口对就能用，因为现在较新的</a:t>
            </a:r>
            <a:r>
              <a:rPr lang="en-US" altLang="zh-CN" dirty="0" smtClean="0"/>
              <a:t>CPU</a:t>
            </a:r>
            <a:r>
              <a:rPr lang="zh-CN" altLang="en-US" dirty="0" smtClean="0"/>
              <a:t>有内存控制器，如果最好支持</a:t>
            </a:r>
            <a:r>
              <a:rPr lang="en-US" altLang="zh-CN" dirty="0" smtClean="0"/>
              <a:t>1333</a:t>
            </a:r>
            <a:r>
              <a:rPr lang="zh-CN" altLang="en-US" dirty="0" smtClean="0"/>
              <a:t>插</a:t>
            </a:r>
            <a:r>
              <a:rPr lang="en-US" altLang="zh-CN" dirty="0" smtClean="0"/>
              <a:t>2200</a:t>
            </a:r>
            <a:r>
              <a:rPr lang="zh-CN" altLang="en-US" dirty="0" smtClean="0"/>
              <a:t>的进去会自动降频到</a:t>
            </a:r>
            <a:r>
              <a:rPr lang="en-US" altLang="zh-CN" dirty="0" smtClean="0"/>
              <a:t>1333</a:t>
            </a:r>
            <a:r>
              <a:rPr lang="zh-CN" altLang="en-US" dirty="0" smtClean="0"/>
              <a:t>。超频的话内存频率和显卡显存频率会增加</a:t>
            </a:r>
            <a:r>
              <a:rPr lang="en-US" altLang="zh-CN" dirty="0" smtClean="0"/>
              <a:t>(</a:t>
            </a:r>
            <a:r>
              <a:rPr lang="zh-CN" altLang="en-US" dirty="0" smtClean="0"/>
              <a:t>本人试过，用驱动人生检测有增加</a:t>
            </a:r>
            <a:r>
              <a:rPr lang="en-US" altLang="zh-CN" dirty="0" smtClean="0"/>
              <a:t>)</a:t>
            </a:r>
            <a:r>
              <a:rPr lang="zh-CN" altLang="en-US" dirty="0" smtClean="0"/>
              <a:t>。装机的时候，如果用较新的</a:t>
            </a:r>
            <a:r>
              <a:rPr lang="en-US" altLang="zh-CN" dirty="0" smtClean="0"/>
              <a:t>U</a:t>
            </a:r>
            <a:r>
              <a:rPr lang="zh-CN" altLang="en-US" dirty="0" smtClean="0"/>
              <a:t>内存频率一般宣主流</a:t>
            </a:r>
            <a:r>
              <a:rPr lang="en-US" altLang="zh-CN" dirty="0" smtClean="0"/>
              <a:t>1066</a:t>
            </a:r>
            <a:r>
              <a:rPr lang="zh-CN" altLang="en-US" dirty="0" smtClean="0"/>
              <a:t>和</a:t>
            </a:r>
            <a:r>
              <a:rPr lang="en-US" altLang="zh-CN" dirty="0" smtClean="0"/>
              <a:t>1333</a:t>
            </a:r>
            <a:r>
              <a:rPr lang="zh-CN" altLang="en-US" dirty="0" smtClean="0"/>
              <a:t>的。接口要跟主板支持的对应就</a:t>
            </a:r>
            <a:r>
              <a:rPr lang="en-US" altLang="zh-CN" dirty="0" smtClean="0"/>
              <a:t>OK.</a:t>
            </a:r>
          </a:p>
          <a:p>
            <a:endParaRPr lang="en-US" altLang="zh-CN" dirty="0" smtClean="0"/>
          </a:p>
          <a:p>
            <a:r>
              <a:rPr lang="zh-CN" altLang="en-US" dirty="0" smtClean="0"/>
              <a:t>根据测试，</a:t>
            </a:r>
            <a:r>
              <a:rPr lang="en-US" altLang="zh-CN" dirty="0" smtClean="0"/>
              <a:t>800</a:t>
            </a:r>
            <a:r>
              <a:rPr lang="zh-CN" altLang="en-US" dirty="0" smtClean="0"/>
              <a:t>频率的内存跟</a:t>
            </a:r>
            <a:r>
              <a:rPr lang="en-US" altLang="zh-CN" dirty="0" smtClean="0"/>
              <a:t>1333</a:t>
            </a:r>
            <a:r>
              <a:rPr lang="zh-CN" altLang="en-US" dirty="0" smtClean="0"/>
              <a:t>频率内存性能几乎一样的。内存频率对整体性能影响很微弱！</a:t>
            </a:r>
            <a:br>
              <a:rPr lang="zh-CN" altLang="en-US" dirty="0" smtClean="0"/>
            </a:br>
            <a:r>
              <a:rPr lang="zh-CN" altLang="en-US" dirty="0" smtClean="0"/>
              <a:t>建议你买主流的</a:t>
            </a:r>
            <a:r>
              <a:rPr lang="en-US" altLang="zh-CN" dirty="0" smtClean="0"/>
              <a:t>DDR3 1333</a:t>
            </a:r>
            <a:r>
              <a:rPr lang="zh-CN" altLang="en-US" dirty="0" smtClean="0"/>
              <a:t>内存，当然前提条件是你主板支持</a:t>
            </a:r>
            <a:r>
              <a:rPr lang="en-US" altLang="zh-CN" dirty="0" smtClean="0"/>
              <a:t>DDR3 1333</a:t>
            </a:r>
            <a:r>
              <a:rPr lang="zh-CN" altLang="en-US" dirty="0" smtClean="0"/>
              <a:t>内存。</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58</a:t>
            </a:fld>
            <a:endParaRPr lang="zh-CN" altLang="en-US"/>
          </a:p>
        </p:txBody>
      </p:sp>
    </p:spTree>
    <p:extLst>
      <p:ext uri="{BB962C8B-B14F-4D97-AF65-F5344CB8AC3E}">
        <p14:creationId xmlns:p14="http://schemas.microsoft.com/office/powerpoint/2010/main" val="413926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作用</a:t>
            </a:r>
          </a:p>
          <a:p>
            <a:r>
              <a:rPr lang="zh-CN" altLang="en-US" dirty="0" smtClean="0"/>
              <a:t>在这两个</a:t>
            </a:r>
            <a:r>
              <a:rPr lang="zh-CN" altLang="en-US" dirty="0" smtClean="0">
                <a:hlinkClick r:id="rId3" action="ppaction://hlinkfile"/>
              </a:rPr>
              <a:t>内存</a:t>
            </a:r>
            <a:r>
              <a:rPr lang="zh-CN" altLang="en-US" dirty="0" smtClean="0"/>
              <a:t>通过</a:t>
            </a:r>
            <a:r>
              <a:rPr lang="en-US" altLang="zh-CN" dirty="0" smtClean="0"/>
              <a:t>CPU</a:t>
            </a:r>
            <a:r>
              <a:rPr lang="zh-CN" altLang="en-US" dirty="0" smtClean="0"/>
              <a:t>可分别寻址、读取数据，从而使内存的</a:t>
            </a:r>
            <a:r>
              <a:rPr lang="zh-CN" altLang="en-US" dirty="0" smtClean="0">
                <a:hlinkClick r:id="rId4" action="ppaction://hlinkfile"/>
              </a:rPr>
              <a:t>带宽</a:t>
            </a:r>
            <a:r>
              <a:rPr lang="zh-CN" altLang="en-US" dirty="0" smtClean="0"/>
              <a:t>增加一倍，数据存取速度也相应增加一倍（理论上）。流行的双通道</a:t>
            </a:r>
            <a:r>
              <a:rPr lang="zh-CN" altLang="en-US" dirty="0" smtClean="0">
                <a:hlinkClick r:id="rId3" action="ppaction://hlinkfile"/>
              </a:rPr>
              <a:t>内存</a:t>
            </a:r>
            <a:r>
              <a:rPr lang="zh-CN" altLang="en-US" dirty="0" smtClean="0"/>
              <a:t>构架是由两个</a:t>
            </a:r>
            <a:r>
              <a:rPr lang="en-US" altLang="zh-CN" dirty="0" smtClean="0"/>
              <a:t>64bit DDR</a:t>
            </a:r>
            <a:r>
              <a:rPr lang="zh-CN" altLang="en-US" dirty="0" smtClean="0">
                <a:hlinkClick r:id="rId5" action="ppaction://hlinkfile"/>
              </a:rPr>
              <a:t>内存控制器</a:t>
            </a:r>
            <a:r>
              <a:rPr lang="zh-CN" altLang="en-US" dirty="0" smtClean="0"/>
              <a:t>构筑而成的，其</a:t>
            </a:r>
            <a:r>
              <a:rPr lang="zh-CN" altLang="en-US" dirty="0" smtClean="0">
                <a:hlinkClick r:id="rId4" action="ppaction://hlinkfile"/>
              </a:rPr>
              <a:t>带宽</a:t>
            </a:r>
            <a:r>
              <a:rPr lang="zh-CN" altLang="en-US" dirty="0" smtClean="0"/>
              <a:t>可达</a:t>
            </a:r>
            <a:r>
              <a:rPr lang="en-US" altLang="zh-CN" dirty="0" smtClean="0"/>
              <a:t>128bit</a:t>
            </a:r>
            <a:r>
              <a:rPr lang="zh-CN" altLang="en-US" dirty="0" smtClean="0"/>
              <a:t>。因为双通道体系的两个</a:t>
            </a:r>
            <a:r>
              <a:rPr lang="zh-CN" altLang="en-US" dirty="0" smtClean="0">
                <a:hlinkClick r:id="rId5" action="ppaction://hlinkfile"/>
              </a:rPr>
              <a:t>内存控制器</a:t>
            </a:r>
            <a:r>
              <a:rPr lang="zh-CN" altLang="en-US" dirty="0" smtClean="0"/>
              <a:t>是独立的、具备互补性的智能</a:t>
            </a:r>
            <a:r>
              <a:rPr lang="zh-CN" altLang="en-US" dirty="0" smtClean="0">
                <a:hlinkClick r:id="rId5" action="ppaction://hlinkfile"/>
              </a:rPr>
              <a:t>内存控制器</a:t>
            </a:r>
            <a:r>
              <a:rPr lang="zh-CN" altLang="en-US" dirty="0" smtClean="0"/>
              <a:t>，因此二者能实现彼此间零等待时间，同时运作。两个</a:t>
            </a:r>
            <a:r>
              <a:rPr lang="zh-CN" altLang="en-US" dirty="0" smtClean="0">
                <a:hlinkClick r:id="rId5" action="ppaction://hlinkfile"/>
              </a:rPr>
              <a:t>内存控制器</a:t>
            </a:r>
            <a:r>
              <a:rPr lang="zh-CN" altLang="en-US" dirty="0" smtClean="0"/>
              <a:t>的这种互补“天性”可让有效等待时间缩减</a:t>
            </a:r>
            <a:r>
              <a:rPr lang="en-US" altLang="zh-CN" dirty="0" smtClean="0"/>
              <a:t>50%</a:t>
            </a:r>
            <a:r>
              <a:rPr lang="zh-CN" altLang="en-US" dirty="0" smtClean="0"/>
              <a:t>，从而使内存的</a:t>
            </a:r>
            <a:r>
              <a:rPr lang="zh-CN" altLang="en-US" dirty="0" smtClean="0">
                <a:hlinkClick r:id="rId4" action="ppaction://hlinkfile"/>
              </a:rPr>
              <a:t>带宽</a:t>
            </a:r>
            <a:r>
              <a:rPr lang="zh-CN" altLang="en-US" dirty="0" smtClean="0"/>
              <a:t>翻倍。双通道是一种主板芯片组</a:t>
            </a:r>
            <a:r>
              <a:rPr lang="en-US" altLang="zh-CN" dirty="0" smtClean="0"/>
              <a:t>(Athlon 64</a:t>
            </a:r>
            <a:r>
              <a:rPr lang="zh-CN" altLang="en-US" dirty="0" smtClean="0"/>
              <a:t>集成于</a:t>
            </a:r>
            <a:r>
              <a:rPr lang="en-US" altLang="zh-CN" dirty="0" smtClean="0"/>
              <a:t>CPU</a:t>
            </a:r>
            <a:r>
              <a:rPr lang="zh-CN" altLang="en-US" dirty="0" smtClean="0"/>
              <a:t>中）所采用新技术，与</a:t>
            </a:r>
            <a:r>
              <a:rPr lang="zh-CN" altLang="en-US" dirty="0" smtClean="0">
                <a:hlinkClick r:id="rId3" action="ppaction://hlinkfile"/>
              </a:rPr>
              <a:t>内存</a:t>
            </a:r>
            <a:r>
              <a:rPr lang="zh-CN" altLang="en-US" dirty="0" smtClean="0"/>
              <a:t>本身无关，任何</a:t>
            </a:r>
            <a:r>
              <a:rPr lang="en-US" altLang="zh-CN" dirty="0" smtClean="0">
                <a:hlinkClick r:id="rId6" action="ppaction://hlinkfile"/>
              </a:rPr>
              <a:t>DDR</a:t>
            </a:r>
            <a:r>
              <a:rPr lang="zh-CN" altLang="en-US" dirty="0" smtClean="0">
                <a:hlinkClick r:id="rId6" action="ppaction://hlinkfile"/>
              </a:rPr>
              <a:t>内存</a:t>
            </a:r>
            <a:r>
              <a:rPr lang="zh-CN" altLang="en-US" dirty="0" smtClean="0"/>
              <a:t>都可工作在支持</a:t>
            </a:r>
            <a:r>
              <a:rPr lang="zh-CN" altLang="en-US" dirty="0" smtClean="0">
                <a:hlinkClick r:id="rId7" action="ppaction://hlinkfile"/>
              </a:rPr>
              <a:t>双通道技术</a:t>
            </a:r>
            <a:r>
              <a:rPr lang="zh-CN" altLang="en-US" dirty="0" smtClean="0"/>
              <a:t>的主板上，所以不存在所谓“内存支持双通道”的说法。</a:t>
            </a:r>
          </a:p>
          <a:p>
            <a:endParaRPr lang="en-US" altLang="zh-CN" dirty="0" smtClean="0"/>
          </a:p>
          <a:p>
            <a:r>
              <a:rPr lang="zh-CN" altLang="en-US" b="1" dirty="0" smtClean="0"/>
              <a:t>双通道</a:t>
            </a:r>
          </a:p>
          <a:p>
            <a:r>
              <a:rPr lang="zh-CN" altLang="en-US" dirty="0" smtClean="0"/>
              <a:t>支持双通道</a:t>
            </a:r>
            <a:r>
              <a:rPr lang="en-US" altLang="zh-CN" dirty="0" smtClean="0"/>
              <a:t>DDR</a:t>
            </a:r>
            <a:r>
              <a:rPr lang="zh-CN" altLang="en-US" dirty="0" smtClean="0">
                <a:hlinkClick r:id="rId3" action="ppaction://hlinkfile"/>
              </a:rPr>
              <a:t>内存</a:t>
            </a:r>
            <a:r>
              <a:rPr lang="zh-CN" altLang="en-US" dirty="0" smtClean="0"/>
              <a:t>技术的</a:t>
            </a:r>
            <a:r>
              <a:rPr lang="zh-CN" altLang="en-US" dirty="0" smtClean="0">
                <a:hlinkClick r:id="rId8" action="ppaction://hlinkfile"/>
              </a:rPr>
              <a:t>台式机</a:t>
            </a:r>
            <a:r>
              <a:rPr lang="zh-CN" altLang="en-US" dirty="0" smtClean="0">
                <a:hlinkClick r:id="rId9" action="ppaction://hlinkfile"/>
              </a:rPr>
              <a:t>芯片组</a:t>
            </a:r>
            <a:r>
              <a:rPr lang="zh-CN" altLang="en-US" dirty="0" smtClean="0"/>
              <a:t>，英特尔平台方面有英特尔的</a:t>
            </a:r>
            <a:r>
              <a:rPr lang="en-US" altLang="zh-CN" dirty="0" smtClean="0"/>
              <a:t>865P</a:t>
            </a:r>
            <a:r>
              <a:rPr lang="zh-CN" altLang="en-US" dirty="0" smtClean="0"/>
              <a:t>、</a:t>
            </a:r>
            <a:r>
              <a:rPr lang="en-US" altLang="zh-CN" dirty="0" smtClean="0"/>
              <a:t>865G</a:t>
            </a:r>
            <a:r>
              <a:rPr lang="zh-CN" altLang="en-US" dirty="0" smtClean="0"/>
              <a:t>、</a:t>
            </a:r>
            <a:r>
              <a:rPr lang="en-US" altLang="zh-CN" dirty="0" smtClean="0"/>
              <a:t>865GV</a:t>
            </a:r>
            <a:r>
              <a:rPr lang="zh-CN" altLang="en-US" dirty="0" smtClean="0"/>
              <a:t>、</a:t>
            </a:r>
            <a:r>
              <a:rPr lang="en-US" altLang="zh-CN" dirty="0" smtClean="0"/>
              <a:t>865PE</a:t>
            </a:r>
            <a:r>
              <a:rPr lang="zh-CN" altLang="en-US" dirty="0" smtClean="0"/>
              <a:t>、</a:t>
            </a:r>
            <a:r>
              <a:rPr lang="en-US" altLang="zh-CN" dirty="0" smtClean="0"/>
              <a:t>875P</a:t>
            </a:r>
            <a:r>
              <a:rPr lang="zh-CN" altLang="en-US" dirty="0" smtClean="0"/>
              <a:t>以及之后的</a:t>
            </a:r>
            <a:r>
              <a:rPr lang="en-US" altLang="zh-CN" dirty="0" smtClean="0"/>
              <a:t>915</a:t>
            </a:r>
            <a:r>
              <a:rPr lang="zh-CN" altLang="en-US" dirty="0" smtClean="0"/>
              <a:t>、</a:t>
            </a:r>
            <a:r>
              <a:rPr lang="en-US" altLang="zh-CN" dirty="0" smtClean="0"/>
              <a:t>925</a:t>
            </a:r>
            <a:r>
              <a:rPr lang="zh-CN" altLang="en-US" dirty="0" smtClean="0"/>
              <a:t>系列；</a:t>
            </a:r>
            <a:r>
              <a:rPr lang="en-US" altLang="zh-CN" dirty="0" smtClean="0"/>
              <a:t>VIA</a:t>
            </a:r>
            <a:r>
              <a:rPr lang="zh-CN" altLang="en-US" dirty="0" smtClean="0"/>
              <a:t>的</a:t>
            </a:r>
            <a:r>
              <a:rPr lang="en-US" altLang="zh-CN" dirty="0" smtClean="0"/>
              <a:t>PT880</a:t>
            </a:r>
            <a:r>
              <a:rPr lang="zh-CN" altLang="en-US" dirty="0" smtClean="0"/>
              <a:t>，</a:t>
            </a:r>
            <a:r>
              <a:rPr lang="en-US" altLang="zh-CN" dirty="0" smtClean="0"/>
              <a:t>ATI</a:t>
            </a:r>
            <a:r>
              <a:rPr lang="zh-CN" altLang="en-US" dirty="0" smtClean="0"/>
              <a:t>的</a:t>
            </a:r>
            <a:r>
              <a:rPr lang="en-US" altLang="zh-CN" dirty="0" smtClean="0"/>
              <a:t>Radeon 9100 IGP</a:t>
            </a:r>
            <a:r>
              <a:rPr lang="zh-CN" altLang="en-US" dirty="0" smtClean="0"/>
              <a:t>系列，</a:t>
            </a:r>
            <a:r>
              <a:rPr lang="en-US" altLang="zh-CN" dirty="0" smtClean="0"/>
              <a:t>SIS</a:t>
            </a:r>
            <a:r>
              <a:rPr lang="zh-CN" altLang="en-US" dirty="0" smtClean="0"/>
              <a:t>的</a:t>
            </a:r>
            <a:r>
              <a:rPr lang="en-US" altLang="zh-CN" dirty="0" smtClean="0"/>
              <a:t>SIIS 655</a:t>
            </a:r>
            <a:r>
              <a:rPr lang="zh-CN" altLang="en-US" dirty="0" smtClean="0"/>
              <a:t>，</a:t>
            </a:r>
            <a:r>
              <a:rPr lang="en-US" altLang="zh-CN" dirty="0" smtClean="0"/>
              <a:t>SIS 655FX</a:t>
            </a:r>
            <a:r>
              <a:rPr lang="zh-CN" altLang="en-US" dirty="0" smtClean="0"/>
              <a:t>和</a:t>
            </a:r>
            <a:r>
              <a:rPr lang="en-US" altLang="zh-CN" dirty="0" smtClean="0"/>
              <a:t>SIS 655TX</a:t>
            </a:r>
            <a:r>
              <a:rPr lang="zh-CN" altLang="en-US" dirty="0" smtClean="0"/>
              <a:t>；</a:t>
            </a:r>
            <a:r>
              <a:rPr lang="en-US" altLang="zh-CN" dirty="0" smtClean="0"/>
              <a:t>AMD</a:t>
            </a:r>
            <a:r>
              <a:rPr lang="zh-CN" altLang="en-US" dirty="0" smtClean="0"/>
              <a:t>平台方面则有</a:t>
            </a:r>
            <a:r>
              <a:rPr lang="en-US" altLang="zh-CN" dirty="0" smtClean="0"/>
              <a:t>VIA</a:t>
            </a:r>
            <a:r>
              <a:rPr lang="zh-CN" altLang="en-US" dirty="0" smtClean="0"/>
              <a:t>的</a:t>
            </a:r>
            <a:r>
              <a:rPr lang="en-US" altLang="zh-CN" dirty="0" smtClean="0"/>
              <a:t>KT880</a:t>
            </a:r>
            <a:r>
              <a:rPr lang="zh-CN" altLang="en-US" dirty="0" smtClean="0"/>
              <a:t>，</a:t>
            </a:r>
            <a:r>
              <a:rPr lang="en-US" altLang="zh-CN" dirty="0" smtClean="0"/>
              <a:t>NVIDIA</a:t>
            </a:r>
            <a:r>
              <a:rPr lang="zh-CN" altLang="en-US" dirty="0" smtClean="0"/>
              <a:t>的</a:t>
            </a:r>
            <a:r>
              <a:rPr lang="en-US" altLang="zh-CN" dirty="0" smtClean="0"/>
              <a:t>nForce2 Ultra 400</a:t>
            </a:r>
            <a:r>
              <a:rPr lang="zh-CN" altLang="en-US" dirty="0" smtClean="0"/>
              <a:t>，</a:t>
            </a:r>
            <a:r>
              <a:rPr lang="en-US" altLang="zh-CN" dirty="0" smtClean="0"/>
              <a:t>nForce2 IGP</a:t>
            </a:r>
            <a:r>
              <a:rPr lang="zh-CN" altLang="en-US" dirty="0" smtClean="0"/>
              <a:t>，</a:t>
            </a:r>
            <a:r>
              <a:rPr lang="en-US" altLang="zh-CN" dirty="0" smtClean="0"/>
              <a:t>nForce2 SPP</a:t>
            </a:r>
            <a:r>
              <a:rPr lang="zh-CN" altLang="en-US" dirty="0" smtClean="0"/>
              <a:t>及其以后的芯片。在双通道流行的今天，</a:t>
            </a:r>
            <a:r>
              <a:rPr lang="en-US" altLang="zh-CN" dirty="0" smtClean="0"/>
              <a:t>MCP73</a:t>
            </a:r>
            <a:r>
              <a:rPr lang="zh-CN" altLang="en-US" dirty="0" smtClean="0"/>
              <a:t>居然不支持。当然，考虑到设计</a:t>
            </a:r>
            <a:r>
              <a:rPr lang="en-US" altLang="zh-CN" dirty="0" smtClean="0">
                <a:hlinkClick r:id="rId10" action="ppaction://hlinkfile"/>
              </a:rPr>
              <a:t>Intel</a:t>
            </a:r>
            <a:r>
              <a:rPr lang="zh-CN" altLang="en-US" dirty="0" smtClean="0">
                <a:hlinkClick r:id="rId10" action="ppaction://hlinkfile"/>
              </a:rPr>
              <a:t>平台</a:t>
            </a:r>
            <a:r>
              <a:rPr lang="zh-CN" altLang="en-US" dirty="0" smtClean="0">
                <a:hlinkClick r:id="rId9" action="ppaction://hlinkfile"/>
              </a:rPr>
              <a:t>芯片组</a:t>
            </a:r>
            <a:r>
              <a:rPr lang="zh-CN" altLang="en-US" dirty="0" smtClean="0"/>
              <a:t>时必须加入</a:t>
            </a:r>
            <a:r>
              <a:rPr lang="zh-CN" altLang="en-US" dirty="0" smtClean="0">
                <a:hlinkClick r:id="rId5" action="ppaction://hlinkfile"/>
              </a:rPr>
              <a:t>内存控制器</a:t>
            </a:r>
            <a:r>
              <a:rPr lang="zh-CN" altLang="en-US" dirty="0" smtClean="0"/>
              <a:t>，再加上</a:t>
            </a:r>
            <a:r>
              <a:rPr lang="en-US" altLang="zh-CN" dirty="0" smtClean="0"/>
              <a:t>MCP73</a:t>
            </a:r>
            <a:r>
              <a:rPr lang="zh-CN" altLang="en-US" dirty="0" smtClean="0"/>
              <a:t>是单芯片设计，能够做到如此高的集成度实属不易，毕竟是针对低端整合市场的芯片组产品，也无须对</a:t>
            </a:r>
            <a:r>
              <a:rPr lang="en-US" altLang="zh-CN" dirty="0" smtClean="0"/>
              <a:t>MCP73Series</a:t>
            </a:r>
            <a:r>
              <a:rPr lang="zh-CN" altLang="en-US" dirty="0" smtClean="0"/>
              <a:t>不支持双通道这一点过分苛求。而且当前单通道</a:t>
            </a:r>
            <a:r>
              <a:rPr lang="en-US" altLang="zh-CN" dirty="0" smtClean="0"/>
              <a:t>DDR2800</a:t>
            </a:r>
            <a:r>
              <a:rPr lang="zh-CN" altLang="en-US" dirty="0" smtClean="0"/>
              <a:t>所提供的</a:t>
            </a:r>
            <a:r>
              <a:rPr lang="zh-CN" altLang="en-US" dirty="0" smtClean="0">
                <a:hlinkClick r:id="rId4" action="ppaction://hlinkfile"/>
              </a:rPr>
              <a:t>带宽</a:t>
            </a:r>
            <a:r>
              <a:rPr lang="zh-CN" altLang="en-US" dirty="0" smtClean="0"/>
              <a:t>也已经可以满足处理器的需要。</a:t>
            </a:r>
            <a:r>
              <a:rPr lang="en-US" altLang="zh-CN" dirty="0" smtClean="0"/>
              <a:t>MCP73</a:t>
            </a:r>
            <a:r>
              <a:rPr lang="zh-CN" altLang="en-US" dirty="0" smtClean="0"/>
              <a:t>最多支持</a:t>
            </a:r>
            <a:r>
              <a:rPr lang="en-US" altLang="zh-CN" dirty="0" smtClean="0"/>
              <a:t>2</a:t>
            </a:r>
            <a:r>
              <a:rPr lang="zh-CN" altLang="en-US" dirty="0" smtClean="0"/>
              <a:t>组</a:t>
            </a:r>
            <a:r>
              <a:rPr lang="en-US" altLang="zh-CN" dirty="0" smtClean="0"/>
              <a:t>DIMM</a:t>
            </a:r>
            <a:r>
              <a:rPr lang="zh-CN" altLang="en-US" dirty="0" smtClean="0"/>
              <a:t>，最高可支持</a:t>
            </a:r>
            <a:r>
              <a:rPr lang="en-US" altLang="zh-CN" dirty="0" smtClean="0"/>
              <a:t>8GB</a:t>
            </a:r>
            <a:r>
              <a:rPr lang="zh-CN" altLang="en-US" dirty="0" smtClean="0">
                <a:hlinkClick r:id="rId11" action="ppaction://hlinkfile"/>
              </a:rPr>
              <a:t>系统内存</a:t>
            </a:r>
            <a:r>
              <a:rPr lang="zh-CN" altLang="en-US" dirty="0" smtClean="0"/>
              <a:t>，不过有别于</a:t>
            </a:r>
            <a:r>
              <a:rPr lang="en-US" altLang="zh-CN" dirty="0" smtClean="0">
                <a:hlinkClick r:id="rId12" action="ppaction://hlinkfile"/>
              </a:rPr>
              <a:t>Intel</a:t>
            </a:r>
            <a:r>
              <a:rPr lang="zh-CN" altLang="en-US" dirty="0" smtClean="0">
                <a:hlinkClick r:id="rId12" action="ppaction://hlinkfile"/>
              </a:rPr>
              <a:t>芯片组</a:t>
            </a:r>
            <a:r>
              <a:rPr lang="zh-CN" altLang="en-US" dirty="0" smtClean="0"/>
              <a:t>设计，</a:t>
            </a:r>
            <a:r>
              <a:rPr lang="en-US" altLang="zh-CN" dirty="0" smtClean="0"/>
              <a:t>MCP73</a:t>
            </a:r>
            <a:r>
              <a:rPr lang="zh-CN" altLang="en-US" dirty="0" smtClean="0">
                <a:hlinkClick r:id="rId5" action="ppaction://hlinkfile"/>
              </a:rPr>
              <a:t>内存控制器</a:t>
            </a:r>
            <a:r>
              <a:rPr lang="zh-CN" altLang="en-US" dirty="0" smtClean="0"/>
              <a:t>并不会和</a:t>
            </a:r>
            <a:r>
              <a:rPr lang="en-US" altLang="zh-CN" dirty="0" smtClean="0"/>
              <a:t>FSB</a:t>
            </a:r>
            <a:r>
              <a:rPr lang="zh-CN" altLang="en-US" dirty="0" smtClean="0"/>
              <a:t>速度同步，因此使用任何速度的</a:t>
            </a:r>
            <a:r>
              <a:rPr lang="en-US" altLang="zh-CN" dirty="0" smtClean="0"/>
              <a:t>FSB</a:t>
            </a:r>
            <a:r>
              <a:rPr lang="zh-CN" altLang="en-US" dirty="0" smtClean="0"/>
              <a:t>处理器，均能支持</a:t>
            </a:r>
            <a:r>
              <a:rPr lang="en-US" altLang="zh-CN" dirty="0" smtClean="0"/>
              <a:t>DDR2-800</a:t>
            </a:r>
            <a:r>
              <a:rPr lang="zh-CN" altLang="en-US" dirty="0" smtClean="0"/>
              <a:t>频率，这在一定程度上弥补了不支持双通道</a:t>
            </a:r>
            <a:r>
              <a:rPr lang="en-US" altLang="zh-CN" dirty="0" smtClean="0"/>
              <a:t>DDR2</a:t>
            </a:r>
            <a:r>
              <a:rPr lang="zh-CN" altLang="en-US" dirty="0" smtClean="0"/>
              <a:t>的不足。</a:t>
            </a:r>
          </a:p>
          <a:p>
            <a:r>
              <a:rPr lang="en-US" altLang="zh-CN" dirty="0" smtClean="0"/>
              <a:t>AMD</a:t>
            </a:r>
            <a:r>
              <a:rPr lang="zh-CN" altLang="en-US" dirty="0" smtClean="0"/>
              <a:t>的</a:t>
            </a:r>
            <a:r>
              <a:rPr lang="en-US" altLang="zh-CN" dirty="0" smtClean="0"/>
              <a:t>64</a:t>
            </a:r>
            <a:r>
              <a:rPr lang="zh-CN" altLang="en-US" dirty="0" smtClean="0"/>
              <a:t>位</a:t>
            </a:r>
            <a:r>
              <a:rPr lang="en-US" altLang="zh-CN" dirty="0" smtClean="0"/>
              <a:t>cpu</a:t>
            </a:r>
            <a:r>
              <a:rPr lang="zh-CN" altLang="en-US" dirty="0" smtClean="0"/>
              <a:t>，由于集成了</a:t>
            </a:r>
            <a:r>
              <a:rPr lang="zh-CN" altLang="en-US" dirty="0" smtClean="0">
                <a:hlinkClick r:id="rId5" action="ppaction://hlinkfile"/>
              </a:rPr>
              <a:t>内存控制器</a:t>
            </a:r>
            <a:r>
              <a:rPr lang="zh-CN" altLang="en-US" dirty="0" smtClean="0"/>
              <a:t>，因此是否支持</a:t>
            </a:r>
            <a:r>
              <a:rPr lang="zh-CN" altLang="en-US" dirty="0" smtClean="0">
                <a:hlinkClick r:id="rId13" action="ppaction://hlinkfile"/>
              </a:rPr>
              <a:t>内存双通道</a:t>
            </a:r>
            <a:r>
              <a:rPr lang="zh-CN" altLang="en-US" dirty="0" smtClean="0"/>
              <a:t>看</a:t>
            </a:r>
            <a:r>
              <a:rPr lang="en-US" altLang="zh-CN" dirty="0" smtClean="0"/>
              <a:t>CPU</a:t>
            </a:r>
            <a:r>
              <a:rPr lang="zh-CN" altLang="en-US" dirty="0" smtClean="0"/>
              <a:t>就可以。</a:t>
            </a:r>
            <a:r>
              <a:rPr lang="en-US" altLang="zh-CN" dirty="0" smtClean="0"/>
              <a:t>AMD</a:t>
            </a:r>
            <a:r>
              <a:rPr lang="zh-CN" altLang="en-US" dirty="0" smtClean="0"/>
              <a:t>的</a:t>
            </a:r>
            <a:r>
              <a:rPr lang="zh-CN" altLang="en-US" dirty="0" smtClean="0">
                <a:hlinkClick r:id="rId8" action="ppaction://hlinkfile"/>
              </a:rPr>
              <a:t>台式机</a:t>
            </a:r>
            <a:r>
              <a:rPr lang="en-US" altLang="zh-CN" dirty="0" smtClean="0"/>
              <a:t>CPU</a:t>
            </a:r>
            <a:r>
              <a:rPr lang="zh-CN" altLang="en-US" dirty="0" smtClean="0"/>
              <a:t>，只有</a:t>
            </a:r>
            <a:r>
              <a:rPr lang="en-US" altLang="zh-CN" dirty="0" smtClean="0"/>
              <a:t>939</a:t>
            </a:r>
            <a:r>
              <a:rPr lang="zh-CN" altLang="en-US" dirty="0" smtClean="0"/>
              <a:t>接口的才支持</a:t>
            </a:r>
            <a:r>
              <a:rPr lang="zh-CN" altLang="en-US" dirty="0" smtClean="0">
                <a:hlinkClick r:id="rId13" action="ppaction://hlinkfile"/>
              </a:rPr>
              <a:t>内存双通道</a:t>
            </a:r>
            <a:r>
              <a:rPr lang="zh-CN" altLang="en-US" dirty="0" smtClean="0"/>
              <a:t>，</a:t>
            </a:r>
            <a:r>
              <a:rPr lang="en-US" altLang="zh-CN" dirty="0" smtClean="0"/>
              <a:t>754</a:t>
            </a:r>
            <a:r>
              <a:rPr lang="zh-CN" altLang="en-US" dirty="0" smtClean="0"/>
              <a:t>接口的不支持</a:t>
            </a:r>
            <a:r>
              <a:rPr lang="zh-CN" altLang="en-US" dirty="0" smtClean="0">
                <a:hlinkClick r:id="rId13" action="ppaction://hlinkfile"/>
              </a:rPr>
              <a:t>内存双通道</a:t>
            </a:r>
            <a:r>
              <a:rPr lang="zh-CN" altLang="en-US" dirty="0" smtClean="0"/>
              <a:t>。除了</a:t>
            </a:r>
            <a:r>
              <a:rPr lang="en-US" altLang="zh-CN" dirty="0" smtClean="0"/>
              <a:t>AMD</a:t>
            </a:r>
            <a:r>
              <a:rPr lang="zh-CN" altLang="en-US" dirty="0" smtClean="0"/>
              <a:t>的</a:t>
            </a:r>
            <a:r>
              <a:rPr lang="en-US" altLang="zh-CN" dirty="0" smtClean="0"/>
              <a:t>64</a:t>
            </a:r>
            <a:r>
              <a:rPr lang="zh-CN" altLang="en-US" dirty="0" smtClean="0"/>
              <a:t>位</a:t>
            </a:r>
            <a:r>
              <a:rPr lang="en-US" altLang="zh-CN" dirty="0" smtClean="0"/>
              <a:t>CPU</a:t>
            </a:r>
            <a:r>
              <a:rPr lang="zh-CN" altLang="en-US" dirty="0" smtClean="0"/>
              <a:t>，其他计算机是否可以支持</a:t>
            </a:r>
            <a:r>
              <a:rPr lang="zh-CN" altLang="en-US" dirty="0" smtClean="0">
                <a:hlinkClick r:id="rId13" action="ppaction://hlinkfile"/>
              </a:rPr>
              <a:t>内存双通道</a:t>
            </a:r>
            <a:r>
              <a:rPr lang="zh-CN" altLang="en-US" dirty="0" smtClean="0"/>
              <a:t>主要取决于主板</a:t>
            </a:r>
            <a:r>
              <a:rPr lang="zh-CN" altLang="en-US" dirty="0" smtClean="0">
                <a:hlinkClick r:id="rId9" action="ppaction://hlinkfile"/>
              </a:rPr>
              <a:t>芯片组</a:t>
            </a:r>
            <a:r>
              <a:rPr lang="zh-CN" altLang="en-US" dirty="0" smtClean="0"/>
              <a:t>，支持双通道的</a:t>
            </a:r>
            <a:r>
              <a:rPr lang="zh-CN" altLang="en-US" dirty="0" smtClean="0">
                <a:hlinkClick r:id="rId9" action="ppaction://hlinkfile"/>
              </a:rPr>
              <a:t>芯片组</a:t>
            </a:r>
            <a:r>
              <a:rPr lang="zh-CN" altLang="en-US" dirty="0" smtClean="0"/>
              <a:t>上边有描述，也可以查看主板芯片组资料。此外有些</a:t>
            </a:r>
            <a:r>
              <a:rPr lang="zh-CN" altLang="en-US" dirty="0" smtClean="0">
                <a:hlinkClick r:id="rId9" action="ppaction://hlinkfile"/>
              </a:rPr>
              <a:t>芯片组</a:t>
            </a:r>
            <a:r>
              <a:rPr lang="zh-CN" altLang="en-US" dirty="0" smtClean="0"/>
              <a:t>在理论上支持不同</a:t>
            </a:r>
            <a:r>
              <a:rPr lang="zh-CN" altLang="en-US" dirty="0" smtClean="0">
                <a:hlinkClick r:id="rId14" action="ppaction://hlinkfile"/>
              </a:rPr>
              <a:t>容量</a:t>
            </a:r>
            <a:r>
              <a:rPr lang="zh-CN" altLang="en-US" dirty="0" smtClean="0"/>
              <a:t>的</a:t>
            </a:r>
            <a:r>
              <a:rPr lang="zh-CN" altLang="en-US" dirty="0" smtClean="0">
                <a:hlinkClick r:id="rId15" action="ppaction://hlinkfile"/>
              </a:rPr>
              <a:t>内存条</a:t>
            </a:r>
            <a:r>
              <a:rPr lang="zh-CN" altLang="en-US" dirty="0" smtClean="0"/>
              <a:t>实现双通道，不过实际还是建议尽量使用参数一致的两条内存条。</a:t>
            </a:r>
          </a:p>
          <a:p>
            <a:r>
              <a:rPr lang="zh-CN" altLang="en-US" dirty="0" smtClean="0">
                <a:hlinkClick r:id="rId13" action="ppaction://hlinkfile"/>
              </a:rPr>
              <a:t>内存双通道</a:t>
            </a:r>
            <a:r>
              <a:rPr lang="zh-CN" altLang="en-US" dirty="0" smtClean="0"/>
              <a:t>一般要求按</a:t>
            </a:r>
            <a:r>
              <a:rPr lang="zh-CN" altLang="en-US" dirty="0" smtClean="0">
                <a:hlinkClick r:id="rId16" action="ppaction://hlinkfile"/>
              </a:rPr>
              <a:t>主板</a:t>
            </a:r>
            <a:r>
              <a:rPr lang="zh-CN" altLang="en-US" dirty="0" smtClean="0"/>
              <a:t>上内存插槽的颜色成对使用，此外有些</a:t>
            </a:r>
            <a:r>
              <a:rPr lang="zh-CN" altLang="en-US" dirty="0" smtClean="0">
                <a:hlinkClick r:id="rId16" action="ppaction://hlinkfile"/>
              </a:rPr>
              <a:t>主板</a:t>
            </a:r>
            <a:r>
              <a:rPr lang="zh-CN" altLang="en-US" dirty="0" smtClean="0"/>
              <a:t>还要在</a:t>
            </a:r>
            <a:r>
              <a:rPr lang="en-US" altLang="zh-CN" dirty="0" smtClean="0"/>
              <a:t>BIOS</a:t>
            </a:r>
            <a:r>
              <a:rPr lang="zh-CN" altLang="en-US" dirty="0" smtClean="0"/>
              <a:t>做一下设置，一般</a:t>
            </a:r>
            <a:r>
              <a:rPr lang="zh-CN" altLang="en-US" dirty="0" smtClean="0">
                <a:hlinkClick r:id="rId16" action="ppaction://hlinkfile"/>
              </a:rPr>
              <a:t>主板</a:t>
            </a:r>
            <a:r>
              <a:rPr lang="zh-CN" altLang="en-US" dirty="0" smtClean="0"/>
              <a:t>说明书会有说明。当系统已经实现双通道后，有些主板在</a:t>
            </a:r>
            <a:r>
              <a:rPr lang="zh-CN" altLang="en-US" dirty="0" smtClean="0">
                <a:hlinkClick r:id="rId17" action="ppaction://hlinkfile"/>
              </a:rPr>
              <a:t>开机自检</a:t>
            </a:r>
            <a:r>
              <a:rPr lang="zh-CN" altLang="en-US" dirty="0" smtClean="0"/>
              <a:t>时会有提示，可以仔细看看。由于自检速度比较快，所以可能看不到。因此可以用一些</a:t>
            </a:r>
            <a:r>
              <a:rPr lang="zh-CN" altLang="en-US" dirty="0" smtClean="0">
                <a:hlinkClick r:id="rId18" action="ppaction://hlinkfile"/>
              </a:rPr>
              <a:t>软件</a:t>
            </a:r>
            <a:r>
              <a:rPr lang="zh-CN" altLang="en-US" dirty="0" smtClean="0"/>
              <a:t>查看，很多软件都可以检查，</a:t>
            </a:r>
            <a:r>
              <a:rPr lang="zh-CN" altLang="en-US" dirty="0" smtClean="0">
                <a:hlinkClick r:id="rId19" action="ppaction://hlinkfile"/>
              </a:rPr>
              <a:t>比如</a:t>
            </a:r>
            <a:r>
              <a:rPr lang="en-US" altLang="zh-CN" dirty="0" smtClean="0">
                <a:hlinkClick r:id="rId20" action="ppaction://hlinkfile"/>
              </a:rPr>
              <a:t>cpu-z</a:t>
            </a:r>
            <a:r>
              <a:rPr lang="zh-CN" altLang="en-US" dirty="0" smtClean="0"/>
              <a:t>，比较小巧。在“</a:t>
            </a:r>
            <a:r>
              <a:rPr lang="en-US" altLang="zh-CN" dirty="0" smtClean="0"/>
              <a:t>memory”</a:t>
            </a:r>
            <a:r>
              <a:rPr lang="zh-CN" altLang="en-US" dirty="0" smtClean="0"/>
              <a:t>这一项中有“</a:t>
            </a:r>
            <a:r>
              <a:rPr lang="en-US" altLang="zh-CN" dirty="0" smtClean="0"/>
              <a:t>channels”</a:t>
            </a:r>
            <a:r>
              <a:rPr lang="zh-CN" altLang="en-US" dirty="0" smtClean="0"/>
              <a:t>项目，如果这里显示“</a:t>
            </a:r>
            <a:r>
              <a:rPr lang="en-US" altLang="zh-CN" dirty="0" smtClean="0"/>
              <a:t>Dual”</a:t>
            </a:r>
            <a:r>
              <a:rPr lang="zh-CN" altLang="en-US" dirty="0" smtClean="0"/>
              <a:t>这样的字，就表示已经实现了双通道。两条</a:t>
            </a:r>
            <a:r>
              <a:rPr lang="en-US" altLang="zh-CN" dirty="0" smtClean="0"/>
              <a:t>256M</a:t>
            </a:r>
            <a:r>
              <a:rPr lang="zh-CN" altLang="en-US" dirty="0" smtClean="0"/>
              <a:t>的</a:t>
            </a:r>
            <a:r>
              <a:rPr lang="zh-CN" altLang="en-US" dirty="0" smtClean="0">
                <a:hlinkClick r:id="rId3" action="ppaction://hlinkfile"/>
              </a:rPr>
              <a:t>内存</a:t>
            </a:r>
            <a:r>
              <a:rPr lang="zh-CN" altLang="en-US" dirty="0" smtClean="0"/>
              <a:t>构成双通道效果会比一条</a:t>
            </a:r>
            <a:r>
              <a:rPr lang="en-US" altLang="zh-CN" dirty="0" smtClean="0"/>
              <a:t>512M</a:t>
            </a:r>
            <a:r>
              <a:rPr lang="zh-CN" altLang="en-US" dirty="0" smtClean="0"/>
              <a:t>的内存效果好，因为一条内存无法构成双通道。</a:t>
            </a:r>
            <a:endParaRPr lang="en-US" altLang="zh-CN" dirty="0" smtClean="0"/>
          </a:p>
          <a:p>
            <a:endParaRPr lang="en-US" altLang="zh-CN" dirty="0" smtClean="0"/>
          </a:p>
          <a:p>
            <a:r>
              <a:rPr lang="zh-CN" altLang="en-US" b="1" dirty="0" smtClean="0"/>
              <a:t>解决什么</a:t>
            </a:r>
          </a:p>
          <a:p>
            <a:r>
              <a:rPr lang="zh-CN" altLang="en-US" dirty="0" smtClean="0">
                <a:hlinkClick r:id="rId21" action="ppaction://hlinkfile"/>
              </a:rPr>
              <a:t>双通道内存技术</a:t>
            </a:r>
            <a:r>
              <a:rPr lang="zh-CN" altLang="en-US" dirty="0" smtClean="0"/>
              <a:t>是解决</a:t>
            </a:r>
            <a:r>
              <a:rPr lang="en-US" altLang="zh-CN" dirty="0" smtClean="0"/>
              <a:t>CPU</a:t>
            </a:r>
            <a:r>
              <a:rPr lang="zh-CN" altLang="en-US" dirty="0" smtClean="0">
                <a:hlinkClick r:id="rId22" action="ppaction://hlinkfile"/>
              </a:rPr>
              <a:t>总线带宽</a:t>
            </a:r>
            <a:r>
              <a:rPr lang="zh-CN" altLang="en-US" dirty="0" smtClean="0"/>
              <a:t>与</a:t>
            </a:r>
            <a:r>
              <a:rPr lang="zh-CN" altLang="en-US" dirty="0" smtClean="0">
                <a:hlinkClick r:id="rId23" action="ppaction://hlinkfile"/>
              </a:rPr>
              <a:t>内存带宽</a:t>
            </a:r>
            <a:r>
              <a:rPr lang="zh-CN" altLang="en-US" dirty="0" smtClean="0"/>
              <a:t>的矛盾的低价、高性能的方案。</a:t>
            </a:r>
            <a:endParaRPr lang="en-US" altLang="zh-CN" dirty="0" smtClean="0"/>
          </a:p>
          <a:p>
            <a:endParaRPr lang="en-US" altLang="zh-CN" dirty="0" smtClean="0"/>
          </a:p>
          <a:p>
            <a:r>
              <a:rPr lang="zh-CN" altLang="en-US" b="1" dirty="0" smtClean="0"/>
              <a:t>存在问题</a:t>
            </a:r>
            <a:endParaRPr lang="zh-CN" altLang="en-US" dirty="0" smtClean="0"/>
          </a:p>
          <a:p>
            <a:r>
              <a:rPr lang="zh-CN" altLang="en-US" dirty="0" smtClean="0"/>
              <a:t>双通道内存控制技术的出现对使用</a:t>
            </a:r>
            <a:r>
              <a:rPr lang="en-US" altLang="zh-CN" dirty="0" smtClean="0"/>
              <a:t>P4</a:t>
            </a:r>
            <a:r>
              <a:rPr lang="zh-CN" altLang="en-US" dirty="0" smtClean="0"/>
              <a:t>的用户性能有了一定的提升，也是未来发展的趋势。组装双通道</a:t>
            </a:r>
            <a:r>
              <a:rPr lang="zh-CN" altLang="en-US" dirty="0" smtClean="0">
                <a:hlinkClick r:id="rId3" action="ppaction://hlinkfile"/>
              </a:rPr>
              <a:t>内存</a:t>
            </a:r>
            <a:r>
              <a:rPr lang="zh-CN" altLang="en-US" dirty="0" smtClean="0"/>
              <a:t>系统时要注意</a:t>
            </a:r>
            <a:r>
              <a:rPr lang="zh-CN" altLang="en-US" dirty="0" smtClean="0">
                <a:hlinkClick r:id="rId15" action="ppaction://hlinkfile"/>
              </a:rPr>
              <a:t>内存条</a:t>
            </a:r>
            <a:r>
              <a:rPr lang="zh-CN" altLang="en-US" dirty="0" smtClean="0"/>
              <a:t>的搭配，</a:t>
            </a:r>
            <a:r>
              <a:rPr lang="en-US" altLang="zh-CN" dirty="0" smtClean="0"/>
              <a:t>Intel</a:t>
            </a:r>
            <a:r>
              <a:rPr lang="zh-CN" altLang="en-US" dirty="0" smtClean="0"/>
              <a:t>的要求比其他</a:t>
            </a:r>
            <a:r>
              <a:rPr lang="zh-CN" altLang="en-US" dirty="0" smtClean="0">
                <a:hlinkClick r:id="rId16" action="ppaction://hlinkfile"/>
              </a:rPr>
              <a:t>主板</a:t>
            </a:r>
            <a:r>
              <a:rPr lang="zh-CN" altLang="en-US" dirty="0" smtClean="0"/>
              <a:t>要高，最好使用相同品牌、相同型号的内存条，以确保稳定性。 </a:t>
            </a:r>
          </a:p>
          <a:p>
            <a:r>
              <a:rPr lang="zh-CN" altLang="en-US" dirty="0" smtClean="0"/>
              <a:t>任何一项技术都有其优点也有其缺点，双通道</a:t>
            </a:r>
            <a:r>
              <a:rPr lang="en-US" altLang="zh-CN" dirty="0" smtClean="0"/>
              <a:t>DDR</a:t>
            </a:r>
            <a:r>
              <a:rPr lang="zh-CN" altLang="en-US" dirty="0" smtClean="0">
                <a:hlinkClick r:id="rId3" action="ppaction://hlinkfile"/>
              </a:rPr>
              <a:t>内存</a:t>
            </a:r>
            <a:r>
              <a:rPr lang="zh-CN" altLang="en-US" dirty="0" smtClean="0"/>
              <a:t>技术也不例外。首先，双通道</a:t>
            </a:r>
            <a:r>
              <a:rPr lang="zh-CN" altLang="en-US" dirty="0" smtClean="0">
                <a:hlinkClick r:id="rId3" action="ppaction://hlinkfile"/>
              </a:rPr>
              <a:t>内存</a:t>
            </a:r>
            <a:r>
              <a:rPr lang="zh-CN" altLang="en-US" dirty="0" smtClean="0"/>
              <a:t>都需要成对地使用，这样就大大降低了内存配置的灵活性。更重要的一点是在采购</a:t>
            </a:r>
            <a:r>
              <a:rPr lang="zh-CN" altLang="en-US" dirty="0" smtClean="0">
                <a:hlinkClick r:id="rId3" action="ppaction://hlinkfile"/>
              </a:rPr>
              <a:t>内存</a:t>
            </a:r>
            <a:r>
              <a:rPr lang="zh-CN" altLang="en-US" dirty="0" smtClean="0"/>
              <a:t>的时候至少要选择</a:t>
            </a:r>
            <a:r>
              <a:rPr lang="en-US" altLang="zh-CN" dirty="0" smtClean="0"/>
              <a:t>2×64MB</a:t>
            </a:r>
            <a:r>
              <a:rPr lang="zh-CN" altLang="en-US" dirty="0" smtClean="0"/>
              <a:t>、</a:t>
            </a:r>
            <a:r>
              <a:rPr lang="en-US" altLang="zh-CN" dirty="0" smtClean="0"/>
              <a:t>2×128MB……</a:t>
            </a:r>
            <a:r>
              <a:rPr lang="zh-CN" altLang="en-US" dirty="0" smtClean="0"/>
              <a:t>，这会使用户在内存方面的预算成倍地增加。其次，</a:t>
            </a:r>
            <a:r>
              <a:rPr lang="zh-CN" altLang="en-US" dirty="0" smtClean="0">
                <a:hlinkClick r:id="rId21" action="ppaction://hlinkfile"/>
              </a:rPr>
              <a:t>双通道内存技术</a:t>
            </a:r>
            <a:r>
              <a:rPr lang="zh-CN" altLang="en-US" dirty="0" smtClean="0"/>
              <a:t>的理论值虽然非常诱人，但是由于各种因素，其实际应用的性能并不能比单通道</a:t>
            </a:r>
            <a:r>
              <a:rPr lang="en-US" altLang="zh-CN" dirty="0" smtClean="0"/>
              <a:t>DDR</a:t>
            </a:r>
            <a:r>
              <a:rPr lang="zh-CN" altLang="en-US" dirty="0" smtClean="0"/>
              <a:t>内存高</a:t>
            </a:r>
            <a:r>
              <a:rPr lang="en-US" altLang="zh-CN" dirty="0" smtClean="0"/>
              <a:t>1</a:t>
            </a:r>
            <a:r>
              <a:rPr lang="zh-CN" altLang="en-US" dirty="0" smtClean="0"/>
              <a:t>倍，当然也无法比</a:t>
            </a:r>
            <a:r>
              <a:rPr lang="en-US" altLang="zh-CN" dirty="0" smtClean="0"/>
              <a:t>PC133 SDRAM</a:t>
            </a:r>
            <a:r>
              <a:rPr lang="zh-CN" altLang="en-US" dirty="0" smtClean="0"/>
              <a:t>高出</a:t>
            </a:r>
            <a:r>
              <a:rPr lang="en-US" altLang="zh-CN" dirty="0" smtClean="0"/>
              <a:t>4</a:t>
            </a:r>
            <a:r>
              <a:rPr lang="zh-CN" altLang="en-US" dirty="0" smtClean="0"/>
              <a:t>倍，因为毕竟在现有的系统条件下，系统性能瓶颈不仅仅是内存。从一些测试结果可以看到，采用</a:t>
            </a:r>
            <a:r>
              <a:rPr lang="en-US" altLang="zh-CN" dirty="0" smtClean="0"/>
              <a:t>128bit</a:t>
            </a:r>
            <a:r>
              <a:rPr lang="zh-CN" altLang="en-US" dirty="0" smtClean="0">
                <a:hlinkClick r:id="rId3" action="ppaction://hlinkfile"/>
              </a:rPr>
              <a:t>内存</a:t>
            </a:r>
            <a:r>
              <a:rPr lang="zh-CN" altLang="en-US" dirty="0" smtClean="0"/>
              <a:t>通道的系统性能比采用</a:t>
            </a:r>
            <a:r>
              <a:rPr lang="en-US" altLang="zh-CN" dirty="0" smtClean="0"/>
              <a:t>64bit</a:t>
            </a:r>
            <a:r>
              <a:rPr lang="zh-CN" altLang="en-US" dirty="0" smtClean="0"/>
              <a:t>内存通道的系统性能高出</a:t>
            </a:r>
            <a:r>
              <a:rPr lang="en-US" altLang="zh-CN" dirty="0" smtClean="0"/>
              <a:t>3%</a:t>
            </a:r>
            <a:r>
              <a:rPr lang="zh-CN" altLang="en-US" dirty="0" smtClean="0"/>
              <a:t>～</a:t>
            </a:r>
            <a:r>
              <a:rPr lang="en-US" altLang="zh-CN" dirty="0" smtClean="0"/>
              <a:t>5%</a:t>
            </a:r>
            <a:r>
              <a:rPr lang="zh-CN" altLang="en-US" dirty="0" smtClean="0"/>
              <a:t>，最高的可以获得</a:t>
            </a:r>
            <a:r>
              <a:rPr lang="en-US" altLang="zh-CN" dirty="0" smtClean="0"/>
              <a:t>15%</a:t>
            </a:r>
            <a:r>
              <a:rPr lang="zh-CN" altLang="en-US" dirty="0" smtClean="0"/>
              <a:t>～</a:t>
            </a:r>
            <a:r>
              <a:rPr lang="en-US" altLang="zh-CN" dirty="0" smtClean="0"/>
              <a:t>18%</a:t>
            </a:r>
            <a:r>
              <a:rPr lang="zh-CN" altLang="en-US" dirty="0" smtClean="0"/>
              <a:t>的性能提升。</a:t>
            </a:r>
          </a:p>
          <a:p>
            <a:endParaRPr lang="en-US" altLang="zh-CN" dirty="0" smtClean="0"/>
          </a:p>
          <a:p>
            <a:endParaRPr lang="en-US" altLang="zh-CN" dirty="0" smtClean="0"/>
          </a:p>
          <a:p>
            <a:r>
              <a:rPr lang="zh-CN" altLang="en-US" b="1" dirty="0" smtClean="0"/>
              <a:t>注意事项</a:t>
            </a:r>
          </a:p>
          <a:p>
            <a:r>
              <a:rPr lang="zh-CN" altLang="en-US" dirty="0" smtClean="0"/>
              <a:t>双通道</a:t>
            </a:r>
            <a:r>
              <a:rPr lang="zh-CN" altLang="en-US" dirty="0" smtClean="0">
                <a:hlinkClick r:id="rId24" action="ppaction://hlinkfile"/>
              </a:rPr>
              <a:t>内存频率</a:t>
            </a:r>
            <a:r>
              <a:rPr lang="zh-CN" altLang="en-US" dirty="0" smtClean="0"/>
              <a:t>的大小和类型没有必然联系</a:t>
            </a:r>
            <a:r>
              <a:rPr lang="en-US" altLang="zh-CN" dirty="0" smtClean="0"/>
              <a:t>,</a:t>
            </a:r>
            <a:r>
              <a:rPr lang="zh-CN" altLang="en-US" dirty="0" smtClean="0"/>
              <a:t>只和</a:t>
            </a:r>
            <a:r>
              <a:rPr lang="zh-CN" altLang="en-US" dirty="0" smtClean="0">
                <a:hlinkClick r:id="rId16" action="ppaction://hlinkfile"/>
              </a:rPr>
              <a:t>主板</a:t>
            </a:r>
            <a:r>
              <a:rPr lang="zh-CN" altLang="en-US" dirty="0" smtClean="0"/>
              <a:t>有联系</a:t>
            </a:r>
            <a:r>
              <a:rPr lang="en-US" altLang="zh-CN" dirty="0" smtClean="0"/>
              <a:t>,</a:t>
            </a:r>
            <a:r>
              <a:rPr lang="zh-CN" altLang="en-US" dirty="0" smtClean="0"/>
              <a:t>要看主板是否支持</a:t>
            </a:r>
            <a:r>
              <a:rPr lang="zh-CN" altLang="en-US" dirty="0" smtClean="0">
                <a:hlinkClick r:id="rId7" action="ppaction://hlinkfile"/>
              </a:rPr>
              <a:t>双通道技术</a:t>
            </a:r>
            <a:endParaRPr lang="zh-CN" altLang="en-US" dirty="0" smtClean="0"/>
          </a:p>
          <a:p>
            <a:r>
              <a:rPr lang="zh-CN" altLang="en-US" dirty="0" smtClean="0"/>
              <a:t>双通道的内存容量不需要一致</a:t>
            </a:r>
            <a:r>
              <a:rPr lang="en-US" altLang="zh-CN" dirty="0" smtClean="0"/>
              <a:t>,</a:t>
            </a:r>
            <a:r>
              <a:rPr lang="zh-CN" altLang="en-US" dirty="0" smtClean="0"/>
              <a:t>但频率和颗粒品牌要尽可能保持一致</a:t>
            </a:r>
            <a:r>
              <a:rPr lang="en-US" altLang="zh-CN" dirty="0" smtClean="0"/>
              <a:t>. </a:t>
            </a:r>
          </a:p>
          <a:p>
            <a:r>
              <a:rPr lang="zh-CN" altLang="en-US" dirty="0" smtClean="0">
                <a:hlinkClick r:id="rId24" action="ppaction://hlinkfile"/>
              </a:rPr>
              <a:t>内存频率</a:t>
            </a:r>
            <a:r>
              <a:rPr lang="zh-CN" altLang="en-US" dirty="0" smtClean="0"/>
              <a:t>是指内存的</a:t>
            </a:r>
            <a:r>
              <a:rPr lang="zh-CN" altLang="en-US" dirty="0" smtClean="0">
                <a:hlinkClick r:id="rId25" action="ppaction://hlinkfile"/>
              </a:rPr>
              <a:t>工作频率</a:t>
            </a:r>
            <a:r>
              <a:rPr lang="zh-CN" altLang="en-US" dirty="0" smtClean="0"/>
              <a:t>，例如</a:t>
            </a:r>
            <a:r>
              <a:rPr lang="en-US" altLang="zh-CN" dirty="0" smtClean="0"/>
              <a:t>DDR266</a:t>
            </a:r>
            <a:r>
              <a:rPr lang="zh-CN" altLang="en-US" dirty="0" smtClean="0"/>
              <a:t>的工作频率即为</a:t>
            </a:r>
            <a:r>
              <a:rPr lang="en-US" altLang="zh-CN" dirty="0" smtClean="0"/>
              <a:t>266MHz</a:t>
            </a:r>
            <a:r>
              <a:rPr lang="zh-CN" altLang="en-US" dirty="0" smtClean="0"/>
              <a:t>，根据</a:t>
            </a:r>
            <a:r>
              <a:rPr lang="zh-CN" altLang="en-US" dirty="0" smtClean="0">
                <a:hlinkClick r:id="rId23" action="ppaction://hlinkfile"/>
              </a:rPr>
              <a:t>内存带宽</a:t>
            </a:r>
            <a:r>
              <a:rPr lang="zh-CN" altLang="en-US" dirty="0" smtClean="0"/>
              <a:t>的算法：</a:t>
            </a:r>
            <a:r>
              <a:rPr lang="zh-CN" altLang="en-US" dirty="0" smtClean="0">
                <a:hlinkClick r:id="rId4" action="ppaction://hlinkfile"/>
              </a:rPr>
              <a:t>带宽</a:t>
            </a:r>
            <a:r>
              <a:rPr lang="en-US" altLang="zh-CN" dirty="0" smtClean="0"/>
              <a:t>=</a:t>
            </a:r>
            <a:r>
              <a:rPr lang="zh-CN" altLang="en-US" dirty="0" smtClean="0"/>
              <a:t>总线宽度</a:t>
            </a:r>
            <a:r>
              <a:rPr lang="en-US" altLang="zh-CN" dirty="0" smtClean="0"/>
              <a:t>×</a:t>
            </a:r>
            <a:r>
              <a:rPr lang="zh-CN" altLang="en-US" dirty="0" smtClean="0"/>
              <a:t>一个时钟周期内交换的</a:t>
            </a:r>
            <a:r>
              <a:rPr lang="zh-CN" altLang="en-US" dirty="0" smtClean="0">
                <a:hlinkClick r:id="rId26" action="ppaction://hlinkfile"/>
              </a:rPr>
              <a:t>数据包</a:t>
            </a:r>
            <a:r>
              <a:rPr lang="zh-CN" altLang="en-US" dirty="0" smtClean="0"/>
              <a:t>个数</a:t>
            </a:r>
            <a:r>
              <a:rPr lang="en-US" altLang="zh-CN" dirty="0" smtClean="0"/>
              <a:t>×</a:t>
            </a:r>
            <a:r>
              <a:rPr lang="zh-CN" altLang="en-US" dirty="0" smtClean="0"/>
              <a:t>总线频率，</a:t>
            </a:r>
            <a:r>
              <a:rPr lang="en-US" altLang="zh-CN" dirty="0" smtClean="0"/>
              <a:t>DDR266</a:t>
            </a:r>
            <a:r>
              <a:rPr lang="zh-CN" altLang="en-US" dirty="0" smtClean="0"/>
              <a:t>的带宽</a:t>
            </a:r>
            <a:r>
              <a:rPr lang="en-US" altLang="zh-CN" dirty="0" smtClean="0"/>
              <a:t>=133×2×8=2128</a:t>
            </a:r>
            <a:r>
              <a:rPr lang="zh-CN" altLang="en-US" dirty="0" smtClean="0"/>
              <a:t>，它的传输带宽为</a:t>
            </a:r>
            <a:r>
              <a:rPr lang="en-US" altLang="zh-CN" dirty="0" smtClean="0"/>
              <a:t>2.1G/s</a:t>
            </a:r>
            <a:r>
              <a:rPr lang="zh-CN" altLang="en-US" dirty="0" smtClean="0"/>
              <a:t>，因此</a:t>
            </a:r>
            <a:r>
              <a:rPr lang="en-US" altLang="zh-CN" dirty="0" smtClean="0"/>
              <a:t>DDR266</a:t>
            </a:r>
            <a:r>
              <a:rPr lang="zh-CN" altLang="en-US" dirty="0" smtClean="0"/>
              <a:t>又俗称为</a:t>
            </a:r>
            <a:r>
              <a:rPr lang="en-US" altLang="zh-CN" dirty="0" smtClean="0"/>
              <a:t>PC2100</a:t>
            </a:r>
            <a:r>
              <a:rPr lang="zh-CN" altLang="en-US" dirty="0" smtClean="0"/>
              <a:t>。同理，</a:t>
            </a:r>
            <a:r>
              <a:rPr lang="en-US" altLang="zh-CN" dirty="0" smtClean="0"/>
              <a:t>DDR333</a:t>
            </a:r>
            <a:r>
              <a:rPr lang="zh-CN" altLang="en-US" dirty="0" smtClean="0"/>
              <a:t>的</a:t>
            </a:r>
            <a:r>
              <a:rPr lang="zh-CN" altLang="en-US" dirty="0" smtClean="0">
                <a:hlinkClick r:id="rId25" action="ppaction://hlinkfile"/>
              </a:rPr>
              <a:t>工作频率</a:t>
            </a:r>
            <a:r>
              <a:rPr lang="zh-CN" altLang="en-US" dirty="0" smtClean="0"/>
              <a:t>为</a:t>
            </a:r>
            <a:r>
              <a:rPr lang="en-US" altLang="zh-CN" dirty="0" smtClean="0"/>
              <a:t>333MHz</a:t>
            </a:r>
            <a:r>
              <a:rPr lang="zh-CN" altLang="en-US" dirty="0" smtClean="0"/>
              <a:t>，传输</a:t>
            </a:r>
            <a:r>
              <a:rPr lang="zh-CN" altLang="en-US" dirty="0" smtClean="0">
                <a:hlinkClick r:id="rId4" action="ppaction://hlinkfile"/>
              </a:rPr>
              <a:t>带宽</a:t>
            </a:r>
            <a:r>
              <a:rPr lang="zh-CN" altLang="en-US" dirty="0" smtClean="0"/>
              <a:t>为</a:t>
            </a:r>
            <a:r>
              <a:rPr lang="en-US" altLang="zh-CN" dirty="0" smtClean="0"/>
              <a:t>2.7G/s</a:t>
            </a:r>
            <a:r>
              <a:rPr lang="zh-CN" altLang="en-US" dirty="0" smtClean="0"/>
              <a:t>，俗称</a:t>
            </a:r>
            <a:r>
              <a:rPr lang="en-US" altLang="zh-CN" dirty="0" smtClean="0"/>
              <a:t>PC2700</a:t>
            </a:r>
            <a:r>
              <a:rPr lang="zh-CN" altLang="en-US" dirty="0" smtClean="0"/>
              <a:t>；</a:t>
            </a:r>
            <a:r>
              <a:rPr lang="en-US" altLang="zh-CN" dirty="0" smtClean="0"/>
              <a:t>DDR400</a:t>
            </a:r>
            <a:r>
              <a:rPr lang="zh-CN" altLang="en-US" dirty="0" smtClean="0"/>
              <a:t>的工作频率为</a:t>
            </a:r>
            <a:r>
              <a:rPr lang="en-US" altLang="zh-CN" dirty="0" smtClean="0"/>
              <a:t>400MHz</a:t>
            </a:r>
            <a:r>
              <a:rPr lang="zh-CN" altLang="en-US" dirty="0" smtClean="0"/>
              <a:t>，传输带宽为</a:t>
            </a:r>
            <a:r>
              <a:rPr lang="en-US" altLang="zh-CN" dirty="0" smtClean="0"/>
              <a:t>3.2G/s</a:t>
            </a:r>
            <a:r>
              <a:rPr lang="zh-CN" altLang="en-US" dirty="0" smtClean="0"/>
              <a:t>，俗称</a:t>
            </a:r>
            <a:r>
              <a:rPr lang="en-US" altLang="zh-CN" dirty="0" smtClean="0"/>
              <a:t>PC3200</a:t>
            </a:r>
            <a:r>
              <a:rPr lang="zh-CN" altLang="en-US" dirty="0" smtClean="0"/>
              <a:t>。 </a:t>
            </a:r>
          </a:p>
          <a:p>
            <a:r>
              <a:rPr lang="zh-CN" altLang="en-US" dirty="0" smtClean="0"/>
              <a:t>打个比方两张条子的频率不一样</a:t>
            </a:r>
            <a:r>
              <a:rPr lang="en-US" altLang="zh-CN" dirty="0" smtClean="0"/>
              <a:t>,</a:t>
            </a:r>
            <a:r>
              <a:rPr lang="zh-CN" altLang="en-US" dirty="0" smtClean="0"/>
              <a:t>一个是</a:t>
            </a:r>
            <a:r>
              <a:rPr lang="en-US" altLang="zh-CN" dirty="0" smtClean="0"/>
              <a:t>PC2700,</a:t>
            </a:r>
            <a:r>
              <a:rPr lang="zh-CN" altLang="en-US" dirty="0" smtClean="0"/>
              <a:t>一个是</a:t>
            </a:r>
            <a:r>
              <a:rPr lang="en-US" altLang="zh-CN" dirty="0" smtClean="0"/>
              <a:t>PC3200,</a:t>
            </a:r>
            <a:r>
              <a:rPr lang="zh-CN" altLang="en-US" dirty="0" smtClean="0"/>
              <a:t>那么它们放在你现在的</a:t>
            </a:r>
            <a:r>
              <a:rPr lang="zh-CN" altLang="en-US" dirty="0" smtClean="0">
                <a:hlinkClick r:id="rId16" action="ppaction://hlinkfile"/>
              </a:rPr>
              <a:t>主板</a:t>
            </a:r>
            <a:r>
              <a:rPr lang="zh-CN" altLang="en-US" dirty="0" smtClean="0"/>
              <a:t>的</a:t>
            </a:r>
            <a:r>
              <a:rPr lang="zh-CN" altLang="en-US" dirty="0" smtClean="0">
                <a:hlinkClick r:id="rId25" action="ppaction://hlinkfile"/>
              </a:rPr>
              <a:t>工作频率</a:t>
            </a:r>
            <a:r>
              <a:rPr lang="zh-CN" altLang="en-US" dirty="0" smtClean="0"/>
              <a:t>就是</a:t>
            </a:r>
            <a:r>
              <a:rPr lang="en-US" altLang="zh-CN" dirty="0" smtClean="0"/>
              <a:t>333mhz</a:t>
            </a:r>
            <a:r>
              <a:rPr lang="zh-CN" altLang="en-US" dirty="0" smtClean="0"/>
              <a:t>或者更低</a:t>
            </a:r>
            <a:r>
              <a:rPr lang="en-US" altLang="zh-CN" dirty="0" smtClean="0"/>
              <a:t>,</a:t>
            </a:r>
            <a:r>
              <a:rPr lang="zh-CN" altLang="en-US" dirty="0" smtClean="0"/>
              <a:t>但是并不影响你电脑的稳定性</a:t>
            </a:r>
            <a:r>
              <a:rPr lang="en-US" altLang="zh-CN" dirty="0" smtClean="0"/>
              <a:t>, </a:t>
            </a:r>
            <a:r>
              <a:rPr lang="zh-CN" altLang="en-US" dirty="0" smtClean="0"/>
              <a:t>最多只达到频率低的那根条子的频率。</a:t>
            </a:r>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59</a:t>
            </a:fld>
            <a:endParaRPr lang="zh-CN" altLang="en-US"/>
          </a:p>
        </p:txBody>
      </p:sp>
    </p:spTree>
    <p:extLst>
      <p:ext uri="{BB962C8B-B14F-4D97-AF65-F5344CB8AC3E}">
        <p14:creationId xmlns:p14="http://schemas.microsoft.com/office/powerpoint/2010/main" val="300861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作用</a:t>
            </a:r>
          </a:p>
          <a:p>
            <a:r>
              <a:rPr lang="zh-CN" altLang="en-US" dirty="0" smtClean="0"/>
              <a:t>在这两个</a:t>
            </a:r>
            <a:r>
              <a:rPr lang="zh-CN" altLang="en-US" dirty="0" smtClean="0">
                <a:hlinkClick r:id="rId3" action="ppaction://hlinkfile"/>
              </a:rPr>
              <a:t>内存</a:t>
            </a:r>
            <a:r>
              <a:rPr lang="zh-CN" altLang="en-US" dirty="0" smtClean="0"/>
              <a:t>通过</a:t>
            </a:r>
            <a:r>
              <a:rPr lang="en-US" altLang="zh-CN" dirty="0" smtClean="0"/>
              <a:t>CPU</a:t>
            </a:r>
            <a:r>
              <a:rPr lang="zh-CN" altLang="en-US" dirty="0" smtClean="0"/>
              <a:t>可分别寻址、读取数据，从而使内存的</a:t>
            </a:r>
            <a:r>
              <a:rPr lang="zh-CN" altLang="en-US" dirty="0" smtClean="0">
                <a:hlinkClick r:id="rId4" action="ppaction://hlinkfile"/>
              </a:rPr>
              <a:t>带宽</a:t>
            </a:r>
            <a:r>
              <a:rPr lang="zh-CN" altLang="en-US" dirty="0" smtClean="0"/>
              <a:t>增加一倍，数据存取速度也相应增加一倍（理论上）。流行的双通道</a:t>
            </a:r>
            <a:r>
              <a:rPr lang="zh-CN" altLang="en-US" dirty="0" smtClean="0">
                <a:hlinkClick r:id="rId3" action="ppaction://hlinkfile"/>
              </a:rPr>
              <a:t>内存</a:t>
            </a:r>
            <a:r>
              <a:rPr lang="zh-CN" altLang="en-US" dirty="0" smtClean="0"/>
              <a:t>构架是由两个</a:t>
            </a:r>
            <a:r>
              <a:rPr lang="en-US" altLang="zh-CN" dirty="0" smtClean="0"/>
              <a:t>64bit DDR</a:t>
            </a:r>
            <a:r>
              <a:rPr lang="zh-CN" altLang="en-US" dirty="0" smtClean="0">
                <a:hlinkClick r:id="rId5" action="ppaction://hlinkfile"/>
              </a:rPr>
              <a:t>内存控制器</a:t>
            </a:r>
            <a:r>
              <a:rPr lang="zh-CN" altLang="en-US" dirty="0" smtClean="0"/>
              <a:t>构筑而成的，其</a:t>
            </a:r>
            <a:r>
              <a:rPr lang="zh-CN" altLang="en-US" dirty="0" smtClean="0">
                <a:hlinkClick r:id="rId4" action="ppaction://hlinkfile"/>
              </a:rPr>
              <a:t>带宽</a:t>
            </a:r>
            <a:r>
              <a:rPr lang="zh-CN" altLang="en-US" dirty="0" smtClean="0"/>
              <a:t>可达</a:t>
            </a:r>
            <a:r>
              <a:rPr lang="en-US" altLang="zh-CN" dirty="0" smtClean="0"/>
              <a:t>128bit</a:t>
            </a:r>
            <a:r>
              <a:rPr lang="zh-CN" altLang="en-US" dirty="0" smtClean="0"/>
              <a:t>。因为双通道体系的两个</a:t>
            </a:r>
            <a:r>
              <a:rPr lang="zh-CN" altLang="en-US" dirty="0" smtClean="0">
                <a:hlinkClick r:id="rId5" action="ppaction://hlinkfile"/>
              </a:rPr>
              <a:t>内存控制器</a:t>
            </a:r>
            <a:r>
              <a:rPr lang="zh-CN" altLang="en-US" dirty="0" smtClean="0"/>
              <a:t>是独立的、具备互补性的智能</a:t>
            </a:r>
            <a:r>
              <a:rPr lang="zh-CN" altLang="en-US" dirty="0" smtClean="0">
                <a:hlinkClick r:id="rId5" action="ppaction://hlinkfile"/>
              </a:rPr>
              <a:t>内存控制器</a:t>
            </a:r>
            <a:r>
              <a:rPr lang="zh-CN" altLang="en-US" dirty="0" smtClean="0"/>
              <a:t>，因此二者能实现彼此间零等待时间，同时运作。两个</a:t>
            </a:r>
            <a:r>
              <a:rPr lang="zh-CN" altLang="en-US" dirty="0" smtClean="0">
                <a:hlinkClick r:id="rId5" action="ppaction://hlinkfile"/>
              </a:rPr>
              <a:t>内存控制器</a:t>
            </a:r>
            <a:r>
              <a:rPr lang="zh-CN" altLang="en-US" dirty="0" smtClean="0"/>
              <a:t>的这种互补“天性”可让有效等待时间缩减</a:t>
            </a:r>
            <a:r>
              <a:rPr lang="en-US" altLang="zh-CN" dirty="0" smtClean="0"/>
              <a:t>50%</a:t>
            </a:r>
            <a:r>
              <a:rPr lang="zh-CN" altLang="en-US" dirty="0" smtClean="0"/>
              <a:t>，从而使内存的</a:t>
            </a:r>
            <a:r>
              <a:rPr lang="zh-CN" altLang="en-US" dirty="0" smtClean="0">
                <a:hlinkClick r:id="rId4" action="ppaction://hlinkfile"/>
              </a:rPr>
              <a:t>带宽</a:t>
            </a:r>
            <a:r>
              <a:rPr lang="zh-CN" altLang="en-US" dirty="0" smtClean="0"/>
              <a:t>翻倍。双通道是一种主板芯片组</a:t>
            </a:r>
            <a:r>
              <a:rPr lang="en-US" altLang="zh-CN" dirty="0" smtClean="0"/>
              <a:t>(Athlon 64</a:t>
            </a:r>
            <a:r>
              <a:rPr lang="zh-CN" altLang="en-US" dirty="0" smtClean="0"/>
              <a:t>集成于</a:t>
            </a:r>
            <a:r>
              <a:rPr lang="en-US" altLang="zh-CN" dirty="0" smtClean="0"/>
              <a:t>CPU</a:t>
            </a:r>
            <a:r>
              <a:rPr lang="zh-CN" altLang="en-US" dirty="0" smtClean="0"/>
              <a:t>中）所采用新技术，与</a:t>
            </a:r>
            <a:r>
              <a:rPr lang="zh-CN" altLang="en-US" dirty="0" smtClean="0">
                <a:hlinkClick r:id="rId3" action="ppaction://hlinkfile"/>
              </a:rPr>
              <a:t>内存</a:t>
            </a:r>
            <a:r>
              <a:rPr lang="zh-CN" altLang="en-US" dirty="0" smtClean="0"/>
              <a:t>本身无关，任何</a:t>
            </a:r>
            <a:r>
              <a:rPr lang="en-US" altLang="zh-CN" dirty="0" smtClean="0">
                <a:hlinkClick r:id="rId6" action="ppaction://hlinkfile"/>
              </a:rPr>
              <a:t>DDR</a:t>
            </a:r>
            <a:r>
              <a:rPr lang="zh-CN" altLang="en-US" dirty="0" smtClean="0">
                <a:hlinkClick r:id="rId6" action="ppaction://hlinkfile"/>
              </a:rPr>
              <a:t>内存</a:t>
            </a:r>
            <a:r>
              <a:rPr lang="zh-CN" altLang="en-US" dirty="0" smtClean="0"/>
              <a:t>都可工作在支持</a:t>
            </a:r>
            <a:r>
              <a:rPr lang="zh-CN" altLang="en-US" dirty="0" smtClean="0">
                <a:hlinkClick r:id="rId7" action="ppaction://hlinkfile"/>
              </a:rPr>
              <a:t>双通道技术</a:t>
            </a:r>
            <a:r>
              <a:rPr lang="zh-CN" altLang="en-US" dirty="0" smtClean="0"/>
              <a:t>的主板上，所以不存在所谓“内存支持双通道”的说法。</a:t>
            </a:r>
          </a:p>
          <a:p>
            <a:endParaRPr lang="en-US" altLang="zh-CN" dirty="0" smtClean="0"/>
          </a:p>
          <a:p>
            <a:r>
              <a:rPr lang="zh-CN" altLang="en-US" b="1" dirty="0" smtClean="0"/>
              <a:t>双通道</a:t>
            </a:r>
          </a:p>
          <a:p>
            <a:r>
              <a:rPr lang="zh-CN" altLang="en-US" dirty="0" smtClean="0"/>
              <a:t>支持双通道</a:t>
            </a:r>
            <a:r>
              <a:rPr lang="en-US" altLang="zh-CN" dirty="0" smtClean="0"/>
              <a:t>DDR</a:t>
            </a:r>
            <a:r>
              <a:rPr lang="zh-CN" altLang="en-US" dirty="0" smtClean="0">
                <a:hlinkClick r:id="rId3" action="ppaction://hlinkfile"/>
              </a:rPr>
              <a:t>内存</a:t>
            </a:r>
            <a:r>
              <a:rPr lang="zh-CN" altLang="en-US" dirty="0" smtClean="0"/>
              <a:t>技术的</a:t>
            </a:r>
            <a:r>
              <a:rPr lang="zh-CN" altLang="en-US" dirty="0" smtClean="0">
                <a:hlinkClick r:id="rId8" action="ppaction://hlinkfile"/>
              </a:rPr>
              <a:t>台式机</a:t>
            </a:r>
            <a:r>
              <a:rPr lang="zh-CN" altLang="en-US" dirty="0" smtClean="0">
                <a:hlinkClick r:id="rId9" action="ppaction://hlinkfile"/>
              </a:rPr>
              <a:t>芯片组</a:t>
            </a:r>
            <a:r>
              <a:rPr lang="zh-CN" altLang="en-US" dirty="0" smtClean="0"/>
              <a:t>，英特尔平台方面有英特尔的</a:t>
            </a:r>
            <a:r>
              <a:rPr lang="en-US" altLang="zh-CN" dirty="0" smtClean="0"/>
              <a:t>865P</a:t>
            </a:r>
            <a:r>
              <a:rPr lang="zh-CN" altLang="en-US" dirty="0" smtClean="0"/>
              <a:t>、</a:t>
            </a:r>
            <a:r>
              <a:rPr lang="en-US" altLang="zh-CN" dirty="0" smtClean="0"/>
              <a:t>865G</a:t>
            </a:r>
            <a:r>
              <a:rPr lang="zh-CN" altLang="en-US" dirty="0" smtClean="0"/>
              <a:t>、</a:t>
            </a:r>
            <a:r>
              <a:rPr lang="en-US" altLang="zh-CN" dirty="0" smtClean="0"/>
              <a:t>865GV</a:t>
            </a:r>
            <a:r>
              <a:rPr lang="zh-CN" altLang="en-US" dirty="0" smtClean="0"/>
              <a:t>、</a:t>
            </a:r>
            <a:r>
              <a:rPr lang="en-US" altLang="zh-CN" dirty="0" smtClean="0"/>
              <a:t>865PE</a:t>
            </a:r>
            <a:r>
              <a:rPr lang="zh-CN" altLang="en-US" dirty="0" smtClean="0"/>
              <a:t>、</a:t>
            </a:r>
            <a:r>
              <a:rPr lang="en-US" altLang="zh-CN" dirty="0" smtClean="0"/>
              <a:t>875P</a:t>
            </a:r>
            <a:r>
              <a:rPr lang="zh-CN" altLang="en-US" dirty="0" smtClean="0"/>
              <a:t>以及之后的</a:t>
            </a:r>
            <a:r>
              <a:rPr lang="en-US" altLang="zh-CN" dirty="0" smtClean="0"/>
              <a:t>915</a:t>
            </a:r>
            <a:r>
              <a:rPr lang="zh-CN" altLang="en-US" dirty="0" smtClean="0"/>
              <a:t>、</a:t>
            </a:r>
            <a:r>
              <a:rPr lang="en-US" altLang="zh-CN" dirty="0" smtClean="0"/>
              <a:t>925</a:t>
            </a:r>
            <a:r>
              <a:rPr lang="zh-CN" altLang="en-US" dirty="0" smtClean="0"/>
              <a:t>系列；</a:t>
            </a:r>
            <a:r>
              <a:rPr lang="en-US" altLang="zh-CN" dirty="0" smtClean="0"/>
              <a:t>VIA</a:t>
            </a:r>
            <a:r>
              <a:rPr lang="zh-CN" altLang="en-US" dirty="0" smtClean="0"/>
              <a:t>的</a:t>
            </a:r>
            <a:r>
              <a:rPr lang="en-US" altLang="zh-CN" dirty="0" smtClean="0"/>
              <a:t>PT880</a:t>
            </a:r>
            <a:r>
              <a:rPr lang="zh-CN" altLang="en-US" dirty="0" smtClean="0"/>
              <a:t>，</a:t>
            </a:r>
            <a:r>
              <a:rPr lang="en-US" altLang="zh-CN" dirty="0" smtClean="0"/>
              <a:t>ATI</a:t>
            </a:r>
            <a:r>
              <a:rPr lang="zh-CN" altLang="en-US" dirty="0" smtClean="0"/>
              <a:t>的</a:t>
            </a:r>
            <a:r>
              <a:rPr lang="en-US" altLang="zh-CN" dirty="0" smtClean="0"/>
              <a:t>Radeon 9100 IGP</a:t>
            </a:r>
            <a:r>
              <a:rPr lang="zh-CN" altLang="en-US" dirty="0" smtClean="0"/>
              <a:t>系列，</a:t>
            </a:r>
            <a:r>
              <a:rPr lang="en-US" altLang="zh-CN" dirty="0" smtClean="0"/>
              <a:t>SIS</a:t>
            </a:r>
            <a:r>
              <a:rPr lang="zh-CN" altLang="en-US" dirty="0" smtClean="0"/>
              <a:t>的</a:t>
            </a:r>
            <a:r>
              <a:rPr lang="en-US" altLang="zh-CN" dirty="0" smtClean="0"/>
              <a:t>SIIS 655</a:t>
            </a:r>
            <a:r>
              <a:rPr lang="zh-CN" altLang="en-US" dirty="0" smtClean="0"/>
              <a:t>，</a:t>
            </a:r>
            <a:r>
              <a:rPr lang="en-US" altLang="zh-CN" dirty="0" smtClean="0"/>
              <a:t>SIS 655FX</a:t>
            </a:r>
            <a:r>
              <a:rPr lang="zh-CN" altLang="en-US" dirty="0" smtClean="0"/>
              <a:t>和</a:t>
            </a:r>
            <a:r>
              <a:rPr lang="en-US" altLang="zh-CN" dirty="0" smtClean="0"/>
              <a:t>SIS 655TX</a:t>
            </a:r>
            <a:r>
              <a:rPr lang="zh-CN" altLang="en-US" dirty="0" smtClean="0"/>
              <a:t>；</a:t>
            </a:r>
            <a:r>
              <a:rPr lang="en-US" altLang="zh-CN" dirty="0" smtClean="0"/>
              <a:t>AMD</a:t>
            </a:r>
            <a:r>
              <a:rPr lang="zh-CN" altLang="en-US" dirty="0" smtClean="0"/>
              <a:t>平台方面则有</a:t>
            </a:r>
            <a:r>
              <a:rPr lang="en-US" altLang="zh-CN" dirty="0" smtClean="0"/>
              <a:t>VIA</a:t>
            </a:r>
            <a:r>
              <a:rPr lang="zh-CN" altLang="en-US" dirty="0" smtClean="0"/>
              <a:t>的</a:t>
            </a:r>
            <a:r>
              <a:rPr lang="en-US" altLang="zh-CN" dirty="0" smtClean="0"/>
              <a:t>KT880</a:t>
            </a:r>
            <a:r>
              <a:rPr lang="zh-CN" altLang="en-US" dirty="0" smtClean="0"/>
              <a:t>，</a:t>
            </a:r>
            <a:r>
              <a:rPr lang="en-US" altLang="zh-CN" dirty="0" smtClean="0"/>
              <a:t>NVIDIA</a:t>
            </a:r>
            <a:r>
              <a:rPr lang="zh-CN" altLang="en-US" dirty="0" smtClean="0"/>
              <a:t>的</a:t>
            </a:r>
            <a:r>
              <a:rPr lang="en-US" altLang="zh-CN" dirty="0" smtClean="0"/>
              <a:t>nForce2 Ultra 400</a:t>
            </a:r>
            <a:r>
              <a:rPr lang="zh-CN" altLang="en-US" dirty="0" smtClean="0"/>
              <a:t>，</a:t>
            </a:r>
            <a:r>
              <a:rPr lang="en-US" altLang="zh-CN" dirty="0" smtClean="0"/>
              <a:t>nForce2 IGP</a:t>
            </a:r>
            <a:r>
              <a:rPr lang="zh-CN" altLang="en-US" dirty="0" smtClean="0"/>
              <a:t>，</a:t>
            </a:r>
            <a:r>
              <a:rPr lang="en-US" altLang="zh-CN" dirty="0" smtClean="0"/>
              <a:t>nForce2 SPP</a:t>
            </a:r>
            <a:r>
              <a:rPr lang="zh-CN" altLang="en-US" dirty="0" smtClean="0"/>
              <a:t>及其以后的芯片。在双通道流行的今天，</a:t>
            </a:r>
            <a:r>
              <a:rPr lang="en-US" altLang="zh-CN" dirty="0" smtClean="0"/>
              <a:t>MCP73</a:t>
            </a:r>
            <a:r>
              <a:rPr lang="zh-CN" altLang="en-US" dirty="0" smtClean="0"/>
              <a:t>居然不支持。当然，考虑到设计</a:t>
            </a:r>
            <a:r>
              <a:rPr lang="en-US" altLang="zh-CN" dirty="0" smtClean="0">
                <a:hlinkClick r:id="rId10" action="ppaction://hlinkfile"/>
              </a:rPr>
              <a:t>Intel</a:t>
            </a:r>
            <a:r>
              <a:rPr lang="zh-CN" altLang="en-US" dirty="0" smtClean="0">
                <a:hlinkClick r:id="rId10" action="ppaction://hlinkfile"/>
              </a:rPr>
              <a:t>平台</a:t>
            </a:r>
            <a:r>
              <a:rPr lang="zh-CN" altLang="en-US" dirty="0" smtClean="0">
                <a:hlinkClick r:id="rId9" action="ppaction://hlinkfile"/>
              </a:rPr>
              <a:t>芯片组</a:t>
            </a:r>
            <a:r>
              <a:rPr lang="zh-CN" altLang="en-US" dirty="0" smtClean="0"/>
              <a:t>时必须加入</a:t>
            </a:r>
            <a:r>
              <a:rPr lang="zh-CN" altLang="en-US" dirty="0" smtClean="0">
                <a:hlinkClick r:id="rId5" action="ppaction://hlinkfile"/>
              </a:rPr>
              <a:t>内存控制器</a:t>
            </a:r>
            <a:r>
              <a:rPr lang="zh-CN" altLang="en-US" dirty="0" smtClean="0"/>
              <a:t>，再加上</a:t>
            </a:r>
            <a:r>
              <a:rPr lang="en-US" altLang="zh-CN" dirty="0" smtClean="0"/>
              <a:t>MCP73</a:t>
            </a:r>
            <a:r>
              <a:rPr lang="zh-CN" altLang="en-US" dirty="0" smtClean="0"/>
              <a:t>是单芯片设计，能够做到如此高的集成度实属不易，毕竟是针对低端整合市场的芯片组产品，也无须对</a:t>
            </a:r>
            <a:r>
              <a:rPr lang="en-US" altLang="zh-CN" dirty="0" smtClean="0"/>
              <a:t>MCP73Series</a:t>
            </a:r>
            <a:r>
              <a:rPr lang="zh-CN" altLang="en-US" dirty="0" smtClean="0"/>
              <a:t>不支持双通道这一点过分苛求。而且当前单通道</a:t>
            </a:r>
            <a:r>
              <a:rPr lang="en-US" altLang="zh-CN" dirty="0" smtClean="0"/>
              <a:t>DDR2800</a:t>
            </a:r>
            <a:r>
              <a:rPr lang="zh-CN" altLang="en-US" dirty="0" smtClean="0"/>
              <a:t>所提供的</a:t>
            </a:r>
            <a:r>
              <a:rPr lang="zh-CN" altLang="en-US" dirty="0" smtClean="0">
                <a:hlinkClick r:id="rId4" action="ppaction://hlinkfile"/>
              </a:rPr>
              <a:t>带宽</a:t>
            </a:r>
            <a:r>
              <a:rPr lang="zh-CN" altLang="en-US" dirty="0" smtClean="0"/>
              <a:t>也已经可以满足处理器的需要。</a:t>
            </a:r>
            <a:r>
              <a:rPr lang="en-US" altLang="zh-CN" dirty="0" smtClean="0"/>
              <a:t>MCP73</a:t>
            </a:r>
            <a:r>
              <a:rPr lang="zh-CN" altLang="en-US" dirty="0" smtClean="0"/>
              <a:t>最多支持</a:t>
            </a:r>
            <a:r>
              <a:rPr lang="en-US" altLang="zh-CN" dirty="0" smtClean="0"/>
              <a:t>2</a:t>
            </a:r>
            <a:r>
              <a:rPr lang="zh-CN" altLang="en-US" dirty="0" smtClean="0"/>
              <a:t>组</a:t>
            </a:r>
            <a:r>
              <a:rPr lang="en-US" altLang="zh-CN" dirty="0" smtClean="0"/>
              <a:t>DIMM</a:t>
            </a:r>
            <a:r>
              <a:rPr lang="zh-CN" altLang="en-US" dirty="0" smtClean="0"/>
              <a:t>，最高可支持</a:t>
            </a:r>
            <a:r>
              <a:rPr lang="en-US" altLang="zh-CN" dirty="0" smtClean="0"/>
              <a:t>8GB</a:t>
            </a:r>
            <a:r>
              <a:rPr lang="zh-CN" altLang="en-US" dirty="0" smtClean="0">
                <a:hlinkClick r:id="rId11" action="ppaction://hlinkfile"/>
              </a:rPr>
              <a:t>系统内存</a:t>
            </a:r>
            <a:r>
              <a:rPr lang="zh-CN" altLang="en-US" dirty="0" smtClean="0"/>
              <a:t>，不过有别于</a:t>
            </a:r>
            <a:r>
              <a:rPr lang="en-US" altLang="zh-CN" dirty="0" smtClean="0">
                <a:hlinkClick r:id="rId12" action="ppaction://hlinkfile"/>
              </a:rPr>
              <a:t>Intel</a:t>
            </a:r>
            <a:r>
              <a:rPr lang="zh-CN" altLang="en-US" dirty="0" smtClean="0">
                <a:hlinkClick r:id="rId12" action="ppaction://hlinkfile"/>
              </a:rPr>
              <a:t>芯片组</a:t>
            </a:r>
            <a:r>
              <a:rPr lang="zh-CN" altLang="en-US" dirty="0" smtClean="0"/>
              <a:t>设计，</a:t>
            </a:r>
            <a:r>
              <a:rPr lang="en-US" altLang="zh-CN" dirty="0" smtClean="0"/>
              <a:t>MCP73</a:t>
            </a:r>
            <a:r>
              <a:rPr lang="zh-CN" altLang="en-US" dirty="0" smtClean="0">
                <a:hlinkClick r:id="rId5" action="ppaction://hlinkfile"/>
              </a:rPr>
              <a:t>内存控制器</a:t>
            </a:r>
            <a:r>
              <a:rPr lang="zh-CN" altLang="en-US" dirty="0" smtClean="0"/>
              <a:t>并不会和</a:t>
            </a:r>
            <a:r>
              <a:rPr lang="en-US" altLang="zh-CN" dirty="0" smtClean="0"/>
              <a:t>FSB</a:t>
            </a:r>
            <a:r>
              <a:rPr lang="zh-CN" altLang="en-US" dirty="0" smtClean="0"/>
              <a:t>速度同步，因此使用任何速度的</a:t>
            </a:r>
            <a:r>
              <a:rPr lang="en-US" altLang="zh-CN" dirty="0" smtClean="0"/>
              <a:t>FSB</a:t>
            </a:r>
            <a:r>
              <a:rPr lang="zh-CN" altLang="en-US" dirty="0" smtClean="0"/>
              <a:t>处理器，均能支持</a:t>
            </a:r>
            <a:r>
              <a:rPr lang="en-US" altLang="zh-CN" dirty="0" smtClean="0"/>
              <a:t>DDR2-800</a:t>
            </a:r>
            <a:r>
              <a:rPr lang="zh-CN" altLang="en-US" dirty="0" smtClean="0"/>
              <a:t>频率，这在一定程度上弥补了不支持双通道</a:t>
            </a:r>
            <a:r>
              <a:rPr lang="en-US" altLang="zh-CN" dirty="0" smtClean="0"/>
              <a:t>DDR2</a:t>
            </a:r>
            <a:r>
              <a:rPr lang="zh-CN" altLang="en-US" dirty="0" smtClean="0"/>
              <a:t>的不足。</a:t>
            </a:r>
          </a:p>
          <a:p>
            <a:r>
              <a:rPr lang="en-US" altLang="zh-CN" dirty="0" smtClean="0"/>
              <a:t>AMD</a:t>
            </a:r>
            <a:r>
              <a:rPr lang="zh-CN" altLang="en-US" dirty="0" smtClean="0"/>
              <a:t>的</a:t>
            </a:r>
            <a:r>
              <a:rPr lang="en-US" altLang="zh-CN" dirty="0" smtClean="0"/>
              <a:t>64</a:t>
            </a:r>
            <a:r>
              <a:rPr lang="zh-CN" altLang="en-US" dirty="0" smtClean="0"/>
              <a:t>位</a:t>
            </a:r>
            <a:r>
              <a:rPr lang="en-US" altLang="zh-CN" dirty="0" smtClean="0"/>
              <a:t>cpu</a:t>
            </a:r>
            <a:r>
              <a:rPr lang="zh-CN" altLang="en-US" dirty="0" smtClean="0"/>
              <a:t>，由于集成了</a:t>
            </a:r>
            <a:r>
              <a:rPr lang="zh-CN" altLang="en-US" dirty="0" smtClean="0">
                <a:hlinkClick r:id="rId5" action="ppaction://hlinkfile"/>
              </a:rPr>
              <a:t>内存控制器</a:t>
            </a:r>
            <a:r>
              <a:rPr lang="zh-CN" altLang="en-US" dirty="0" smtClean="0"/>
              <a:t>，因此是否支持</a:t>
            </a:r>
            <a:r>
              <a:rPr lang="zh-CN" altLang="en-US" dirty="0" smtClean="0">
                <a:hlinkClick r:id="rId13" action="ppaction://hlinkfile"/>
              </a:rPr>
              <a:t>内存双通道</a:t>
            </a:r>
            <a:r>
              <a:rPr lang="zh-CN" altLang="en-US" dirty="0" smtClean="0"/>
              <a:t>看</a:t>
            </a:r>
            <a:r>
              <a:rPr lang="en-US" altLang="zh-CN" dirty="0" smtClean="0"/>
              <a:t>CPU</a:t>
            </a:r>
            <a:r>
              <a:rPr lang="zh-CN" altLang="en-US" dirty="0" smtClean="0"/>
              <a:t>就可以。</a:t>
            </a:r>
            <a:r>
              <a:rPr lang="en-US" altLang="zh-CN" dirty="0" smtClean="0"/>
              <a:t>AMD</a:t>
            </a:r>
            <a:r>
              <a:rPr lang="zh-CN" altLang="en-US" dirty="0" smtClean="0"/>
              <a:t>的</a:t>
            </a:r>
            <a:r>
              <a:rPr lang="zh-CN" altLang="en-US" dirty="0" smtClean="0">
                <a:hlinkClick r:id="rId8" action="ppaction://hlinkfile"/>
              </a:rPr>
              <a:t>台式机</a:t>
            </a:r>
            <a:r>
              <a:rPr lang="en-US" altLang="zh-CN" dirty="0" smtClean="0"/>
              <a:t>CPU</a:t>
            </a:r>
            <a:r>
              <a:rPr lang="zh-CN" altLang="en-US" dirty="0" smtClean="0"/>
              <a:t>，只有</a:t>
            </a:r>
            <a:r>
              <a:rPr lang="en-US" altLang="zh-CN" dirty="0" smtClean="0"/>
              <a:t>939</a:t>
            </a:r>
            <a:r>
              <a:rPr lang="zh-CN" altLang="en-US" dirty="0" smtClean="0"/>
              <a:t>接口的才支持</a:t>
            </a:r>
            <a:r>
              <a:rPr lang="zh-CN" altLang="en-US" dirty="0" smtClean="0">
                <a:hlinkClick r:id="rId13" action="ppaction://hlinkfile"/>
              </a:rPr>
              <a:t>内存双通道</a:t>
            </a:r>
            <a:r>
              <a:rPr lang="zh-CN" altLang="en-US" dirty="0" smtClean="0"/>
              <a:t>，</a:t>
            </a:r>
            <a:r>
              <a:rPr lang="en-US" altLang="zh-CN" dirty="0" smtClean="0"/>
              <a:t>754</a:t>
            </a:r>
            <a:r>
              <a:rPr lang="zh-CN" altLang="en-US" dirty="0" smtClean="0"/>
              <a:t>接口的不支持</a:t>
            </a:r>
            <a:r>
              <a:rPr lang="zh-CN" altLang="en-US" dirty="0" smtClean="0">
                <a:hlinkClick r:id="rId13" action="ppaction://hlinkfile"/>
              </a:rPr>
              <a:t>内存双通道</a:t>
            </a:r>
            <a:r>
              <a:rPr lang="zh-CN" altLang="en-US" dirty="0" smtClean="0"/>
              <a:t>。除了</a:t>
            </a:r>
            <a:r>
              <a:rPr lang="en-US" altLang="zh-CN" dirty="0" smtClean="0"/>
              <a:t>AMD</a:t>
            </a:r>
            <a:r>
              <a:rPr lang="zh-CN" altLang="en-US" dirty="0" smtClean="0"/>
              <a:t>的</a:t>
            </a:r>
            <a:r>
              <a:rPr lang="en-US" altLang="zh-CN" dirty="0" smtClean="0"/>
              <a:t>64</a:t>
            </a:r>
            <a:r>
              <a:rPr lang="zh-CN" altLang="en-US" dirty="0" smtClean="0"/>
              <a:t>位</a:t>
            </a:r>
            <a:r>
              <a:rPr lang="en-US" altLang="zh-CN" dirty="0" smtClean="0"/>
              <a:t>CPU</a:t>
            </a:r>
            <a:r>
              <a:rPr lang="zh-CN" altLang="en-US" dirty="0" smtClean="0"/>
              <a:t>，其他计算机是否可以支持</a:t>
            </a:r>
            <a:r>
              <a:rPr lang="zh-CN" altLang="en-US" dirty="0" smtClean="0">
                <a:hlinkClick r:id="rId13" action="ppaction://hlinkfile"/>
              </a:rPr>
              <a:t>内存双通道</a:t>
            </a:r>
            <a:r>
              <a:rPr lang="zh-CN" altLang="en-US" dirty="0" smtClean="0"/>
              <a:t>主要取决于主板</a:t>
            </a:r>
            <a:r>
              <a:rPr lang="zh-CN" altLang="en-US" dirty="0" smtClean="0">
                <a:hlinkClick r:id="rId9" action="ppaction://hlinkfile"/>
              </a:rPr>
              <a:t>芯片组</a:t>
            </a:r>
            <a:r>
              <a:rPr lang="zh-CN" altLang="en-US" dirty="0" smtClean="0"/>
              <a:t>，支持双通道的</a:t>
            </a:r>
            <a:r>
              <a:rPr lang="zh-CN" altLang="en-US" dirty="0" smtClean="0">
                <a:hlinkClick r:id="rId9" action="ppaction://hlinkfile"/>
              </a:rPr>
              <a:t>芯片组</a:t>
            </a:r>
            <a:r>
              <a:rPr lang="zh-CN" altLang="en-US" dirty="0" smtClean="0"/>
              <a:t>上边有描述，也可以查看主板芯片组资料。此外有些</a:t>
            </a:r>
            <a:r>
              <a:rPr lang="zh-CN" altLang="en-US" dirty="0" smtClean="0">
                <a:hlinkClick r:id="rId9" action="ppaction://hlinkfile"/>
              </a:rPr>
              <a:t>芯片组</a:t>
            </a:r>
            <a:r>
              <a:rPr lang="zh-CN" altLang="en-US" dirty="0" smtClean="0"/>
              <a:t>在理论上支持不同</a:t>
            </a:r>
            <a:r>
              <a:rPr lang="zh-CN" altLang="en-US" dirty="0" smtClean="0">
                <a:hlinkClick r:id="rId14" action="ppaction://hlinkfile"/>
              </a:rPr>
              <a:t>容量</a:t>
            </a:r>
            <a:r>
              <a:rPr lang="zh-CN" altLang="en-US" dirty="0" smtClean="0"/>
              <a:t>的</a:t>
            </a:r>
            <a:r>
              <a:rPr lang="zh-CN" altLang="en-US" dirty="0" smtClean="0">
                <a:hlinkClick r:id="rId15" action="ppaction://hlinkfile"/>
              </a:rPr>
              <a:t>内存条</a:t>
            </a:r>
            <a:r>
              <a:rPr lang="zh-CN" altLang="en-US" dirty="0" smtClean="0"/>
              <a:t>实现双通道，不过实际还是建议尽量使用参数一致的两条内存条。</a:t>
            </a:r>
          </a:p>
          <a:p>
            <a:r>
              <a:rPr lang="zh-CN" altLang="en-US" dirty="0" smtClean="0">
                <a:hlinkClick r:id="rId13" action="ppaction://hlinkfile"/>
              </a:rPr>
              <a:t>内存双通道</a:t>
            </a:r>
            <a:r>
              <a:rPr lang="zh-CN" altLang="en-US" dirty="0" smtClean="0"/>
              <a:t>一般要求按</a:t>
            </a:r>
            <a:r>
              <a:rPr lang="zh-CN" altLang="en-US" dirty="0" smtClean="0">
                <a:hlinkClick r:id="rId16" action="ppaction://hlinkfile"/>
              </a:rPr>
              <a:t>主板</a:t>
            </a:r>
            <a:r>
              <a:rPr lang="zh-CN" altLang="en-US" dirty="0" smtClean="0"/>
              <a:t>上内存插槽的颜色成对使用，此外有些</a:t>
            </a:r>
            <a:r>
              <a:rPr lang="zh-CN" altLang="en-US" dirty="0" smtClean="0">
                <a:hlinkClick r:id="rId16" action="ppaction://hlinkfile"/>
              </a:rPr>
              <a:t>主板</a:t>
            </a:r>
            <a:r>
              <a:rPr lang="zh-CN" altLang="en-US" dirty="0" smtClean="0"/>
              <a:t>还要在</a:t>
            </a:r>
            <a:r>
              <a:rPr lang="en-US" altLang="zh-CN" dirty="0" smtClean="0"/>
              <a:t>BIOS</a:t>
            </a:r>
            <a:r>
              <a:rPr lang="zh-CN" altLang="en-US" dirty="0" smtClean="0"/>
              <a:t>做一下设置，一般</a:t>
            </a:r>
            <a:r>
              <a:rPr lang="zh-CN" altLang="en-US" dirty="0" smtClean="0">
                <a:hlinkClick r:id="rId16" action="ppaction://hlinkfile"/>
              </a:rPr>
              <a:t>主板</a:t>
            </a:r>
            <a:r>
              <a:rPr lang="zh-CN" altLang="en-US" dirty="0" smtClean="0"/>
              <a:t>说明书会有说明。当系统已经实现双通道后，有些主板在</a:t>
            </a:r>
            <a:r>
              <a:rPr lang="zh-CN" altLang="en-US" dirty="0" smtClean="0">
                <a:hlinkClick r:id="rId17" action="ppaction://hlinkfile"/>
              </a:rPr>
              <a:t>开机自检</a:t>
            </a:r>
            <a:r>
              <a:rPr lang="zh-CN" altLang="en-US" dirty="0" smtClean="0"/>
              <a:t>时会有提示，可以仔细看看。由于自检速度比较快，所以可能看不到。因此可以用一些</a:t>
            </a:r>
            <a:r>
              <a:rPr lang="zh-CN" altLang="en-US" dirty="0" smtClean="0">
                <a:hlinkClick r:id="rId18" action="ppaction://hlinkfile"/>
              </a:rPr>
              <a:t>软件</a:t>
            </a:r>
            <a:r>
              <a:rPr lang="zh-CN" altLang="en-US" dirty="0" smtClean="0"/>
              <a:t>查看，很多软件都可以检查，</a:t>
            </a:r>
            <a:r>
              <a:rPr lang="zh-CN" altLang="en-US" dirty="0" smtClean="0">
                <a:hlinkClick r:id="rId19" action="ppaction://hlinkfile"/>
              </a:rPr>
              <a:t>比如</a:t>
            </a:r>
            <a:r>
              <a:rPr lang="en-US" altLang="zh-CN" dirty="0" smtClean="0">
                <a:hlinkClick r:id="rId20" action="ppaction://hlinkfile"/>
              </a:rPr>
              <a:t>cpu-z</a:t>
            </a:r>
            <a:r>
              <a:rPr lang="zh-CN" altLang="en-US" dirty="0" smtClean="0"/>
              <a:t>，比较小巧。在“</a:t>
            </a:r>
            <a:r>
              <a:rPr lang="en-US" altLang="zh-CN" dirty="0" smtClean="0"/>
              <a:t>memory”</a:t>
            </a:r>
            <a:r>
              <a:rPr lang="zh-CN" altLang="en-US" dirty="0" smtClean="0"/>
              <a:t>这一项中有“</a:t>
            </a:r>
            <a:r>
              <a:rPr lang="en-US" altLang="zh-CN" dirty="0" smtClean="0"/>
              <a:t>channels”</a:t>
            </a:r>
            <a:r>
              <a:rPr lang="zh-CN" altLang="en-US" dirty="0" smtClean="0"/>
              <a:t>项目，如果这里显示“</a:t>
            </a:r>
            <a:r>
              <a:rPr lang="en-US" altLang="zh-CN" dirty="0" smtClean="0"/>
              <a:t>Dual”</a:t>
            </a:r>
            <a:r>
              <a:rPr lang="zh-CN" altLang="en-US" dirty="0" smtClean="0"/>
              <a:t>这样的字，就表示已经实现了双通道。两条</a:t>
            </a:r>
            <a:r>
              <a:rPr lang="en-US" altLang="zh-CN" dirty="0" smtClean="0"/>
              <a:t>256M</a:t>
            </a:r>
            <a:r>
              <a:rPr lang="zh-CN" altLang="en-US" dirty="0" smtClean="0"/>
              <a:t>的</a:t>
            </a:r>
            <a:r>
              <a:rPr lang="zh-CN" altLang="en-US" dirty="0" smtClean="0">
                <a:hlinkClick r:id="rId3" action="ppaction://hlinkfile"/>
              </a:rPr>
              <a:t>内存</a:t>
            </a:r>
            <a:r>
              <a:rPr lang="zh-CN" altLang="en-US" dirty="0" smtClean="0"/>
              <a:t>构成双通道效果会比一条</a:t>
            </a:r>
            <a:r>
              <a:rPr lang="en-US" altLang="zh-CN" dirty="0" smtClean="0"/>
              <a:t>512M</a:t>
            </a:r>
            <a:r>
              <a:rPr lang="zh-CN" altLang="en-US" dirty="0" smtClean="0"/>
              <a:t>的内存效果好，因为一条内存无法构成双通道。</a:t>
            </a:r>
            <a:endParaRPr lang="en-US" altLang="zh-CN" dirty="0" smtClean="0"/>
          </a:p>
          <a:p>
            <a:endParaRPr lang="en-US" altLang="zh-CN" dirty="0" smtClean="0"/>
          </a:p>
          <a:p>
            <a:r>
              <a:rPr lang="zh-CN" altLang="en-US" b="1" dirty="0" smtClean="0"/>
              <a:t>解决什么</a:t>
            </a:r>
          </a:p>
          <a:p>
            <a:r>
              <a:rPr lang="zh-CN" altLang="en-US" dirty="0" smtClean="0">
                <a:hlinkClick r:id="rId21" action="ppaction://hlinkfile"/>
              </a:rPr>
              <a:t>双通道内存技术</a:t>
            </a:r>
            <a:r>
              <a:rPr lang="zh-CN" altLang="en-US" dirty="0" smtClean="0"/>
              <a:t>是解决</a:t>
            </a:r>
            <a:r>
              <a:rPr lang="en-US" altLang="zh-CN" dirty="0" smtClean="0"/>
              <a:t>CPU</a:t>
            </a:r>
            <a:r>
              <a:rPr lang="zh-CN" altLang="en-US" dirty="0" smtClean="0">
                <a:hlinkClick r:id="rId22" action="ppaction://hlinkfile"/>
              </a:rPr>
              <a:t>总线带宽</a:t>
            </a:r>
            <a:r>
              <a:rPr lang="zh-CN" altLang="en-US" dirty="0" smtClean="0"/>
              <a:t>与</a:t>
            </a:r>
            <a:r>
              <a:rPr lang="zh-CN" altLang="en-US" dirty="0" smtClean="0">
                <a:hlinkClick r:id="rId23" action="ppaction://hlinkfile"/>
              </a:rPr>
              <a:t>内存带宽</a:t>
            </a:r>
            <a:r>
              <a:rPr lang="zh-CN" altLang="en-US" dirty="0" smtClean="0"/>
              <a:t>的矛盾的低价、高性能的方案。</a:t>
            </a:r>
            <a:endParaRPr lang="en-US" altLang="zh-CN" dirty="0" smtClean="0"/>
          </a:p>
          <a:p>
            <a:endParaRPr lang="en-US" altLang="zh-CN" dirty="0" smtClean="0"/>
          </a:p>
          <a:p>
            <a:r>
              <a:rPr lang="zh-CN" altLang="en-US" b="1" dirty="0" smtClean="0"/>
              <a:t>存在问题</a:t>
            </a:r>
            <a:endParaRPr lang="zh-CN" altLang="en-US" dirty="0" smtClean="0"/>
          </a:p>
          <a:p>
            <a:r>
              <a:rPr lang="zh-CN" altLang="en-US" dirty="0" smtClean="0"/>
              <a:t>双通道内存控制技术的出现对使用</a:t>
            </a:r>
            <a:r>
              <a:rPr lang="en-US" altLang="zh-CN" dirty="0" smtClean="0"/>
              <a:t>P4</a:t>
            </a:r>
            <a:r>
              <a:rPr lang="zh-CN" altLang="en-US" dirty="0" smtClean="0"/>
              <a:t>的用户性能有了一定的提升，也是未来发展的趋势。组装双通道</a:t>
            </a:r>
            <a:r>
              <a:rPr lang="zh-CN" altLang="en-US" dirty="0" smtClean="0">
                <a:hlinkClick r:id="rId3" action="ppaction://hlinkfile"/>
              </a:rPr>
              <a:t>内存</a:t>
            </a:r>
            <a:r>
              <a:rPr lang="zh-CN" altLang="en-US" dirty="0" smtClean="0"/>
              <a:t>系统时要注意</a:t>
            </a:r>
            <a:r>
              <a:rPr lang="zh-CN" altLang="en-US" dirty="0" smtClean="0">
                <a:hlinkClick r:id="rId15" action="ppaction://hlinkfile"/>
              </a:rPr>
              <a:t>内存条</a:t>
            </a:r>
            <a:r>
              <a:rPr lang="zh-CN" altLang="en-US" dirty="0" smtClean="0"/>
              <a:t>的搭配，</a:t>
            </a:r>
            <a:r>
              <a:rPr lang="en-US" altLang="zh-CN" dirty="0" smtClean="0"/>
              <a:t>Intel</a:t>
            </a:r>
            <a:r>
              <a:rPr lang="zh-CN" altLang="en-US" dirty="0" smtClean="0"/>
              <a:t>的要求比其他</a:t>
            </a:r>
            <a:r>
              <a:rPr lang="zh-CN" altLang="en-US" dirty="0" smtClean="0">
                <a:hlinkClick r:id="rId16" action="ppaction://hlinkfile"/>
              </a:rPr>
              <a:t>主板</a:t>
            </a:r>
            <a:r>
              <a:rPr lang="zh-CN" altLang="en-US" dirty="0" smtClean="0"/>
              <a:t>要高，最好使用相同品牌、相同型号的内存条，以确保稳定性。 </a:t>
            </a:r>
          </a:p>
          <a:p>
            <a:r>
              <a:rPr lang="zh-CN" altLang="en-US" dirty="0" smtClean="0"/>
              <a:t>任何一项技术都有其优点也有其缺点，双通道</a:t>
            </a:r>
            <a:r>
              <a:rPr lang="en-US" altLang="zh-CN" dirty="0" smtClean="0"/>
              <a:t>DDR</a:t>
            </a:r>
            <a:r>
              <a:rPr lang="zh-CN" altLang="en-US" dirty="0" smtClean="0">
                <a:hlinkClick r:id="rId3" action="ppaction://hlinkfile"/>
              </a:rPr>
              <a:t>内存</a:t>
            </a:r>
            <a:r>
              <a:rPr lang="zh-CN" altLang="en-US" dirty="0" smtClean="0"/>
              <a:t>技术也不例外。首先，双通道</a:t>
            </a:r>
            <a:r>
              <a:rPr lang="zh-CN" altLang="en-US" dirty="0" smtClean="0">
                <a:hlinkClick r:id="rId3" action="ppaction://hlinkfile"/>
              </a:rPr>
              <a:t>内存</a:t>
            </a:r>
            <a:r>
              <a:rPr lang="zh-CN" altLang="en-US" dirty="0" smtClean="0"/>
              <a:t>都需要成对地使用，这样就大大降低了内存配置的灵活性。更重要的一点是在采购</a:t>
            </a:r>
            <a:r>
              <a:rPr lang="zh-CN" altLang="en-US" dirty="0" smtClean="0">
                <a:hlinkClick r:id="rId3" action="ppaction://hlinkfile"/>
              </a:rPr>
              <a:t>内存</a:t>
            </a:r>
            <a:r>
              <a:rPr lang="zh-CN" altLang="en-US" dirty="0" smtClean="0"/>
              <a:t>的时候至少要选择</a:t>
            </a:r>
            <a:r>
              <a:rPr lang="en-US" altLang="zh-CN" dirty="0" smtClean="0"/>
              <a:t>2×64MB</a:t>
            </a:r>
            <a:r>
              <a:rPr lang="zh-CN" altLang="en-US" dirty="0" smtClean="0"/>
              <a:t>、</a:t>
            </a:r>
            <a:r>
              <a:rPr lang="en-US" altLang="zh-CN" dirty="0" smtClean="0"/>
              <a:t>2×128MB……</a:t>
            </a:r>
            <a:r>
              <a:rPr lang="zh-CN" altLang="en-US" dirty="0" smtClean="0"/>
              <a:t>，这会使用户在内存方面的预算成倍地增加。其次，</a:t>
            </a:r>
            <a:r>
              <a:rPr lang="zh-CN" altLang="en-US" dirty="0" smtClean="0">
                <a:hlinkClick r:id="rId21" action="ppaction://hlinkfile"/>
              </a:rPr>
              <a:t>双通道内存技术</a:t>
            </a:r>
            <a:r>
              <a:rPr lang="zh-CN" altLang="en-US" dirty="0" smtClean="0"/>
              <a:t>的理论值虽然非常诱人，但是由于各种因素，其实际应用的性能并不能比单通道</a:t>
            </a:r>
            <a:r>
              <a:rPr lang="en-US" altLang="zh-CN" dirty="0" smtClean="0"/>
              <a:t>DDR</a:t>
            </a:r>
            <a:r>
              <a:rPr lang="zh-CN" altLang="en-US" dirty="0" smtClean="0"/>
              <a:t>内存高</a:t>
            </a:r>
            <a:r>
              <a:rPr lang="en-US" altLang="zh-CN" dirty="0" smtClean="0"/>
              <a:t>1</a:t>
            </a:r>
            <a:r>
              <a:rPr lang="zh-CN" altLang="en-US" dirty="0" smtClean="0"/>
              <a:t>倍，当然也无法比</a:t>
            </a:r>
            <a:r>
              <a:rPr lang="en-US" altLang="zh-CN" dirty="0" smtClean="0"/>
              <a:t>PC133 SDRAM</a:t>
            </a:r>
            <a:r>
              <a:rPr lang="zh-CN" altLang="en-US" dirty="0" smtClean="0"/>
              <a:t>高出</a:t>
            </a:r>
            <a:r>
              <a:rPr lang="en-US" altLang="zh-CN" dirty="0" smtClean="0"/>
              <a:t>4</a:t>
            </a:r>
            <a:r>
              <a:rPr lang="zh-CN" altLang="en-US" dirty="0" smtClean="0"/>
              <a:t>倍，因为毕竟在现有的系统条件下，系统性能瓶颈不仅仅是内存。从一些测试结果可以看到，采用</a:t>
            </a:r>
            <a:r>
              <a:rPr lang="en-US" altLang="zh-CN" dirty="0" smtClean="0"/>
              <a:t>128bit</a:t>
            </a:r>
            <a:r>
              <a:rPr lang="zh-CN" altLang="en-US" dirty="0" smtClean="0">
                <a:hlinkClick r:id="rId3" action="ppaction://hlinkfile"/>
              </a:rPr>
              <a:t>内存</a:t>
            </a:r>
            <a:r>
              <a:rPr lang="zh-CN" altLang="en-US" dirty="0" smtClean="0"/>
              <a:t>通道的系统性能比采用</a:t>
            </a:r>
            <a:r>
              <a:rPr lang="en-US" altLang="zh-CN" dirty="0" smtClean="0"/>
              <a:t>64bit</a:t>
            </a:r>
            <a:r>
              <a:rPr lang="zh-CN" altLang="en-US" dirty="0" smtClean="0"/>
              <a:t>内存通道的系统性能高出</a:t>
            </a:r>
            <a:r>
              <a:rPr lang="en-US" altLang="zh-CN" dirty="0" smtClean="0"/>
              <a:t>3%</a:t>
            </a:r>
            <a:r>
              <a:rPr lang="zh-CN" altLang="en-US" dirty="0" smtClean="0"/>
              <a:t>～</a:t>
            </a:r>
            <a:r>
              <a:rPr lang="en-US" altLang="zh-CN" dirty="0" smtClean="0"/>
              <a:t>5%</a:t>
            </a:r>
            <a:r>
              <a:rPr lang="zh-CN" altLang="en-US" dirty="0" smtClean="0"/>
              <a:t>，最高的可以获得</a:t>
            </a:r>
            <a:r>
              <a:rPr lang="en-US" altLang="zh-CN" dirty="0" smtClean="0"/>
              <a:t>15%</a:t>
            </a:r>
            <a:r>
              <a:rPr lang="zh-CN" altLang="en-US" dirty="0" smtClean="0"/>
              <a:t>～</a:t>
            </a:r>
            <a:r>
              <a:rPr lang="en-US" altLang="zh-CN" dirty="0" smtClean="0"/>
              <a:t>18%</a:t>
            </a:r>
            <a:r>
              <a:rPr lang="zh-CN" altLang="en-US" dirty="0" smtClean="0"/>
              <a:t>的性能提升。</a:t>
            </a:r>
          </a:p>
          <a:p>
            <a:endParaRPr lang="en-US" altLang="zh-CN" dirty="0" smtClean="0"/>
          </a:p>
          <a:p>
            <a:endParaRPr lang="en-US" altLang="zh-CN" dirty="0" smtClean="0"/>
          </a:p>
          <a:p>
            <a:r>
              <a:rPr lang="zh-CN" altLang="en-US" b="1" dirty="0" smtClean="0"/>
              <a:t>注意事项</a:t>
            </a:r>
          </a:p>
          <a:p>
            <a:r>
              <a:rPr lang="zh-CN" altLang="en-US" dirty="0" smtClean="0"/>
              <a:t>双通道</a:t>
            </a:r>
            <a:r>
              <a:rPr lang="zh-CN" altLang="en-US" dirty="0" smtClean="0">
                <a:hlinkClick r:id="rId24" action="ppaction://hlinkfile"/>
              </a:rPr>
              <a:t>内存频率</a:t>
            </a:r>
            <a:r>
              <a:rPr lang="zh-CN" altLang="en-US" dirty="0" smtClean="0"/>
              <a:t>的大小和类型没有必然联系</a:t>
            </a:r>
            <a:r>
              <a:rPr lang="en-US" altLang="zh-CN" dirty="0" smtClean="0"/>
              <a:t>,</a:t>
            </a:r>
            <a:r>
              <a:rPr lang="zh-CN" altLang="en-US" dirty="0" smtClean="0"/>
              <a:t>只和</a:t>
            </a:r>
            <a:r>
              <a:rPr lang="zh-CN" altLang="en-US" dirty="0" smtClean="0">
                <a:hlinkClick r:id="rId16" action="ppaction://hlinkfile"/>
              </a:rPr>
              <a:t>主板</a:t>
            </a:r>
            <a:r>
              <a:rPr lang="zh-CN" altLang="en-US" dirty="0" smtClean="0"/>
              <a:t>有联系</a:t>
            </a:r>
            <a:r>
              <a:rPr lang="en-US" altLang="zh-CN" dirty="0" smtClean="0"/>
              <a:t>,</a:t>
            </a:r>
            <a:r>
              <a:rPr lang="zh-CN" altLang="en-US" dirty="0" smtClean="0"/>
              <a:t>要看主板是否支持</a:t>
            </a:r>
            <a:r>
              <a:rPr lang="zh-CN" altLang="en-US" dirty="0" smtClean="0">
                <a:hlinkClick r:id="rId7" action="ppaction://hlinkfile"/>
              </a:rPr>
              <a:t>双通道技术</a:t>
            </a:r>
            <a:endParaRPr lang="zh-CN" altLang="en-US" dirty="0" smtClean="0"/>
          </a:p>
          <a:p>
            <a:r>
              <a:rPr lang="zh-CN" altLang="en-US" dirty="0" smtClean="0"/>
              <a:t>双通道的内存容量不需要一致</a:t>
            </a:r>
            <a:r>
              <a:rPr lang="en-US" altLang="zh-CN" dirty="0" smtClean="0"/>
              <a:t>,</a:t>
            </a:r>
            <a:r>
              <a:rPr lang="zh-CN" altLang="en-US" dirty="0" smtClean="0"/>
              <a:t>但频率和颗粒品牌要尽可能保持一致</a:t>
            </a:r>
            <a:r>
              <a:rPr lang="en-US" altLang="zh-CN" dirty="0" smtClean="0"/>
              <a:t>. </a:t>
            </a:r>
          </a:p>
          <a:p>
            <a:r>
              <a:rPr lang="zh-CN" altLang="en-US" dirty="0" smtClean="0">
                <a:hlinkClick r:id="rId24" action="ppaction://hlinkfile"/>
              </a:rPr>
              <a:t>内存频率</a:t>
            </a:r>
            <a:r>
              <a:rPr lang="zh-CN" altLang="en-US" dirty="0" smtClean="0"/>
              <a:t>是指内存的</a:t>
            </a:r>
            <a:r>
              <a:rPr lang="zh-CN" altLang="en-US" dirty="0" smtClean="0">
                <a:hlinkClick r:id="rId25" action="ppaction://hlinkfile"/>
              </a:rPr>
              <a:t>工作频率</a:t>
            </a:r>
            <a:r>
              <a:rPr lang="zh-CN" altLang="en-US" dirty="0" smtClean="0"/>
              <a:t>，例如</a:t>
            </a:r>
            <a:r>
              <a:rPr lang="en-US" altLang="zh-CN" dirty="0" smtClean="0"/>
              <a:t>DDR266</a:t>
            </a:r>
            <a:r>
              <a:rPr lang="zh-CN" altLang="en-US" dirty="0" smtClean="0"/>
              <a:t>的工作频率即为</a:t>
            </a:r>
            <a:r>
              <a:rPr lang="en-US" altLang="zh-CN" dirty="0" smtClean="0"/>
              <a:t>266MHz</a:t>
            </a:r>
            <a:r>
              <a:rPr lang="zh-CN" altLang="en-US" dirty="0" smtClean="0"/>
              <a:t>，根据</a:t>
            </a:r>
            <a:r>
              <a:rPr lang="zh-CN" altLang="en-US" dirty="0" smtClean="0">
                <a:hlinkClick r:id="rId23" action="ppaction://hlinkfile"/>
              </a:rPr>
              <a:t>内存带宽</a:t>
            </a:r>
            <a:r>
              <a:rPr lang="zh-CN" altLang="en-US" dirty="0" smtClean="0"/>
              <a:t>的算法：</a:t>
            </a:r>
            <a:r>
              <a:rPr lang="zh-CN" altLang="en-US" dirty="0" smtClean="0">
                <a:hlinkClick r:id="rId4" action="ppaction://hlinkfile"/>
              </a:rPr>
              <a:t>带宽</a:t>
            </a:r>
            <a:r>
              <a:rPr lang="en-US" altLang="zh-CN" dirty="0" smtClean="0"/>
              <a:t>=</a:t>
            </a:r>
            <a:r>
              <a:rPr lang="zh-CN" altLang="en-US" dirty="0" smtClean="0"/>
              <a:t>总线宽度</a:t>
            </a:r>
            <a:r>
              <a:rPr lang="en-US" altLang="zh-CN" dirty="0" smtClean="0"/>
              <a:t>×</a:t>
            </a:r>
            <a:r>
              <a:rPr lang="zh-CN" altLang="en-US" dirty="0" smtClean="0"/>
              <a:t>一个时钟周期内交换的</a:t>
            </a:r>
            <a:r>
              <a:rPr lang="zh-CN" altLang="en-US" dirty="0" smtClean="0">
                <a:hlinkClick r:id="rId26" action="ppaction://hlinkfile"/>
              </a:rPr>
              <a:t>数据包</a:t>
            </a:r>
            <a:r>
              <a:rPr lang="zh-CN" altLang="en-US" dirty="0" smtClean="0"/>
              <a:t>个数</a:t>
            </a:r>
            <a:r>
              <a:rPr lang="en-US" altLang="zh-CN" dirty="0" smtClean="0"/>
              <a:t>×</a:t>
            </a:r>
            <a:r>
              <a:rPr lang="zh-CN" altLang="en-US" dirty="0" smtClean="0"/>
              <a:t>总线频率，</a:t>
            </a:r>
            <a:r>
              <a:rPr lang="en-US" altLang="zh-CN" dirty="0" smtClean="0"/>
              <a:t>DDR266</a:t>
            </a:r>
            <a:r>
              <a:rPr lang="zh-CN" altLang="en-US" dirty="0" smtClean="0"/>
              <a:t>的带宽</a:t>
            </a:r>
            <a:r>
              <a:rPr lang="en-US" altLang="zh-CN" dirty="0" smtClean="0"/>
              <a:t>=133×2×8=2128</a:t>
            </a:r>
            <a:r>
              <a:rPr lang="zh-CN" altLang="en-US" dirty="0" smtClean="0"/>
              <a:t>，它的传输带宽为</a:t>
            </a:r>
            <a:r>
              <a:rPr lang="en-US" altLang="zh-CN" dirty="0" smtClean="0"/>
              <a:t>2.1G/s</a:t>
            </a:r>
            <a:r>
              <a:rPr lang="zh-CN" altLang="en-US" dirty="0" smtClean="0"/>
              <a:t>，因此</a:t>
            </a:r>
            <a:r>
              <a:rPr lang="en-US" altLang="zh-CN" dirty="0" smtClean="0"/>
              <a:t>DDR266</a:t>
            </a:r>
            <a:r>
              <a:rPr lang="zh-CN" altLang="en-US" dirty="0" smtClean="0"/>
              <a:t>又俗称为</a:t>
            </a:r>
            <a:r>
              <a:rPr lang="en-US" altLang="zh-CN" dirty="0" smtClean="0"/>
              <a:t>PC2100</a:t>
            </a:r>
            <a:r>
              <a:rPr lang="zh-CN" altLang="en-US" dirty="0" smtClean="0"/>
              <a:t>。同理，</a:t>
            </a:r>
            <a:r>
              <a:rPr lang="en-US" altLang="zh-CN" dirty="0" smtClean="0"/>
              <a:t>DDR333</a:t>
            </a:r>
            <a:r>
              <a:rPr lang="zh-CN" altLang="en-US" dirty="0" smtClean="0"/>
              <a:t>的</a:t>
            </a:r>
            <a:r>
              <a:rPr lang="zh-CN" altLang="en-US" dirty="0" smtClean="0">
                <a:hlinkClick r:id="rId25" action="ppaction://hlinkfile"/>
              </a:rPr>
              <a:t>工作频率</a:t>
            </a:r>
            <a:r>
              <a:rPr lang="zh-CN" altLang="en-US" dirty="0" smtClean="0"/>
              <a:t>为</a:t>
            </a:r>
            <a:r>
              <a:rPr lang="en-US" altLang="zh-CN" dirty="0" smtClean="0"/>
              <a:t>333MHz</a:t>
            </a:r>
            <a:r>
              <a:rPr lang="zh-CN" altLang="en-US" dirty="0" smtClean="0"/>
              <a:t>，传输</a:t>
            </a:r>
            <a:r>
              <a:rPr lang="zh-CN" altLang="en-US" dirty="0" smtClean="0">
                <a:hlinkClick r:id="rId4" action="ppaction://hlinkfile"/>
              </a:rPr>
              <a:t>带宽</a:t>
            </a:r>
            <a:r>
              <a:rPr lang="zh-CN" altLang="en-US" dirty="0" smtClean="0"/>
              <a:t>为</a:t>
            </a:r>
            <a:r>
              <a:rPr lang="en-US" altLang="zh-CN" dirty="0" smtClean="0"/>
              <a:t>2.7G/s</a:t>
            </a:r>
            <a:r>
              <a:rPr lang="zh-CN" altLang="en-US" dirty="0" smtClean="0"/>
              <a:t>，俗称</a:t>
            </a:r>
            <a:r>
              <a:rPr lang="en-US" altLang="zh-CN" dirty="0" smtClean="0"/>
              <a:t>PC2700</a:t>
            </a:r>
            <a:r>
              <a:rPr lang="zh-CN" altLang="en-US" dirty="0" smtClean="0"/>
              <a:t>；</a:t>
            </a:r>
            <a:r>
              <a:rPr lang="en-US" altLang="zh-CN" dirty="0" smtClean="0"/>
              <a:t>DDR400</a:t>
            </a:r>
            <a:r>
              <a:rPr lang="zh-CN" altLang="en-US" dirty="0" smtClean="0"/>
              <a:t>的工作频率为</a:t>
            </a:r>
            <a:r>
              <a:rPr lang="en-US" altLang="zh-CN" dirty="0" smtClean="0"/>
              <a:t>400MHz</a:t>
            </a:r>
            <a:r>
              <a:rPr lang="zh-CN" altLang="en-US" dirty="0" smtClean="0"/>
              <a:t>，传输带宽为</a:t>
            </a:r>
            <a:r>
              <a:rPr lang="en-US" altLang="zh-CN" dirty="0" smtClean="0"/>
              <a:t>3.2G/s</a:t>
            </a:r>
            <a:r>
              <a:rPr lang="zh-CN" altLang="en-US" dirty="0" smtClean="0"/>
              <a:t>，俗称</a:t>
            </a:r>
            <a:r>
              <a:rPr lang="en-US" altLang="zh-CN" dirty="0" smtClean="0"/>
              <a:t>PC3200</a:t>
            </a:r>
            <a:r>
              <a:rPr lang="zh-CN" altLang="en-US" dirty="0" smtClean="0"/>
              <a:t>。 </a:t>
            </a:r>
          </a:p>
          <a:p>
            <a:r>
              <a:rPr lang="zh-CN" altLang="en-US" dirty="0" smtClean="0"/>
              <a:t>打个比方两张条子的频率不一样</a:t>
            </a:r>
            <a:r>
              <a:rPr lang="en-US" altLang="zh-CN" dirty="0" smtClean="0"/>
              <a:t>,</a:t>
            </a:r>
            <a:r>
              <a:rPr lang="zh-CN" altLang="en-US" dirty="0" smtClean="0"/>
              <a:t>一个是</a:t>
            </a:r>
            <a:r>
              <a:rPr lang="en-US" altLang="zh-CN" dirty="0" smtClean="0"/>
              <a:t>PC2700,</a:t>
            </a:r>
            <a:r>
              <a:rPr lang="zh-CN" altLang="en-US" dirty="0" smtClean="0"/>
              <a:t>一个是</a:t>
            </a:r>
            <a:r>
              <a:rPr lang="en-US" altLang="zh-CN" dirty="0" smtClean="0"/>
              <a:t>PC3200,</a:t>
            </a:r>
            <a:r>
              <a:rPr lang="zh-CN" altLang="en-US" dirty="0" smtClean="0"/>
              <a:t>那么它们放在你现在的</a:t>
            </a:r>
            <a:r>
              <a:rPr lang="zh-CN" altLang="en-US" dirty="0" smtClean="0">
                <a:hlinkClick r:id="rId16" action="ppaction://hlinkfile"/>
              </a:rPr>
              <a:t>主板</a:t>
            </a:r>
            <a:r>
              <a:rPr lang="zh-CN" altLang="en-US" dirty="0" smtClean="0"/>
              <a:t>的</a:t>
            </a:r>
            <a:r>
              <a:rPr lang="zh-CN" altLang="en-US" dirty="0" smtClean="0">
                <a:hlinkClick r:id="rId25" action="ppaction://hlinkfile"/>
              </a:rPr>
              <a:t>工作频率</a:t>
            </a:r>
            <a:r>
              <a:rPr lang="zh-CN" altLang="en-US" dirty="0" smtClean="0"/>
              <a:t>就是</a:t>
            </a:r>
            <a:r>
              <a:rPr lang="en-US" altLang="zh-CN" dirty="0" smtClean="0"/>
              <a:t>333mhz</a:t>
            </a:r>
            <a:r>
              <a:rPr lang="zh-CN" altLang="en-US" dirty="0" smtClean="0"/>
              <a:t>或者更低</a:t>
            </a:r>
            <a:r>
              <a:rPr lang="en-US" altLang="zh-CN" dirty="0" smtClean="0"/>
              <a:t>,</a:t>
            </a:r>
            <a:r>
              <a:rPr lang="zh-CN" altLang="en-US" dirty="0" smtClean="0"/>
              <a:t>但是并不影响你电脑的稳定性</a:t>
            </a:r>
            <a:r>
              <a:rPr lang="en-US" altLang="zh-CN" dirty="0" smtClean="0"/>
              <a:t>, </a:t>
            </a:r>
            <a:r>
              <a:rPr lang="zh-CN" altLang="en-US" dirty="0" smtClean="0"/>
              <a:t>最多只达到频率低的那根条子的频率。</a:t>
            </a:r>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60</a:t>
            </a:fld>
            <a:endParaRPr lang="zh-CN" altLang="en-US"/>
          </a:p>
        </p:txBody>
      </p:sp>
    </p:spTree>
    <p:extLst>
      <p:ext uri="{BB962C8B-B14F-4D97-AF65-F5344CB8AC3E}">
        <p14:creationId xmlns:p14="http://schemas.microsoft.com/office/powerpoint/2010/main" val="3008618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62</a:t>
            </a:fld>
            <a:endParaRPr lang="zh-CN" altLang="en-US"/>
          </a:p>
        </p:txBody>
      </p:sp>
    </p:spTree>
    <p:extLst>
      <p:ext uri="{BB962C8B-B14F-4D97-AF65-F5344CB8AC3E}">
        <p14:creationId xmlns:p14="http://schemas.microsoft.com/office/powerpoint/2010/main" val="21553106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固态硬盘</a:t>
            </a:r>
          </a:p>
          <a:p>
            <a:r>
              <a:rPr lang="zh-CN" altLang="en-US" dirty="0" smtClean="0">
                <a:hlinkClick r:id="rId3" action="ppaction://hlinkfile"/>
              </a:rPr>
              <a:t>固态硬盘</a:t>
            </a:r>
            <a:r>
              <a:rPr lang="zh-CN" altLang="en-US" dirty="0" smtClean="0"/>
              <a:t>介绍：</a:t>
            </a:r>
            <a:r>
              <a:rPr lang="zh-CN" altLang="en-US" dirty="0" smtClean="0">
                <a:hlinkClick r:id="rId3" action="ppaction://hlinkfile"/>
              </a:rPr>
              <a:t>固态硬盘</a:t>
            </a:r>
            <a:r>
              <a:rPr lang="en-US" altLang="zh-CN" dirty="0" smtClean="0"/>
              <a:t>SSD</a:t>
            </a:r>
            <a:r>
              <a:rPr lang="zh-CN" altLang="en-US" dirty="0" smtClean="0"/>
              <a:t>（</a:t>
            </a:r>
            <a:r>
              <a:rPr lang="en-US" altLang="zh-CN" dirty="0" smtClean="0"/>
              <a:t>Solid State Disk</a:t>
            </a:r>
            <a:r>
              <a:rPr lang="zh-CN" altLang="en-US" dirty="0" smtClean="0"/>
              <a:t>、</a:t>
            </a:r>
            <a:r>
              <a:rPr lang="en-US" altLang="zh-CN" dirty="0" smtClean="0"/>
              <a:t>IDE FLASH DISK</a:t>
            </a:r>
            <a:r>
              <a:rPr lang="zh-CN" altLang="en-US" dirty="0" smtClean="0"/>
              <a:t>、</a:t>
            </a:r>
            <a:r>
              <a:rPr lang="en-US" altLang="zh-CN" dirty="0" smtClean="0"/>
              <a:t>Serial ATA Flash Disk</a:t>
            </a:r>
            <a:r>
              <a:rPr lang="zh-CN" altLang="en-US" dirty="0" smtClean="0"/>
              <a:t>）是由</a:t>
            </a:r>
            <a:r>
              <a:rPr lang="zh-CN" altLang="en-US" dirty="0" smtClean="0">
                <a:hlinkClick r:id="rId4" action="ppaction://hlinkfile"/>
              </a:rPr>
              <a:t>控制单元</a:t>
            </a:r>
            <a:r>
              <a:rPr lang="zh-CN" altLang="en-US" dirty="0" smtClean="0"/>
              <a:t>和</a:t>
            </a:r>
            <a:r>
              <a:rPr lang="zh-CN" altLang="en-US" dirty="0" smtClean="0">
                <a:hlinkClick r:id="rId5" action="ppaction://hlinkfile"/>
              </a:rPr>
              <a:t>存储单元</a:t>
            </a:r>
            <a:r>
              <a:rPr lang="zh-CN" altLang="en-US" dirty="0" smtClean="0"/>
              <a:t>（</a:t>
            </a:r>
            <a:r>
              <a:rPr lang="en-US" altLang="zh-CN" dirty="0" smtClean="0">
                <a:hlinkClick r:id="rId6" action="ppaction://hlinkfile"/>
              </a:rPr>
              <a:t>FLASH</a:t>
            </a:r>
            <a:r>
              <a:rPr lang="zh-CN" altLang="en-US" dirty="0" smtClean="0">
                <a:hlinkClick r:id="rId6" action="ppaction://hlinkfile"/>
              </a:rPr>
              <a:t>芯片</a:t>
            </a:r>
            <a:r>
              <a:rPr lang="zh-CN" altLang="en-US" dirty="0" smtClean="0"/>
              <a:t>）组成，简单的说就是用固态电子</a:t>
            </a:r>
            <a:r>
              <a:rPr lang="zh-CN" altLang="en-US" dirty="0" smtClean="0">
                <a:hlinkClick r:id="rId7" action="ppaction://hlinkfile"/>
              </a:rPr>
              <a:t>存储芯片</a:t>
            </a:r>
            <a:r>
              <a:rPr lang="zh-CN" altLang="en-US" dirty="0" smtClean="0"/>
              <a:t>阵列而制成的硬盘，</a:t>
            </a:r>
            <a:r>
              <a:rPr lang="zh-CN" altLang="en-US" dirty="0" smtClean="0">
                <a:hlinkClick r:id="rId3" action="ppaction://hlinkfile"/>
              </a:rPr>
              <a:t>固态硬盘</a:t>
            </a:r>
            <a:r>
              <a:rPr lang="zh-CN" altLang="en-US" dirty="0" smtClean="0"/>
              <a:t>的接口规范和定义、功能及使用方法上与普通硬盘的完全相同。在产品外形和尺寸上也完全与普通</a:t>
            </a:r>
            <a:r>
              <a:rPr lang="zh-CN" altLang="en-US" dirty="0" smtClean="0">
                <a:hlinkClick r:id="rId8" action="ppaction://hlinkfile"/>
              </a:rPr>
              <a:t>硬盘</a:t>
            </a:r>
            <a:r>
              <a:rPr lang="zh-CN" altLang="en-US" dirty="0" smtClean="0"/>
              <a:t>一致，包括</a:t>
            </a:r>
            <a:r>
              <a:rPr lang="en-US" altLang="zh-CN" dirty="0" smtClean="0"/>
              <a:t>3.5"</a:t>
            </a:r>
            <a:r>
              <a:rPr lang="zh-CN" altLang="en-US" dirty="0" smtClean="0"/>
              <a:t>，</a:t>
            </a:r>
            <a:r>
              <a:rPr lang="en-US" altLang="zh-CN" dirty="0" smtClean="0"/>
              <a:t>2.5"</a:t>
            </a:r>
            <a:r>
              <a:rPr lang="zh-CN" altLang="en-US" dirty="0" smtClean="0"/>
              <a:t>，</a:t>
            </a:r>
            <a:r>
              <a:rPr lang="en-US" altLang="zh-CN" dirty="0" smtClean="0"/>
              <a:t>1.8"</a:t>
            </a:r>
            <a:r>
              <a:rPr lang="zh-CN" altLang="en-US" dirty="0" smtClean="0"/>
              <a:t>多种类型。由于</a:t>
            </a:r>
            <a:r>
              <a:rPr lang="zh-CN" altLang="en-US" dirty="0" smtClean="0">
                <a:hlinkClick r:id="rId3" action="ppaction://hlinkfile"/>
              </a:rPr>
              <a:t>固态硬盘</a:t>
            </a:r>
            <a:r>
              <a:rPr lang="zh-CN" altLang="en-US" dirty="0" smtClean="0"/>
              <a:t>没有普通硬盘的旋转介质，因而抗震性极佳，同时工作温度很宽，扩展温度的</a:t>
            </a:r>
            <a:r>
              <a:rPr lang="zh-CN" altLang="en-US" dirty="0" smtClean="0">
                <a:hlinkClick r:id="rId9" action="ppaction://hlinkfile"/>
              </a:rPr>
              <a:t>电子硬盘</a:t>
            </a:r>
            <a:r>
              <a:rPr lang="zh-CN" altLang="en-US" dirty="0" smtClean="0"/>
              <a:t>可工作在</a:t>
            </a:r>
            <a:r>
              <a:rPr lang="en-US" altLang="zh-CN" dirty="0" smtClean="0"/>
              <a:t>-45℃</a:t>
            </a:r>
            <a:r>
              <a:rPr lang="zh-CN" altLang="en-US" dirty="0" smtClean="0"/>
              <a:t>～</a:t>
            </a:r>
            <a:r>
              <a:rPr lang="en-US" altLang="zh-CN" dirty="0" smtClean="0"/>
              <a:t>+85℃</a:t>
            </a:r>
            <a:r>
              <a:rPr lang="zh-CN" altLang="en-US" dirty="0" smtClean="0"/>
              <a:t>。广泛应用于军事、</a:t>
            </a:r>
            <a:r>
              <a:rPr lang="zh-CN" altLang="en-US" dirty="0" smtClean="0">
                <a:hlinkClick r:id="rId10" action="ppaction://hlinkfile"/>
              </a:rPr>
              <a:t>车载</a:t>
            </a:r>
            <a:r>
              <a:rPr lang="zh-CN" altLang="en-US" dirty="0" smtClean="0"/>
              <a:t>、</a:t>
            </a:r>
            <a:r>
              <a:rPr lang="zh-CN" altLang="en-US" dirty="0" smtClean="0">
                <a:hlinkClick r:id="rId11" action="ppaction://hlinkfile"/>
              </a:rPr>
              <a:t>工控</a:t>
            </a:r>
            <a:r>
              <a:rPr lang="zh-CN" altLang="en-US" dirty="0" smtClean="0"/>
              <a:t>、 </a:t>
            </a:r>
            <a:endParaRPr lang="zh-CN" altLang="en-US" dirty="0" smtClean="0">
              <a:effectLst/>
            </a:endParaRPr>
          </a:p>
          <a:p>
            <a:r>
              <a:rPr lang="zh-CN" altLang="en-US" dirty="0" smtClean="0">
                <a:effectLst/>
              </a:rPr>
              <a:t>英特尔固态硬盘</a:t>
            </a:r>
            <a:r>
              <a:rPr lang="en-US" altLang="zh-CN" dirty="0" smtClean="0">
                <a:effectLst/>
              </a:rPr>
              <a:t>(15</a:t>
            </a:r>
            <a:r>
              <a:rPr lang="zh-CN" altLang="en-US" dirty="0" smtClean="0">
                <a:effectLst/>
              </a:rPr>
              <a:t>张</a:t>
            </a:r>
            <a:r>
              <a:rPr lang="en-US" altLang="zh-CN" dirty="0" smtClean="0">
                <a:effectLst/>
              </a:rPr>
              <a:t>)</a:t>
            </a:r>
          </a:p>
          <a:p>
            <a:r>
              <a:rPr lang="zh-CN" altLang="en-US" dirty="0" smtClean="0">
                <a:hlinkClick r:id="rId12" action="ppaction://hlinkfile"/>
              </a:rPr>
              <a:t>视频监控</a:t>
            </a:r>
            <a:r>
              <a:rPr lang="zh-CN" altLang="en-US" dirty="0" smtClean="0"/>
              <a:t>、</a:t>
            </a:r>
            <a:r>
              <a:rPr lang="zh-CN" altLang="en-US" dirty="0" smtClean="0">
                <a:hlinkClick r:id="rId13" action="ppaction://hlinkfile"/>
              </a:rPr>
              <a:t>网络监控</a:t>
            </a:r>
            <a:r>
              <a:rPr lang="zh-CN" altLang="en-US" dirty="0" smtClean="0"/>
              <a:t>、</a:t>
            </a:r>
            <a:r>
              <a:rPr lang="zh-CN" altLang="en-US" dirty="0" smtClean="0">
                <a:hlinkClick r:id="rId14" action="ppaction://hlinkfile"/>
              </a:rPr>
              <a:t>网络终端</a:t>
            </a:r>
            <a:r>
              <a:rPr lang="zh-CN" altLang="en-US" dirty="0" smtClean="0"/>
              <a:t>、电力、医疗、航空等、</a:t>
            </a:r>
            <a:r>
              <a:rPr lang="zh-CN" altLang="en-US" dirty="0" smtClean="0">
                <a:hlinkClick r:id="rId15" action="ppaction://hlinkfile"/>
              </a:rPr>
              <a:t>导航设备</a:t>
            </a:r>
            <a:r>
              <a:rPr lang="zh-CN" altLang="en-US" dirty="0" smtClean="0"/>
              <a:t>等领域。</a:t>
            </a:r>
          </a:p>
          <a:p>
            <a:r>
              <a:rPr lang="zh-CN" altLang="en-US" b="1" dirty="0" smtClean="0">
                <a:hlinkClick r:id="" action="ppaction://hlinkfile"/>
              </a:rPr>
              <a:t>编辑本段</a:t>
            </a:r>
            <a:r>
              <a:rPr lang="en-US" altLang="zh-CN" b="1" dirty="0" smtClean="0"/>
              <a:t>DNA</a:t>
            </a:r>
            <a:r>
              <a:rPr lang="zh-CN" altLang="en-US" b="1" dirty="0" smtClean="0"/>
              <a:t>硬盘</a:t>
            </a:r>
          </a:p>
          <a:p>
            <a:r>
              <a:rPr lang="zh-CN" altLang="en-US" dirty="0" smtClean="0"/>
              <a:t>早期的研究已经可以把</a:t>
            </a:r>
            <a:r>
              <a:rPr lang="en-US" altLang="zh-CN" dirty="0" smtClean="0">
                <a:hlinkClick r:id="rId16" action="ppaction://hlinkfile"/>
              </a:rPr>
              <a:t>DNA</a:t>
            </a:r>
            <a:r>
              <a:rPr lang="zh-CN" altLang="en-US" dirty="0" smtClean="0"/>
              <a:t>做成电路或小工厂，但从没见过将</a:t>
            </a:r>
            <a:r>
              <a:rPr lang="en-US" altLang="zh-CN" dirty="0" smtClean="0"/>
              <a:t>DNA</a:t>
            </a:r>
            <a:r>
              <a:rPr lang="zh-CN" altLang="en-US" dirty="0" smtClean="0"/>
              <a:t>当做</a:t>
            </a:r>
            <a:r>
              <a:rPr lang="zh-CN" altLang="en-US" dirty="0" smtClean="0">
                <a:hlinkClick r:id="rId17" action="ppaction://hlinkfile"/>
              </a:rPr>
              <a:t>存储介质</a:t>
            </a:r>
            <a:r>
              <a:rPr lang="zh-CN" altLang="en-US" dirty="0" smtClean="0"/>
              <a:t>的。</a:t>
            </a:r>
            <a:r>
              <a:rPr lang="zh-CN" altLang="en-US" dirty="0" smtClean="0">
                <a:hlinkClick r:id="rId18" action="ppaction://hlinkfile"/>
              </a:rPr>
              <a:t>哈佛大学</a:t>
            </a:r>
            <a:r>
              <a:rPr lang="zh-CN" altLang="en-US" dirty="0" smtClean="0"/>
              <a:t>的研究人员却将这一梦想变成了现实。</a:t>
            </a:r>
          </a:p>
          <a:p>
            <a:r>
              <a:rPr lang="zh-CN" altLang="en-US" dirty="0" smtClean="0"/>
              <a:t>这个由乔治</a:t>
            </a:r>
            <a:r>
              <a:rPr lang="en-US" altLang="zh-CN" dirty="0" smtClean="0"/>
              <a:t>·</a:t>
            </a:r>
            <a:r>
              <a:rPr lang="zh-CN" altLang="en-US" dirty="0" smtClean="0"/>
              <a:t>切齐</a:t>
            </a:r>
            <a:r>
              <a:rPr lang="en-US" altLang="zh-CN" dirty="0" smtClean="0"/>
              <a:t>(George Church)</a:t>
            </a:r>
            <a:r>
              <a:rPr lang="zh-CN" altLang="en-US" dirty="0" smtClean="0"/>
              <a:t>、瑟里拉姆</a:t>
            </a:r>
            <a:r>
              <a:rPr lang="en-US" altLang="zh-CN" dirty="0" smtClean="0"/>
              <a:t>·</a:t>
            </a:r>
            <a:r>
              <a:rPr lang="zh-CN" altLang="en-US" dirty="0" smtClean="0"/>
              <a:t>库苏里</a:t>
            </a:r>
            <a:r>
              <a:rPr lang="en-US" altLang="zh-CN" dirty="0" smtClean="0"/>
              <a:t>(</a:t>
            </a:r>
            <a:r>
              <a:rPr lang="en-US" altLang="zh-CN" dirty="0" err="1" smtClean="0"/>
              <a:t>Sriram</a:t>
            </a:r>
            <a:r>
              <a:rPr lang="en-US" altLang="zh-CN" dirty="0" smtClean="0"/>
              <a:t> </a:t>
            </a:r>
            <a:r>
              <a:rPr lang="en-US" altLang="zh-CN" dirty="0" err="1" smtClean="0"/>
              <a:t>Kosuri</a:t>
            </a:r>
            <a:r>
              <a:rPr lang="en-US" altLang="zh-CN" dirty="0" smtClean="0"/>
              <a:t>)</a:t>
            </a:r>
            <a:r>
              <a:rPr lang="zh-CN" altLang="en-US" dirty="0" smtClean="0"/>
              <a:t>和高原</a:t>
            </a:r>
            <a:r>
              <a:rPr lang="en-US" altLang="zh-CN" dirty="0" smtClean="0"/>
              <a:t>(Yuan </a:t>
            </a:r>
            <a:r>
              <a:rPr lang="en-US" altLang="zh-CN" dirty="0" err="1" smtClean="0"/>
              <a:t>Gao</a:t>
            </a:r>
            <a:r>
              <a:rPr lang="zh-CN" altLang="en-US" dirty="0" smtClean="0"/>
              <a:t>，音译</a:t>
            </a:r>
            <a:r>
              <a:rPr lang="en-US" altLang="zh-CN" dirty="0" smtClean="0"/>
              <a:t>)</a:t>
            </a:r>
            <a:r>
              <a:rPr lang="zh-CN" altLang="en-US" dirty="0" smtClean="0"/>
              <a:t>领导的团队可以将</a:t>
            </a:r>
            <a:r>
              <a:rPr lang="en-US" altLang="zh-CN" dirty="0" smtClean="0"/>
              <a:t>96</a:t>
            </a:r>
            <a:r>
              <a:rPr lang="zh-CN" altLang="en-US" dirty="0" smtClean="0"/>
              <a:t>比特数据存储到</a:t>
            </a:r>
            <a:r>
              <a:rPr lang="en-US" altLang="zh-CN" dirty="0" smtClean="0"/>
              <a:t>DNA</a:t>
            </a:r>
            <a:r>
              <a:rPr lang="zh-CN" altLang="en-US" dirty="0" smtClean="0"/>
              <a:t>链中。具体方法则是为</a:t>
            </a:r>
            <a:r>
              <a:rPr lang="zh-CN" altLang="en-US" dirty="0" smtClean="0">
                <a:hlinkClick r:id="rId19" action="ppaction://hlinkfile"/>
              </a:rPr>
              <a:t>腺嘌呤</a:t>
            </a:r>
            <a:r>
              <a:rPr lang="zh-CN" altLang="en-US" dirty="0" smtClean="0"/>
              <a:t>、</a:t>
            </a:r>
            <a:r>
              <a:rPr lang="zh-CN" altLang="en-US" dirty="0" smtClean="0">
                <a:hlinkClick r:id="rId20" action="ppaction://hlinkfile"/>
              </a:rPr>
              <a:t>鸟嘌呤</a:t>
            </a:r>
            <a:r>
              <a:rPr lang="zh-CN" altLang="en-US" dirty="0" smtClean="0"/>
              <a:t>、</a:t>
            </a:r>
            <a:r>
              <a:rPr lang="zh-CN" altLang="en-US" dirty="0" smtClean="0">
                <a:hlinkClick r:id="rId21" action="ppaction://hlinkfile"/>
              </a:rPr>
              <a:t>胞嘧啶</a:t>
            </a:r>
            <a:r>
              <a:rPr lang="zh-CN" altLang="en-US" dirty="0" smtClean="0"/>
              <a:t>和</a:t>
            </a:r>
            <a:r>
              <a:rPr lang="zh-CN" altLang="en-US" dirty="0" smtClean="0">
                <a:hlinkClick r:id="rId22" action="ppaction://hlinkfile"/>
              </a:rPr>
              <a:t>胸腺嘧啶</a:t>
            </a:r>
            <a:r>
              <a:rPr lang="zh-CN" altLang="en-US" dirty="0" smtClean="0"/>
              <a:t>分别赋予二进制值，随后通过微流体芯片对基因序列进行合成，从而使该序列的位置与相关数据集相匹配。</a:t>
            </a:r>
          </a:p>
          <a:p>
            <a:r>
              <a:rPr lang="zh-CN" altLang="en-US" dirty="0" smtClean="0"/>
              <a:t>这项技术表面看起来似乎没有什么了不起，但用微观物质存储宏观数据却会达到意想不到的效果：</a:t>
            </a:r>
            <a:r>
              <a:rPr lang="en-US" altLang="zh-CN" dirty="0" smtClean="0"/>
              <a:t>1</a:t>
            </a:r>
            <a:r>
              <a:rPr lang="zh-CN" altLang="en-US" dirty="0" smtClean="0"/>
              <a:t>立方毫米即可存储</a:t>
            </a:r>
            <a:r>
              <a:rPr lang="en-US" altLang="zh-CN" dirty="0" smtClean="0"/>
              <a:t>704TB</a:t>
            </a:r>
            <a:r>
              <a:rPr lang="zh-CN" altLang="en-US" dirty="0" smtClean="0"/>
              <a:t>的数据，相当于数百个硬盘的容量。虽然这一成果令人振奋，但流程还很缓慢，因此不能存储对时效性要求较高的数据。</a:t>
            </a:r>
            <a:r>
              <a:rPr lang="en-US" altLang="zh-CN" baseline="30000" dirty="0" smtClean="0"/>
              <a:t>[2]</a:t>
            </a:r>
            <a:endParaRPr lang="zh-CN" altLang="en-US" dirty="0" smtClean="0"/>
          </a:p>
          <a:p>
            <a:r>
              <a:rPr lang="zh-CN" altLang="en-US" b="1" dirty="0" smtClean="0">
                <a:hlinkClick r:id="" action="ppaction://hlinkfile"/>
              </a:rPr>
              <a:t>编辑本段</a:t>
            </a:r>
            <a:r>
              <a:rPr lang="zh-CN" altLang="en-US" b="1" dirty="0" smtClean="0"/>
              <a:t>故障表现</a:t>
            </a:r>
          </a:p>
          <a:p>
            <a:r>
              <a:rPr lang="zh-CN" altLang="en-US" dirty="0" smtClean="0"/>
              <a:t>根据</a:t>
            </a:r>
            <a:r>
              <a:rPr lang="zh-CN" altLang="en-US" dirty="0" smtClean="0">
                <a:hlinkClick r:id="rId23" action="ppaction://hlinkfile"/>
              </a:rPr>
              <a:t>星晴吧</a:t>
            </a:r>
            <a:r>
              <a:rPr lang="zh-CN" altLang="en-US" dirty="0" smtClean="0"/>
              <a:t>权威人士的说法：</a:t>
            </a:r>
            <a:r>
              <a:rPr lang="zh-CN" altLang="en-US" dirty="0" smtClean="0">
                <a:hlinkClick r:id="rId8" action="ppaction://hlinkfile"/>
              </a:rPr>
              <a:t>硬盘</a:t>
            </a:r>
            <a:r>
              <a:rPr lang="zh-CN" altLang="en-US" dirty="0" smtClean="0"/>
              <a:t>出现故障前会有以下几种表现：</a:t>
            </a:r>
          </a:p>
          <a:p>
            <a:r>
              <a:rPr lang="en-US" altLang="zh-CN" dirty="0" smtClean="0"/>
              <a:t>1</a:t>
            </a:r>
            <a:r>
              <a:rPr lang="zh-CN" altLang="en-US" dirty="0" smtClean="0"/>
              <a:t>．出现</a:t>
            </a:r>
            <a:r>
              <a:rPr lang="en-US" altLang="zh-CN" dirty="0" smtClean="0">
                <a:hlinkClick r:id="rId24" action="ppaction://hlinkfile"/>
              </a:rPr>
              <a:t>S.M.A.R.T</a:t>
            </a:r>
            <a:r>
              <a:rPr lang="zh-CN" altLang="en-US" dirty="0" smtClean="0"/>
              <a:t>故障提示。这是</a:t>
            </a:r>
            <a:r>
              <a:rPr lang="zh-CN" altLang="en-US" dirty="0" smtClean="0">
                <a:hlinkClick r:id="rId8" action="ppaction://hlinkfile"/>
              </a:rPr>
              <a:t>硬盘</a:t>
            </a:r>
            <a:r>
              <a:rPr lang="zh-CN" altLang="en-US" dirty="0" smtClean="0"/>
              <a:t>厂家本身内置在硬盘里的自动检测功能在起作用，出现这种 </a:t>
            </a:r>
            <a:endParaRPr lang="zh-CN" altLang="en-US" dirty="0" smtClean="0">
              <a:effectLst/>
            </a:endParaRPr>
          </a:p>
          <a:p>
            <a:r>
              <a:rPr lang="zh-CN" altLang="en-US" dirty="0" smtClean="0">
                <a:effectLst/>
              </a:rPr>
              <a:t>计算机中的硬盘</a:t>
            </a:r>
            <a:r>
              <a:rPr lang="en-US" altLang="zh-CN" dirty="0" smtClean="0">
                <a:effectLst/>
              </a:rPr>
              <a:t>(15</a:t>
            </a:r>
            <a:r>
              <a:rPr lang="zh-CN" altLang="en-US" dirty="0" smtClean="0">
                <a:effectLst/>
              </a:rPr>
              <a:t>张</a:t>
            </a:r>
            <a:r>
              <a:rPr lang="en-US" altLang="zh-CN" dirty="0" smtClean="0">
                <a:effectLst/>
              </a:rPr>
              <a:t>)</a:t>
            </a:r>
          </a:p>
          <a:p>
            <a:r>
              <a:rPr lang="zh-CN" altLang="en-US" dirty="0" smtClean="0"/>
              <a:t>提示说明您的硬盘有潜在的物理故障，很快就会出现不定期地不能正常运行的情况。</a:t>
            </a:r>
          </a:p>
          <a:p>
            <a:r>
              <a:rPr lang="en-US" altLang="zh-CN" dirty="0" smtClean="0"/>
              <a:t>2</a:t>
            </a:r>
            <a:r>
              <a:rPr lang="zh-CN" altLang="en-US" dirty="0" smtClean="0"/>
              <a:t>．在</a:t>
            </a:r>
            <a:r>
              <a:rPr lang="en-US" altLang="zh-CN" dirty="0" smtClean="0">
                <a:hlinkClick r:id="rId25" action="ppaction://hlinkfile"/>
              </a:rPr>
              <a:t>Windows</a:t>
            </a:r>
            <a:r>
              <a:rPr lang="zh-CN" altLang="en-US" dirty="0" smtClean="0"/>
              <a:t>初始化时</a:t>
            </a:r>
            <a:r>
              <a:rPr lang="zh-CN" altLang="en-US" dirty="0" smtClean="0">
                <a:hlinkClick r:id="rId26" action="ppaction://hlinkfile"/>
              </a:rPr>
              <a:t>死机</a:t>
            </a:r>
            <a:r>
              <a:rPr lang="zh-CN" altLang="en-US" dirty="0" smtClean="0"/>
              <a:t>。这种情况较复杂，首先应该排除其他部件出问题的可能性，比如</a:t>
            </a:r>
            <a:r>
              <a:rPr lang="zh-CN" altLang="en-US" dirty="0" smtClean="0">
                <a:hlinkClick r:id="rId27" action="ppaction://hlinkfile"/>
              </a:rPr>
              <a:t>内存</a:t>
            </a:r>
            <a:r>
              <a:rPr lang="zh-CN" altLang="en-US" dirty="0" smtClean="0"/>
              <a:t>质量不好、风扇停转导致系统过热，或者是病毒破坏等，最后如果确定是</a:t>
            </a:r>
            <a:r>
              <a:rPr lang="zh-CN" altLang="en-US" dirty="0" smtClean="0">
                <a:hlinkClick r:id="rId28" action="ppaction://hlinkfile"/>
              </a:rPr>
              <a:t>硬盘故障</a:t>
            </a:r>
            <a:r>
              <a:rPr lang="zh-CN" altLang="en-US" dirty="0" smtClean="0"/>
              <a:t>的话，再另行处理。</a:t>
            </a:r>
          </a:p>
          <a:p>
            <a:r>
              <a:rPr lang="en-US" altLang="zh-CN" dirty="0" smtClean="0"/>
              <a:t>3</a:t>
            </a:r>
            <a:r>
              <a:rPr lang="zh-CN" altLang="en-US" dirty="0" smtClean="0"/>
              <a:t>．能进入</a:t>
            </a:r>
            <a:r>
              <a:rPr lang="en-US" altLang="zh-CN" dirty="0" smtClean="0"/>
              <a:t>Windows</a:t>
            </a:r>
            <a:r>
              <a:rPr lang="zh-CN" altLang="en-US" dirty="0" smtClean="0"/>
              <a:t>系统，但是运行程序出错，同时运行磁盘扫描也不能通过，经常在扫描时候缓慢停滞甚至</a:t>
            </a:r>
            <a:r>
              <a:rPr lang="zh-CN" altLang="en-US" dirty="0" smtClean="0">
                <a:hlinkClick r:id="rId26" action="ppaction://hlinkfile"/>
              </a:rPr>
              <a:t>死机</a:t>
            </a:r>
            <a:r>
              <a:rPr lang="zh-CN" altLang="en-US" dirty="0" smtClean="0"/>
              <a:t>。这种现象可能是</a:t>
            </a:r>
            <a:r>
              <a:rPr lang="zh-CN" altLang="en-US" dirty="0" smtClean="0">
                <a:hlinkClick r:id="rId8" action="ppaction://hlinkfile"/>
              </a:rPr>
              <a:t>硬盘</a:t>
            </a:r>
            <a:r>
              <a:rPr lang="zh-CN" altLang="en-US" dirty="0" smtClean="0"/>
              <a:t>的问题，也可能是</a:t>
            </a:r>
            <a:r>
              <a:rPr lang="en-US" altLang="zh-CN" dirty="0" smtClean="0"/>
              <a:t>Windows</a:t>
            </a:r>
            <a:r>
              <a:rPr lang="zh-CN" altLang="en-US" dirty="0" smtClean="0"/>
              <a:t>天长日久的</a:t>
            </a:r>
            <a:r>
              <a:rPr lang="zh-CN" altLang="en-US" dirty="0" smtClean="0">
                <a:hlinkClick r:id="rId29" action="ppaction://hlinkfile"/>
              </a:rPr>
              <a:t>软故障</a:t>
            </a:r>
            <a:r>
              <a:rPr lang="zh-CN" altLang="en-US" dirty="0" smtClean="0"/>
              <a:t>，如果排除了软件方面设置问题的可能性后，就可以肯定是硬盘有物理故障了。</a:t>
            </a:r>
          </a:p>
          <a:p>
            <a:r>
              <a:rPr lang="en-US" altLang="zh-CN" dirty="0" smtClean="0"/>
              <a:t>4</a:t>
            </a:r>
            <a:r>
              <a:rPr lang="zh-CN" altLang="en-US" dirty="0" smtClean="0"/>
              <a:t>．能进入</a:t>
            </a:r>
            <a:r>
              <a:rPr lang="en-US" altLang="zh-CN" dirty="0" smtClean="0"/>
              <a:t>Windows</a:t>
            </a:r>
            <a:r>
              <a:rPr lang="zh-CN" altLang="en-US" dirty="0" smtClean="0"/>
              <a:t>，运行</a:t>
            </a:r>
            <a:r>
              <a:rPr lang="zh-CN" altLang="en-US" dirty="0" smtClean="0">
                <a:hlinkClick r:id="rId30" action="ppaction://hlinkfile"/>
              </a:rPr>
              <a:t>磁盘扫描程序</a:t>
            </a:r>
            <a:r>
              <a:rPr lang="zh-CN" altLang="en-US" dirty="0" smtClean="0"/>
              <a:t>直接发现错误甚至是</a:t>
            </a:r>
            <a:r>
              <a:rPr lang="zh-CN" altLang="en-US" dirty="0" smtClean="0">
                <a:hlinkClick r:id="rId31" action="ppaction://hlinkfile"/>
              </a:rPr>
              <a:t>坏道</a:t>
            </a:r>
            <a:r>
              <a:rPr lang="zh-CN" altLang="en-US" dirty="0" smtClean="0"/>
              <a:t>，这不用我多说了，</a:t>
            </a:r>
            <a:r>
              <a:rPr lang="en-US" altLang="zh-CN" dirty="0" smtClean="0"/>
              <a:t>Windows</a:t>
            </a:r>
            <a:r>
              <a:rPr lang="zh-CN" altLang="en-US" dirty="0" smtClean="0"/>
              <a:t>的检查程序会详细地报告情况。</a:t>
            </a:r>
          </a:p>
          <a:p>
            <a:r>
              <a:rPr lang="en-US" altLang="zh-CN" dirty="0" smtClean="0"/>
              <a:t>5</a:t>
            </a:r>
            <a:r>
              <a:rPr lang="zh-CN" altLang="en-US" dirty="0" smtClean="0"/>
              <a:t>．在</a:t>
            </a:r>
            <a:r>
              <a:rPr lang="en-US" altLang="zh-CN" dirty="0" smtClean="0"/>
              <a:t>BIOS</a:t>
            </a:r>
            <a:r>
              <a:rPr lang="zh-CN" altLang="en-US" dirty="0" smtClean="0"/>
              <a:t>里突然根本无法识别</a:t>
            </a:r>
            <a:r>
              <a:rPr lang="zh-CN" altLang="en-US" dirty="0" smtClean="0">
                <a:hlinkClick r:id="rId8" action="ppaction://hlinkfile"/>
              </a:rPr>
              <a:t>硬盘</a:t>
            </a:r>
            <a:r>
              <a:rPr lang="zh-CN" altLang="en-US" dirty="0" smtClean="0"/>
              <a:t>，或是即使能识别，也无法用操作系统找到硬盘，这是最严重的故障。</a:t>
            </a:r>
          </a:p>
          <a:p>
            <a:r>
              <a:rPr lang="zh-CN" altLang="en-US" b="1" dirty="0" smtClean="0">
                <a:hlinkClick r:id="" action="ppaction://hlinkfile"/>
              </a:rPr>
              <a:t>编辑本段</a:t>
            </a:r>
            <a:r>
              <a:rPr lang="zh-CN" altLang="en-US" b="1" dirty="0" smtClean="0"/>
              <a:t>维护</a:t>
            </a:r>
          </a:p>
          <a:p>
            <a:r>
              <a:rPr lang="en-US" altLang="zh-CN" b="1" dirty="0" smtClean="0"/>
              <a:t>1</a:t>
            </a:r>
            <a:r>
              <a:rPr lang="zh-CN" altLang="en-US" b="1" dirty="0" smtClean="0"/>
              <a:t>、保持电脑工作环境清洁</a:t>
            </a:r>
            <a:endParaRPr lang="zh-CN" altLang="en-US" dirty="0" smtClean="0"/>
          </a:p>
          <a:p>
            <a:r>
              <a:rPr lang="zh-CN" altLang="en-US" dirty="0" smtClean="0">
                <a:hlinkClick r:id="rId8" action="ppaction://hlinkfile"/>
              </a:rPr>
              <a:t>硬盘</a:t>
            </a:r>
            <a:r>
              <a:rPr lang="zh-CN" altLang="en-US" dirty="0" smtClean="0"/>
              <a:t>以带有超精过滤纸的呼吸孔与外界相通，它可以在普通无净化装置的室内环境中使用，若在灰尘严重的环境下，会被吸附到</a:t>
            </a:r>
            <a:r>
              <a:rPr lang="en-US" altLang="zh-CN" dirty="0" smtClean="0"/>
              <a:t>PCBA</a:t>
            </a:r>
            <a:r>
              <a:rPr lang="zh-CN" altLang="en-US" dirty="0" smtClean="0"/>
              <a:t>的表面、主轴电机的内部以及堵塞呼吸过滤器，因此必须防尘。还有环境潮湿、电压不稳定都可能导致</a:t>
            </a:r>
            <a:r>
              <a:rPr lang="zh-CN" altLang="en-US" dirty="0" smtClean="0">
                <a:hlinkClick r:id="rId8" action="ppaction://hlinkfile"/>
              </a:rPr>
              <a:t>硬盘</a:t>
            </a:r>
            <a:r>
              <a:rPr lang="zh-CN" altLang="en-US" dirty="0" smtClean="0"/>
              <a:t>损坏。</a:t>
            </a:r>
            <a:r>
              <a:rPr lang="en-US" altLang="zh-CN" baseline="30000" dirty="0" smtClean="0"/>
              <a:t>[3]</a:t>
            </a:r>
            <a:endParaRPr lang="zh-CN" altLang="en-US" dirty="0" smtClean="0"/>
          </a:p>
          <a:p>
            <a:r>
              <a:rPr lang="en-US" altLang="zh-CN" b="1" dirty="0" smtClean="0"/>
              <a:t>2</a:t>
            </a:r>
            <a:r>
              <a:rPr lang="zh-CN" altLang="en-US" b="1" dirty="0" smtClean="0"/>
              <a:t>、养成正确关机的习惯</a:t>
            </a:r>
            <a:endParaRPr lang="zh-CN" altLang="en-US" dirty="0" smtClean="0"/>
          </a:p>
          <a:p>
            <a:r>
              <a:rPr lang="zh-CN" altLang="en-US" dirty="0" smtClean="0">
                <a:hlinkClick r:id="rId8" action="ppaction://hlinkfile"/>
              </a:rPr>
              <a:t>硬盘</a:t>
            </a:r>
            <a:r>
              <a:rPr lang="zh-CN" altLang="en-US" dirty="0" smtClean="0"/>
              <a:t>在工作时突然关闭电源，可能会导致</a:t>
            </a:r>
            <a:r>
              <a:rPr lang="zh-CN" altLang="en-US" dirty="0" smtClean="0">
                <a:hlinkClick r:id="rId32" action="ppaction://hlinkfile"/>
              </a:rPr>
              <a:t>磁头</a:t>
            </a:r>
            <a:r>
              <a:rPr lang="zh-CN" altLang="en-US" dirty="0" smtClean="0"/>
              <a:t>与</a:t>
            </a:r>
            <a:r>
              <a:rPr lang="zh-CN" altLang="en-US" dirty="0" smtClean="0">
                <a:hlinkClick r:id="rId33" action="ppaction://hlinkfile"/>
              </a:rPr>
              <a:t>盘片</a:t>
            </a:r>
            <a:r>
              <a:rPr lang="zh-CN" altLang="en-US" dirty="0" smtClean="0"/>
              <a:t>猛烈磨擦而损坏</a:t>
            </a:r>
            <a:r>
              <a:rPr lang="zh-CN" altLang="en-US" dirty="0" smtClean="0">
                <a:hlinkClick r:id="rId8" action="ppaction://hlinkfile"/>
              </a:rPr>
              <a:t>硬盘</a:t>
            </a:r>
            <a:r>
              <a:rPr lang="zh-CN" altLang="en-US" dirty="0" smtClean="0"/>
              <a:t>，还会使磁头不能正确复位而造成硬盘的划伤。关机时一定要注意面板上的</a:t>
            </a:r>
            <a:r>
              <a:rPr lang="zh-CN" altLang="en-US" dirty="0" smtClean="0">
                <a:hlinkClick r:id="rId8" action="ppaction://hlinkfile"/>
              </a:rPr>
              <a:t>硬盘</a:t>
            </a:r>
            <a:r>
              <a:rPr lang="zh-CN" altLang="en-US" dirty="0" smtClean="0"/>
              <a:t>指示灯是否还在闪烁，只有当硬盘指示灯停止闪烁、硬盘结束读写后方可关机。</a:t>
            </a:r>
          </a:p>
          <a:p>
            <a:r>
              <a:rPr lang="en-US" altLang="zh-CN" b="1" dirty="0" smtClean="0"/>
              <a:t>3</a:t>
            </a:r>
            <a:r>
              <a:rPr lang="zh-CN" altLang="en-US" b="1" dirty="0" smtClean="0"/>
              <a:t>、正确</a:t>
            </a:r>
            <a:r>
              <a:rPr lang="zh-CN" altLang="en-US" dirty="0" smtClean="0">
                <a:hlinkClick r:id="rId34" action="ppaction://hlinkfile"/>
              </a:rPr>
              <a:t>移动硬盘</a:t>
            </a:r>
            <a:r>
              <a:rPr lang="zh-CN" altLang="en-US" dirty="0" smtClean="0"/>
              <a:t>，注意防震</a:t>
            </a:r>
          </a:p>
          <a:p>
            <a:r>
              <a:rPr lang="zh-CN" altLang="en-US" dirty="0" smtClean="0">
                <a:hlinkClick r:id="rId34" action="ppaction://hlinkfile"/>
              </a:rPr>
              <a:t>移动硬盘</a:t>
            </a:r>
            <a:r>
              <a:rPr lang="zh-CN" altLang="en-US" dirty="0" smtClean="0"/>
              <a:t>时最好等待关机十几秒硬盘完全停转后再进行。在开机时</a:t>
            </a:r>
            <a:r>
              <a:rPr lang="zh-CN" altLang="en-US" dirty="0" smtClean="0">
                <a:hlinkClick r:id="rId8" action="ppaction://hlinkfile"/>
              </a:rPr>
              <a:t>硬盘</a:t>
            </a:r>
            <a:r>
              <a:rPr lang="zh-CN" altLang="en-US" dirty="0" smtClean="0"/>
              <a:t>高速转动，轻轻的震动都可能</a:t>
            </a:r>
            <a:r>
              <a:rPr lang="zh-CN" altLang="en-US" dirty="0" smtClean="0">
                <a:hlinkClick r:id="rId35" action="ppaction://hlinkfile"/>
              </a:rPr>
              <a:t>碟片</a:t>
            </a:r>
            <a:r>
              <a:rPr lang="zh-CN" altLang="en-US" dirty="0" smtClean="0"/>
              <a:t>与读写头相互磨擦而产生磁片坏轨或读写头毁损。所以在开机的状态下，千万不要</a:t>
            </a:r>
            <a:r>
              <a:rPr lang="zh-CN" altLang="en-US" dirty="0" smtClean="0">
                <a:hlinkClick r:id="rId34" action="ppaction://hlinkfile"/>
              </a:rPr>
              <a:t>移动硬盘</a:t>
            </a:r>
            <a:r>
              <a:rPr lang="zh-CN" altLang="en-US" dirty="0" smtClean="0"/>
              <a:t>或机箱，最好等待关机十几秒硬盘完全停转后再移动主机或重新启动电源，可避免电源因瞬间突波对硬盘造成伤害。在</a:t>
            </a:r>
            <a:r>
              <a:rPr lang="zh-CN" altLang="en-US" dirty="0" smtClean="0">
                <a:hlinkClick r:id="rId8" action="ppaction://hlinkfile"/>
              </a:rPr>
              <a:t>硬盘</a:t>
            </a:r>
            <a:r>
              <a:rPr lang="zh-CN" altLang="en-US" dirty="0" smtClean="0"/>
              <a:t>的安装、拆卸过程中应多加小心，硬盘移动、运输时严禁磕碰，最好用泡沫或海绵包装保护一下，尽量减少震动。</a:t>
            </a:r>
          </a:p>
          <a:p>
            <a:r>
              <a:rPr lang="zh-CN" altLang="en-US" dirty="0" smtClean="0"/>
              <a:t>注意：</a:t>
            </a:r>
            <a:r>
              <a:rPr lang="zh-CN" altLang="en-US" dirty="0" smtClean="0">
                <a:hlinkClick r:id="rId8" action="ppaction://hlinkfile"/>
              </a:rPr>
              <a:t>硬盘</a:t>
            </a:r>
            <a:r>
              <a:rPr lang="zh-CN" altLang="en-US" dirty="0" smtClean="0"/>
              <a:t>厂商所谓的“抗撞能力”或“防震系统”等，指在硬盘在未启动状态下的防震、抗撞能力，而非开机状态。</a:t>
            </a:r>
          </a:p>
          <a:p>
            <a:r>
              <a:rPr lang="zh-CN" altLang="en-US" b="1" dirty="0" smtClean="0">
                <a:hlinkClick r:id="" action="ppaction://hlinkfile"/>
              </a:rPr>
              <a:t>编辑本段</a:t>
            </a:r>
            <a:r>
              <a:rPr lang="zh-CN" altLang="en-US" b="1" dirty="0" smtClean="0"/>
              <a:t>保养</a:t>
            </a:r>
          </a:p>
          <a:p>
            <a:r>
              <a:rPr lang="zh-CN" altLang="en-US" b="1" dirty="0" smtClean="0"/>
              <a:t>读写过程中忌断电</a:t>
            </a:r>
          </a:p>
          <a:p>
            <a:r>
              <a:rPr lang="zh-CN" altLang="en-US" dirty="0" smtClean="0">
                <a:hlinkClick r:id="rId8" action="ppaction://hlinkfile"/>
              </a:rPr>
              <a:t>硬盘</a:t>
            </a:r>
            <a:r>
              <a:rPr lang="zh-CN" altLang="en-US" dirty="0" smtClean="0"/>
              <a:t>的转速大都是</a:t>
            </a:r>
            <a:r>
              <a:rPr lang="en-US" altLang="zh-CN" dirty="0" smtClean="0"/>
              <a:t>5400</a:t>
            </a:r>
            <a:r>
              <a:rPr lang="zh-CN" altLang="en-US" dirty="0" smtClean="0"/>
              <a:t>转和</a:t>
            </a:r>
            <a:r>
              <a:rPr lang="en-US" altLang="zh-CN" dirty="0" smtClean="0"/>
              <a:t>7200</a:t>
            </a:r>
            <a:r>
              <a:rPr lang="zh-CN" altLang="en-US" dirty="0" smtClean="0"/>
              <a:t>转，</a:t>
            </a:r>
            <a:r>
              <a:rPr lang="en-US" altLang="zh-CN" dirty="0" smtClean="0"/>
              <a:t>SCSI</a:t>
            </a:r>
            <a:r>
              <a:rPr lang="zh-CN" altLang="en-US" dirty="0" smtClean="0"/>
              <a:t>硬盘更在</a:t>
            </a:r>
            <a:r>
              <a:rPr lang="en-US" altLang="zh-CN" dirty="0" smtClean="0"/>
              <a:t>10000</a:t>
            </a:r>
            <a:r>
              <a:rPr lang="zh-CN" altLang="en-US" dirty="0" smtClean="0"/>
              <a:t>到</a:t>
            </a:r>
            <a:r>
              <a:rPr lang="en-US" altLang="zh-CN" dirty="0" smtClean="0"/>
              <a:t>15000</a:t>
            </a:r>
            <a:r>
              <a:rPr lang="zh-CN" altLang="en-US" dirty="0" smtClean="0"/>
              <a:t>转，在进行读写时，整个</a:t>
            </a:r>
            <a:r>
              <a:rPr lang="zh-CN" altLang="en-US" dirty="0" smtClean="0">
                <a:hlinkClick r:id="rId33" action="ppaction://hlinkfile"/>
              </a:rPr>
              <a:t>盘片</a:t>
            </a:r>
            <a:r>
              <a:rPr lang="zh-CN" altLang="en-US" dirty="0" smtClean="0"/>
              <a:t>处于高速旋转状态中，如果忽然切断电源，将使得</a:t>
            </a:r>
            <a:r>
              <a:rPr lang="zh-CN" altLang="en-US" dirty="0" smtClean="0">
                <a:hlinkClick r:id="rId32" action="ppaction://hlinkfile"/>
              </a:rPr>
              <a:t>磁头</a:t>
            </a:r>
            <a:r>
              <a:rPr lang="zh-CN" altLang="en-US" dirty="0" smtClean="0"/>
              <a:t>与盘片猛烈磨擦，从而导致硬盘出现坏道甚至损坏，也经常会造成</a:t>
            </a:r>
            <a:r>
              <a:rPr lang="zh-CN" altLang="en-US" dirty="0" smtClean="0">
                <a:hlinkClick r:id="rId36" action="ppaction://hlinkfile"/>
              </a:rPr>
              <a:t>数据流</a:t>
            </a:r>
            <a:r>
              <a:rPr lang="zh-CN" altLang="en-US" dirty="0" smtClean="0"/>
              <a:t>丢失。所以在关机时，一定要注意机箱面板上的硬盘指示灯是否没有闪烁，即硬盘已经完成读写操作之后才可以按照正常的程序关闭电脑。</a:t>
            </a:r>
            <a:r>
              <a:rPr lang="zh-CN" altLang="en-US" dirty="0" smtClean="0">
                <a:hlinkClick r:id="rId8" action="ppaction://hlinkfile"/>
              </a:rPr>
              <a:t>硬盘</a:t>
            </a:r>
            <a:r>
              <a:rPr lang="zh-CN" altLang="en-US" dirty="0" smtClean="0"/>
              <a:t>指示灯闪烁时，一定不可切断电源。如果是</a:t>
            </a:r>
            <a:r>
              <a:rPr lang="zh-CN" altLang="en-US" dirty="0" smtClean="0">
                <a:hlinkClick r:id="rId34" action="ppaction://hlinkfile"/>
              </a:rPr>
              <a:t>移动硬盘</a:t>
            </a:r>
            <a:r>
              <a:rPr lang="zh-CN" altLang="en-US" dirty="0" smtClean="0"/>
              <a:t>，最好要先执行</a:t>
            </a:r>
            <a:r>
              <a:rPr lang="zh-CN" altLang="en-US" dirty="0" smtClean="0">
                <a:hlinkClick r:id="rId37" action="ppaction://hlinkfile"/>
              </a:rPr>
              <a:t>硬件</a:t>
            </a:r>
            <a:r>
              <a:rPr lang="zh-CN" altLang="en-US" dirty="0" smtClean="0"/>
              <a:t>安全删除，成功后方可拔掉。</a:t>
            </a:r>
          </a:p>
          <a:p>
            <a:r>
              <a:rPr lang="zh-CN" altLang="en-US" b="1" dirty="0" smtClean="0"/>
              <a:t>保持良好的环境</a:t>
            </a:r>
          </a:p>
          <a:p>
            <a:r>
              <a:rPr lang="zh-CN" altLang="en-US" dirty="0" smtClean="0">
                <a:hlinkClick r:id="rId8" action="ppaction://hlinkfile"/>
              </a:rPr>
              <a:t>硬盘</a:t>
            </a:r>
            <a:r>
              <a:rPr lang="zh-CN" altLang="en-US" dirty="0" smtClean="0"/>
              <a:t>对环境的要求比较高，有时候严重集尘或是</a:t>
            </a:r>
            <a:r>
              <a:rPr lang="zh-CN" altLang="en-US" dirty="0" smtClean="0">
                <a:hlinkClick r:id="rId38" action="ppaction://hlinkfile"/>
              </a:rPr>
              <a:t>空气</a:t>
            </a:r>
            <a:r>
              <a:rPr lang="zh-CN" altLang="en-US" dirty="0" smtClean="0"/>
              <a:t>湿度过大，都会造成电子元件短路或是接口氧化，从而引起硬盘性能的不稳定甚至损坏。</a:t>
            </a:r>
          </a:p>
          <a:p>
            <a:r>
              <a:rPr lang="zh-CN" altLang="en-US" b="1" dirty="0" smtClean="0"/>
              <a:t>防止受震动</a:t>
            </a:r>
          </a:p>
          <a:p>
            <a:r>
              <a:rPr lang="zh-CN" altLang="en-US" dirty="0" smtClean="0">
                <a:hlinkClick r:id="rId8" action="ppaction://hlinkfile"/>
              </a:rPr>
              <a:t>硬盘</a:t>
            </a:r>
            <a:r>
              <a:rPr lang="zh-CN" altLang="en-US" dirty="0" smtClean="0"/>
              <a:t>是十分精密的存储设备，进行读写操作时，</a:t>
            </a:r>
            <a:r>
              <a:rPr lang="zh-CN" altLang="en-US" dirty="0" smtClean="0">
                <a:hlinkClick r:id="rId32" action="ppaction://hlinkfile"/>
              </a:rPr>
              <a:t>磁头</a:t>
            </a:r>
            <a:r>
              <a:rPr lang="zh-CN" altLang="en-US" dirty="0" smtClean="0"/>
              <a:t>在</a:t>
            </a:r>
            <a:r>
              <a:rPr lang="zh-CN" altLang="en-US" dirty="0" smtClean="0">
                <a:hlinkClick r:id="rId33" action="ppaction://hlinkfile"/>
              </a:rPr>
              <a:t>盘片</a:t>
            </a:r>
            <a:r>
              <a:rPr lang="zh-CN" altLang="en-US" dirty="0" smtClean="0"/>
              <a:t>表面的浮动高度只有几微米；即使在不工作的时候，磁头与盘片也是接触的。硬盘在工作时，一旦发生较大的震动，就容易造成</a:t>
            </a:r>
            <a:r>
              <a:rPr lang="zh-CN" altLang="en-US" dirty="0" smtClean="0">
                <a:hlinkClick r:id="rId32" action="ppaction://hlinkfile"/>
              </a:rPr>
              <a:t>磁头</a:t>
            </a:r>
            <a:r>
              <a:rPr lang="zh-CN" altLang="en-US" dirty="0" smtClean="0"/>
              <a:t>与资料区相撞击，导致</a:t>
            </a:r>
            <a:r>
              <a:rPr lang="zh-CN" altLang="en-US" dirty="0" smtClean="0">
                <a:hlinkClick r:id="rId33" action="ppaction://hlinkfile"/>
              </a:rPr>
              <a:t>盘片</a:t>
            </a:r>
            <a:r>
              <a:rPr lang="zh-CN" altLang="en-US" dirty="0" smtClean="0"/>
              <a:t>资料区损坏或刮伤磁盘，丢失硬盘内所储存的文件数据。因此，在工作时或关机后主轴电机尚未停顿之前，千万不要搬动电脑或</a:t>
            </a:r>
            <a:r>
              <a:rPr lang="zh-CN" altLang="en-US" dirty="0" smtClean="0">
                <a:hlinkClick r:id="rId34" action="ppaction://hlinkfile"/>
              </a:rPr>
              <a:t>移动硬盘</a:t>
            </a:r>
            <a:r>
              <a:rPr lang="zh-CN" altLang="en-US" dirty="0" smtClean="0"/>
              <a:t>，以免</a:t>
            </a:r>
            <a:r>
              <a:rPr lang="zh-CN" altLang="en-US" dirty="0" smtClean="0">
                <a:hlinkClick r:id="rId32" action="ppaction://hlinkfile"/>
              </a:rPr>
              <a:t>磁头</a:t>
            </a:r>
            <a:r>
              <a:rPr lang="zh-CN" altLang="en-US" dirty="0" smtClean="0"/>
              <a:t>与</a:t>
            </a:r>
            <a:r>
              <a:rPr lang="zh-CN" altLang="en-US" dirty="0" smtClean="0">
                <a:hlinkClick r:id="rId33" action="ppaction://hlinkfile"/>
              </a:rPr>
              <a:t>盘片</a:t>
            </a:r>
            <a:r>
              <a:rPr lang="zh-CN" altLang="en-US" dirty="0" smtClean="0"/>
              <a:t>产生撞击而擦伤盘片表面的磁层。此外，在</a:t>
            </a:r>
            <a:r>
              <a:rPr lang="zh-CN" altLang="en-US" dirty="0" smtClean="0">
                <a:hlinkClick r:id="rId8" action="ppaction://hlinkfile"/>
              </a:rPr>
              <a:t>硬盘</a:t>
            </a:r>
            <a:r>
              <a:rPr lang="zh-CN" altLang="en-US" dirty="0" smtClean="0"/>
              <a:t>的安装、拆卸过程中也要加倍小心，防止过分摇晃或与机箱铁板剧烈碰撞。</a:t>
            </a:r>
          </a:p>
          <a:p>
            <a:r>
              <a:rPr lang="zh-CN" altLang="en-US" b="1" dirty="0" smtClean="0"/>
              <a:t>减少频繁操作</a:t>
            </a:r>
          </a:p>
          <a:p>
            <a:r>
              <a:rPr lang="zh-CN" altLang="en-US" dirty="0" smtClean="0"/>
              <a:t>如果长时间运行一个程序（如大型软件或玩游戏），或是长期使用</a:t>
            </a:r>
            <a:r>
              <a:rPr lang="en-US" altLang="zh-CN" dirty="0" smtClean="0"/>
              <a:t>BT</a:t>
            </a:r>
            <a:r>
              <a:rPr lang="zh-CN" altLang="en-US" dirty="0" smtClean="0"/>
              <a:t>等下载软件，这时就要注意了，这样</a:t>
            </a:r>
            <a:r>
              <a:rPr lang="zh-CN" altLang="en-US" dirty="0" smtClean="0">
                <a:hlinkClick r:id="rId32" action="ppaction://hlinkfile"/>
              </a:rPr>
              <a:t>磁头</a:t>
            </a:r>
            <a:r>
              <a:rPr lang="zh-CN" altLang="en-US" dirty="0" smtClean="0"/>
              <a:t>会长时间频繁读写同一个</a:t>
            </a:r>
            <a:r>
              <a:rPr lang="zh-CN" altLang="en-US" dirty="0" smtClean="0">
                <a:hlinkClick r:id="rId8" action="ppaction://hlinkfile"/>
              </a:rPr>
              <a:t>硬盘</a:t>
            </a:r>
            <a:r>
              <a:rPr lang="zh-CN" altLang="en-US" dirty="0" smtClean="0"/>
              <a:t>位置（即程序所在的扇区），而使硬盘产生坏道。另外，如果长时间使用一个操作系统，也会使</a:t>
            </a:r>
            <a:r>
              <a:rPr lang="zh-CN" altLang="en-US" dirty="0" smtClean="0">
                <a:hlinkClick r:id="rId39" action="ppaction://hlinkfile"/>
              </a:rPr>
              <a:t>系统文件</a:t>
            </a:r>
            <a:r>
              <a:rPr lang="zh-CN" altLang="en-US" dirty="0" smtClean="0"/>
              <a:t>所在的硬盘扇区（不可移动）处于长期读取状态，从而加快该扇区的损坏速度。当然，最好是安装有两个或以上的操作系统交替使用，以避免对</a:t>
            </a:r>
            <a:r>
              <a:rPr lang="zh-CN" altLang="en-US" dirty="0" smtClean="0">
                <a:hlinkClick r:id="rId8" action="ppaction://hlinkfile"/>
              </a:rPr>
              <a:t>硬盘</a:t>
            </a:r>
            <a:r>
              <a:rPr lang="zh-CN" altLang="en-US" dirty="0" smtClean="0"/>
              <a:t>某个扇区做长期的读写操作。</a:t>
            </a:r>
          </a:p>
          <a:p>
            <a:r>
              <a:rPr lang="zh-CN" altLang="en-US" b="1" dirty="0" smtClean="0"/>
              <a:t>恰当的使用时间</a:t>
            </a:r>
          </a:p>
          <a:p>
            <a:r>
              <a:rPr lang="zh-CN" altLang="en-US" dirty="0" smtClean="0"/>
              <a:t>在一天中，特别是夏天高温环境下。最好不要让</a:t>
            </a:r>
            <a:r>
              <a:rPr lang="zh-CN" altLang="en-US" dirty="0" smtClean="0">
                <a:hlinkClick r:id="rId8" action="ppaction://hlinkfile"/>
              </a:rPr>
              <a:t>硬盘</a:t>
            </a:r>
            <a:r>
              <a:rPr lang="zh-CN" altLang="en-US" dirty="0" smtClean="0"/>
              <a:t>的工作时间超过</a:t>
            </a:r>
            <a:r>
              <a:rPr lang="en-US" altLang="zh-CN" dirty="0" smtClean="0"/>
              <a:t>10</a:t>
            </a:r>
            <a:r>
              <a:rPr lang="zh-CN" altLang="en-US" dirty="0" smtClean="0"/>
              <a:t>个小时，而且不要连续工作超过</a:t>
            </a:r>
            <a:r>
              <a:rPr lang="en-US" altLang="zh-CN" dirty="0" smtClean="0"/>
              <a:t>8</a:t>
            </a:r>
            <a:r>
              <a:rPr lang="zh-CN" altLang="en-US" dirty="0" smtClean="0"/>
              <a:t>个小时，应该在使用一段时间之后就关闭电脑，让硬盘有足够的休息时间。</a:t>
            </a:r>
          </a:p>
          <a:p>
            <a:r>
              <a:rPr lang="zh-CN" altLang="en-US" b="1" dirty="0" smtClean="0"/>
              <a:t>定期整理碎片</a:t>
            </a:r>
          </a:p>
          <a:p>
            <a:r>
              <a:rPr lang="zh-CN" altLang="en-US" dirty="0" smtClean="0">
                <a:hlinkClick r:id="rId8" action="ppaction://hlinkfile"/>
              </a:rPr>
              <a:t>硬盘</a:t>
            </a:r>
            <a:r>
              <a:rPr lang="zh-CN" altLang="en-US" dirty="0" smtClean="0"/>
              <a:t>工作时会频繁地进行读写操作，同时程序的增加、删除也会产生大量的不连续的磁盘空间与</a:t>
            </a:r>
            <a:r>
              <a:rPr lang="zh-CN" altLang="en-US" dirty="0" smtClean="0">
                <a:hlinkClick r:id="rId40" action="ppaction://hlinkfile"/>
              </a:rPr>
              <a:t>磁盘碎片</a:t>
            </a:r>
            <a:r>
              <a:rPr lang="zh-CN" altLang="en-US" dirty="0" smtClean="0"/>
              <a:t>。当不连续磁盘空间与</a:t>
            </a:r>
            <a:r>
              <a:rPr lang="zh-CN" altLang="en-US" dirty="0" smtClean="0">
                <a:hlinkClick r:id="rId40" action="ppaction://hlinkfile"/>
              </a:rPr>
              <a:t>磁盘碎片</a:t>
            </a:r>
            <a:r>
              <a:rPr lang="zh-CN" altLang="en-US" dirty="0" smtClean="0"/>
              <a:t>数量不断增多时，就会影响到</a:t>
            </a:r>
            <a:r>
              <a:rPr lang="zh-CN" altLang="en-US" dirty="0" smtClean="0">
                <a:hlinkClick r:id="rId8" action="ppaction://hlinkfile"/>
              </a:rPr>
              <a:t>硬盘</a:t>
            </a:r>
            <a:r>
              <a:rPr lang="zh-CN" altLang="en-US" dirty="0" smtClean="0"/>
              <a:t>的读取效能。如果数据的增删操作较为频繁或经常更换软件，则应该每隔一定的时间（如一个月）就运行</a:t>
            </a:r>
            <a:r>
              <a:rPr lang="en-US" altLang="zh-CN" dirty="0" smtClean="0"/>
              <a:t>Windows</a:t>
            </a:r>
            <a:r>
              <a:rPr lang="zh-CN" altLang="en-US" dirty="0" smtClean="0"/>
              <a:t>系统自带的</a:t>
            </a:r>
            <a:r>
              <a:rPr lang="zh-CN" altLang="en-US" dirty="0" smtClean="0">
                <a:hlinkClick r:id="rId41" action="ppaction://hlinkfile"/>
              </a:rPr>
              <a:t>磁盘碎片整理</a:t>
            </a:r>
            <a:r>
              <a:rPr lang="zh-CN" altLang="en-US" dirty="0" smtClean="0"/>
              <a:t>工具，进行磁盘碎片和不连续空间的重组工作，将</a:t>
            </a:r>
            <a:r>
              <a:rPr lang="zh-CN" altLang="en-US" dirty="0" smtClean="0">
                <a:hlinkClick r:id="rId8" action="ppaction://hlinkfile"/>
              </a:rPr>
              <a:t>硬盘</a:t>
            </a:r>
            <a:r>
              <a:rPr lang="zh-CN" altLang="en-US" dirty="0" smtClean="0"/>
              <a:t>的性能发挥至最佳。</a:t>
            </a:r>
          </a:p>
          <a:p>
            <a:r>
              <a:rPr lang="zh-CN" altLang="en-US" dirty="0" smtClean="0"/>
              <a:t>对于</a:t>
            </a:r>
            <a:r>
              <a:rPr lang="en-US" altLang="zh-CN" dirty="0" smtClean="0"/>
              <a:t>Linux</a:t>
            </a:r>
            <a:r>
              <a:rPr lang="zh-CN" altLang="en-US" dirty="0" smtClean="0"/>
              <a:t>系统用户（</a:t>
            </a:r>
            <a:r>
              <a:rPr lang="en-US" altLang="zh-CN" dirty="0" smtClean="0"/>
              <a:t>Ext</a:t>
            </a:r>
            <a:r>
              <a:rPr lang="zh-CN" altLang="en-US" dirty="0" smtClean="0"/>
              <a:t>文件系统）或</a:t>
            </a:r>
            <a:r>
              <a:rPr lang="en-US" altLang="zh-CN" dirty="0" smtClean="0"/>
              <a:t>MAC OS </a:t>
            </a:r>
            <a:r>
              <a:rPr lang="zh-CN" altLang="en-US" dirty="0" smtClean="0"/>
              <a:t>用户，基本不需要清理（因为</a:t>
            </a:r>
            <a:r>
              <a:rPr lang="en-US" altLang="zh-CN" dirty="0" smtClean="0"/>
              <a:t>Linux</a:t>
            </a:r>
            <a:r>
              <a:rPr lang="zh-CN" altLang="en-US" dirty="0" smtClean="0"/>
              <a:t>的文件</a:t>
            </a:r>
            <a:r>
              <a:rPr lang="zh-CN" altLang="en-US" dirty="0" smtClean="0">
                <a:hlinkClick r:id="rId42" action="ppaction://hlinkfile"/>
              </a:rPr>
              <a:t>写入方式</a:t>
            </a:r>
            <a:r>
              <a:rPr lang="zh-CN" altLang="en-US" dirty="0" smtClean="0"/>
              <a:t>于</a:t>
            </a:r>
            <a:r>
              <a:rPr lang="en-US" altLang="zh-CN" dirty="0" smtClean="0"/>
              <a:t>Win</a:t>
            </a:r>
            <a:r>
              <a:rPr lang="zh-CN" altLang="en-US" dirty="0" smtClean="0"/>
              <a:t>不同）。</a:t>
            </a:r>
          </a:p>
          <a:p>
            <a:r>
              <a:rPr lang="zh-CN" altLang="en-US" b="1" dirty="0" smtClean="0"/>
              <a:t>稳定的电源供电</a:t>
            </a:r>
          </a:p>
          <a:p>
            <a:r>
              <a:rPr lang="zh-CN" altLang="en-US" dirty="0" smtClean="0"/>
              <a:t>一定要使用性能稳定的电源，如果电源的供电不纯或功率不足，很容易就会造成资料丢失甚至</a:t>
            </a:r>
            <a:r>
              <a:rPr lang="zh-CN" altLang="en-US" dirty="0" smtClean="0">
                <a:hlinkClick r:id="rId8" action="ppaction://hlinkfile"/>
              </a:rPr>
              <a:t>硬盘</a:t>
            </a:r>
            <a:r>
              <a:rPr lang="zh-CN" altLang="en-US" dirty="0" smtClean="0"/>
              <a:t>损坏。</a:t>
            </a:r>
          </a:p>
          <a:p>
            <a:r>
              <a:rPr lang="zh-CN" altLang="en-US" b="1" dirty="0" smtClean="0"/>
              <a:t>不要强制性关机</a:t>
            </a:r>
          </a:p>
          <a:p>
            <a:r>
              <a:rPr lang="zh-CN" altLang="en-US" dirty="0" smtClean="0"/>
              <a:t>强制关机会使</a:t>
            </a:r>
            <a:r>
              <a:rPr lang="zh-CN" altLang="en-US" dirty="0" smtClean="0">
                <a:hlinkClick r:id="rId8" action="ppaction://hlinkfile"/>
              </a:rPr>
              <a:t>硬盘</a:t>
            </a:r>
            <a:r>
              <a:rPr lang="zh-CN" altLang="en-US" dirty="0" smtClean="0"/>
              <a:t>与指针产生强烈的摩擦，长期这样的话，硬盘会丢失信息，所以，一定要正确关机。</a:t>
            </a:r>
          </a:p>
          <a:p>
            <a:r>
              <a:rPr lang="zh-CN" altLang="en-US" b="1" dirty="0" smtClean="0">
                <a:hlinkClick r:id="" action="ppaction://hlinkfile"/>
              </a:rPr>
              <a:t>编辑本段</a:t>
            </a:r>
            <a:r>
              <a:rPr lang="zh-CN" altLang="en-US" b="1" dirty="0" smtClean="0"/>
              <a:t>虚拟硬盘</a:t>
            </a:r>
          </a:p>
          <a:p>
            <a:r>
              <a:rPr lang="zh-CN" altLang="en-US" dirty="0" smtClean="0"/>
              <a:t>所谓虚拟</a:t>
            </a:r>
            <a:r>
              <a:rPr lang="zh-CN" altLang="en-US" dirty="0" smtClean="0">
                <a:hlinkClick r:id="rId8" action="ppaction://hlinkfile"/>
              </a:rPr>
              <a:t>硬盘</a:t>
            </a:r>
            <a:r>
              <a:rPr lang="zh-CN" altLang="en-US" dirty="0" smtClean="0"/>
              <a:t>就是用</a:t>
            </a:r>
            <a:r>
              <a:rPr lang="zh-CN" altLang="en-US" dirty="0" smtClean="0">
                <a:hlinkClick r:id="rId27" action="ppaction://hlinkfile"/>
              </a:rPr>
              <a:t>内存</a:t>
            </a:r>
            <a:r>
              <a:rPr lang="zh-CN" altLang="en-US" dirty="0" smtClean="0"/>
              <a:t>中虚拟出一个或者多个磁盘的技术。 </a:t>
            </a:r>
            <a:endParaRPr lang="zh-CN" altLang="en-US" dirty="0" smtClean="0">
              <a:effectLst/>
            </a:endParaRPr>
          </a:p>
          <a:p>
            <a:r>
              <a:rPr lang="zh-CN" altLang="en-US" dirty="0" smtClean="0">
                <a:hlinkClick r:id="rId27" action="ppaction://hlinkfile"/>
              </a:rPr>
              <a:t>内存</a:t>
            </a:r>
            <a:r>
              <a:rPr lang="zh-CN" altLang="en-US" dirty="0" smtClean="0"/>
              <a:t>的速度要比</a:t>
            </a:r>
            <a:r>
              <a:rPr lang="zh-CN" altLang="en-US" dirty="0" smtClean="0">
                <a:hlinkClick r:id="rId8" action="ppaction://hlinkfile"/>
              </a:rPr>
              <a:t>硬盘</a:t>
            </a:r>
            <a:r>
              <a:rPr lang="zh-CN" altLang="en-US" dirty="0" smtClean="0"/>
              <a:t>快得多，就要利用这一点，在内存中虚拟出一个或多个硬盘就可以加快磁盘的</a:t>
            </a:r>
            <a:r>
              <a:rPr lang="zh-CN" altLang="en-US" dirty="0" smtClean="0">
                <a:hlinkClick r:id="rId43" action="ppaction://hlinkfile"/>
              </a:rPr>
              <a:t>数据交换</a:t>
            </a:r>
            <a:r>
              <a:rPr lang="zh-CN" altLang="en-US" dirty="0" smtClean="0"/>
              <a:t>速度，从而提高电脑的运行速度。</a:t>
            </a:r>
          </a:p>
          <a:p>
            <a:r>
              <a:rPr lang="zh-CN" altLang="en-US" dirty="0" smtClean="0"/>
              <a:t>从上面我们可以看出：所谓“虚拟”有二：其一所谓“</a:t>
            </a:r>
            <a:r>
              <a:rPr lang="zh-CN" altLang="en-US" dirty="0" smtClean="0">
                <a:hlinkClick r:id="rId44" action="ppaction://hlinkfile"/>
              </a:rPr>
              <a:t>虚拟</a:t>
            </a:r>
            <a:r>
              <a:rPr lang="zh-CN" altLang="en-US" dirty="0" smtClean="0"/>
              <a:t>”首先是假的，其次是能够起到所虚拟的</a:t>
            </a:r>
            <a:r>
              <a:rPr lang="zh-CN" altLang="en-US" dirty="0" smtClean="0">
                <a:hlinkClick r:id="rId8" action="ppaction://hlinkfile"/>
              </a:rPr>
              <a:t>硬盘</a:t>
            </a:r>
            <a:r>
              <a:rPr lang="zh-CN" altLang="en-US" dirty="0" smtClean="0"/>
              <a:t>的功能。</a:t>
            </a:r>
          </a:p>
          <a:p>
            <a:r>
              <a:rPr lang="zh-CN" altLang="en-US" b="1" dirty="0" smtClean="0">
                <a:hlinkClick r:id="" action="ppaction://hlinkfile"/>
              </a:rPr>
              <a:t>编辑本段</a:t>
            </a:r>
            <a:r>
              <a:rPr lang="zh-CN" altLang="en-US" b="1" dirty="0" smtClean="0"/>
              <a:t>磁盘分区调整</a:t>
            </a:r>
          </a:p>
          <a:p>
            <a:r>
              <a:rPr lang="en-US" altLang="zh-CN" baseline="30000" dirty="0" smtClean="0"/>
              <a:t>[4]</a:t>
            </a:r>
            <a:r>
              <a:rPr lang="en-US" altLang="zh-CN" dirty="0" smtClean="0"/>
              <a:t>IDCPCW</a:t>
            </a:r>
            <a:r>
              <a:rPr lang="zh-CN" altLang="en-US" dirty="0" smtClean="0"/>
              <a:t>就说说如何设置。</a:t>
            </a:r>
            <a:r>
              <a:rPr lang="en-US" altLang="zh-CN" dirty="0" smtClean="0"/>
              <a:t>Windows7</a:t>
            </a:r>
            <a:r>
              <a:rPr lang="zh-CN" altLang="en-US" dirty="0" smtClean="0"/>
              <a:t>的磁盘分区调整功能在磁盘管理中可以找到，点击</a:t>
            </a:r>
            <a:r>
              <a:rPr lang="en-US" altLang="zh-CN" dirty="0" smtClean="0"/>
              <a:t>Win7</a:t>
            </a:r>
            <a:r>
              <a:rPr lang="zh-CN" altLang="en-US" dirty="0" smtClean="0"/>
              <a:t>开始菜单，用鼠标右键点击计算机，选择“管理”后立即有一个窗口弹出，从中找到“磁盘管理”项，就可以在这里进行调整了。</a:t>
            </a:r>
          </a:p>
          <a:p>
            <a:r>
              <a:rPr lang="zh-CN" altLang="en-US" dirty="0" smtClean="0"/>
              <a:t>一：压缩已有分区。找到所需要调整的硬盘，可以看到图形化的分区示意图。在需要缩小的分区上点击右键</a:t>
            </a:r>
            <a:r>
              <a:rPr lang="en-US" altLang="zh-CN" dirty="0" smtClean="0"/>
              <a:t>/</a:t>
            </a:r>
            <a:r>
              <a:rPr lang="zh-CN" altLang="en-US" dirty="0" smtClean="0"/>
              <a:t>选择压缩卷</a:t>
            </a:r>
            <a:r>
              <a:rPr lang="en-US" altLang="zh-CN" dirty="0" smtClean="0"/>
              <a:t>/</a:t>
            </a:r>
            <a:r>
              <a:rPr lang="zh-CN" altLang="en-US" dirty="0" smtClean="0"/>
              <a:t>软件会自动计算可以压缩的大小，如果可压缩数值比较小最好先进行碎片整理</a:t>
            </a:r>
            <a:r>
              <a:rPr lang="en-US" altLang="zh-CN" dirty="0" smtClean="0"/>
              <a:t>/</a:t>
            </a:r>
            <a:r>
              <a:rPr lang="zh-CN" altLang="en-US" dirty="0" smtClean="0"/>
              <a:t>输入一个压缩数值，点击压缩。等操作完成后，将会在原有分区后部出现未分配空间。</a:t>
            </a:r>
            <a:br>
              <a:rPr lang="zh-CN" altLang="en-US" dirty="0" smtClean="0"/>
            </a:br>
            <a:r>
              <a:rPr lang="zh-CN" altLang="en-US" dirty="0" smtClean="0"/>
              <a:t>　　二：创建新分区。在未分配空间上点击右键选择新建简单卷</a:t>
            </a:r>
            <a:r>
              <a:rPr lang="en-US" altLang="zh-CN" dirty="0" smtClean="0"/>
              <a:t>/</a:t>
            </a:r>
            <a:r>
              <a:rPr lang="zh-CN" altLang="en-US" dirty="0" smtClean="0"/>
              <a:t>跟随向导操作，一次输入卷大小（分区容量）、驱动器号、分区格式等参数后点击完成。友情提示，建议勾选快速格式化可以加快格式化速度。</a:t>
            </a:r>
            <a:br>
              <a:rPr lang="zh-CN" altLang="en-US" dirty="0" smtClean="0"/>
            </a:br>
            <a:r>
              <a:rPr lang="zh-CN" altLang="en-US" dirty="0" smtClean="0"/>
              <a:t>　　三：调整分区大小。</a:t>
            </a:r>
            <a:r>
              <a:rPr lang="en-US" altLang="zh-CN" dirty="0" smtClean="0"/>
              <a:t>Win7</a:t>
            </a:r>
            <a:r>
              <a:rPr lang="zh-CN" altLang="en-US" dirty="0" smtClean="0"/>
              <a:t>自带的磁盘管理还可以进行分区大小调整。和分区缩小一样进行压缩操作，然后在后一卷上点击鼠标右键并选择扩展卷。不过这个扩展功能只能扩展未分配空间之间的分区。</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63</a:t>
            </a:fld>
            <a:endParaRPr lang="zh-CN" altLang="en-US"/>
          </a:p>
        </p:txBody>
      </p:sp>
    </p:spTree>
    <p:extLst>
      <p:ext uri="{BB962C8B-B14F-4D97-AF65-F5344CB8AC3E}">
        <p14:creationId xmlns:p14="http://schemas.microsoft.com/office/powerpoint/2010/main" val="9104130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64</a:t>
            </a:fld>
            <a:endParaRPr lang="zh-CN" altLang="en-US"/>
          </a:p>
        </p:txBody>
      </p:sp>
    </p:spTree>
    <p:extLst>
      <p:ext uri="{BB962C8B-B14F-4D97-AF65-F5344CB8AC3E}">
        <p14:creationId xmlns:p14="http://schemas.microsoft.com/office/powerpoint/2010/main" val="910413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存储容量：</a:t>
            </a:r>
            <a:r>
              <a:rPr lang="en-US" altLang="zh-CN" dirty="0" smtClean="0"/>
              <a:t>2TB </a:t>
            </a:r>
          </a:p>
          <a:p>
            <a:r>
              <a:rPr lang="zh-CN" altLang="en-US" dirty="0" smtClean="0"/>
              <a:t>接口类型：</a:t>
            </a:r>
            <a:r>
              <a:rPr lang="en-US" altLang="zh-CN" dirty="0" smtClean="0"/>
              <a:t>PCI-E 2.0 X8 </a:t>
            </a:r>
          </a:p>
          <a:p>
            <a:r>
              <a:rPr lang="zh-CN" altLang="en-US" dirty="0" smtClean="0"/>
              <a:t>数据传输率：读出：</a:t>
            </a:r>
            <a:r>
              <a:rPr lang="en-US" altLang="zh-CN" dirty="0" smtClean="0"/>
              <a:t>4000MB/s</a:t>
            </a:r>
            <a:r>
              <a:rPr lang="zh-CN" altLang="en-US" dirty="0" smtClean="0"/>
              <a:t>，写入：</a:t>
            </a:r>
            <a:r>
              <a:rPr lang="en-US" altLang="zh-CN" dirty="0" smtClean="0"/>
              <a:t>2400MB/s </a:t>
            </a:r>
          </a:p>
          <a:p>
            <a:r>
              <a:rPr lang="zh-CN" altLang="en-US" dirty="0" smtClean="0"/>
              <a:t>平均寻道时间：</a:t>
            </a:r>
            <a:r>
              <a:rPr lang="en-US" altLang="zh-CN" dirty="0" smtClean="0"/>
              <a:t>0.1ms </a:t>
            </a:r>
          </a:p>
          <a:p>
            <a:r>
              <a:rPr lang="zh-CN" altLang="en-US" dirty="0" smtClean="0"/>
              <a:t>其它性能：读寿命：无限 均衡抹除算法：动态与静态的平衡抹除算法</a:t>
            </a:r>
          </a:p>
          <a:p>
            <a:r>
              <a:rPr lang="zh-CN" altLang="en-US" dirty="0" smtClean="0"/>
              <a:t>其它特点：新功能：支持</a:t>
            </a:r>
            <a:r>
              <a:rPr lang="en-US" altLang="zh-CN" dirty="0" smtClean="0"/>
              <a:t>RADIO 0,1,0+1</a:t>
            </a:r>
            <a:r>
              <a:rPr lang="zh-CN" altLang="en-US" dirty="0" smtClean="0"/>
              <a:t>坏块管理：系统自动坏块管理 </a:t>
            </a:r>
          </a:p>
          <a:p>
            <a:r>
              <a:rPr lang="zh-CN" altLang="en-US" dirty="0" smtClean="0"/>
              <a:t>外形尺寸：</a:t>
            </a:r>
            <a:r>
              <a:rPr lang="en-US" altLang="zh-CN" dirty="0" smtClean="0"/>
              <a:t>190*83*20mm </a:t>
            </a:r>
          </a:p>
          <a:p>
            <a:r>
              <a:rPr lang="zh-CN" altLang="en-US" dirty="0" smtClean="0"/>
              <a:t>系统要求：</a:t>
            </a:r>
            <a:r>
              <a:rPr lang="en-US" altLang="zh-CN" dirty="0" smtClean="0"/>
              <a:t>Microsoft Windows</a:t>
            </a:r>
            <a:r>
              <a:rPr lang="zh-CN" altLang="en-US" dirty="0" smtClean="0"/>
              <a:t>，</a:t>
            </a:r>
            <a:r>
              <a:rPr lang="en-US" altLang="zh-CN" dirty="0" smtClean="0"/>
              <a:t>Linux</a:t>
            </a:r>
            <a:r>
              <a:rPr lang="zh-CN" altLang="en-US" dirty="0" smtClean="0"/>
              <a:t>（</a:t>
            </a:r>
            <a:r>
              <a:rPr lang="en-US" altLang="zh-CN" dirty="0" err="1" smtClean="0"/>
              <a:t>SuSE</a:t>
            </a:r>
            <a:r>
              <a:rPr lang="zh-CN" altLang="en-US" dirty="0" smtClean="0"/>
              <a:t>，</a:t>
            </a:r>
            <a:r>
              <a:rPr lang="en-US" altLang="zh-CN" dirty="0" smtClean="0"/>
              <a:t>Red Hat</a:t>
            </a:r>
            <a:r>
              <a:rPr lang="zh-CN" altLang="en-US" dirty="0" smtClean="0"/>
              <a:t>）</a:t>
            </a:r>
            <a:r>
              <a:rPr lang="en-US" altLang="zh-CN" dirty="0" smtClean="0"/>
              <a:t>Solaris</a:t>
            </a:r>
            <a:r>
              <a:rPr lang="zh-CN" altLang="en-US" dirty="0" smtClean="0"/>
              <a:t>，</a:t>
            </a:r>
            <a:r>
              <a:rPr lang="en-US" altLang="zh-CN" dirty="0" err="1" smtClean="0"/>
              <a:t>Vm</a:t>
            </a:r>
            <a:endParaRPr lang="en-US" altLang="zh-CN" dirty="0" smtClean="0"/>
          </a:p>
          <a:p>
            <a:r>
              <a:rPr lang="zh-CN" altLang="en-US" dirty="0" smtClean="0"/>
              <a:t>电源性能：</a:t>
            </a:r>
            <a:r>
              <a:rPr lang="en-US" altLang="zh-CN" dirty="0" smtClean="0"/>
              <a:t>12V+/_8% </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65</a:t>
            </a:fld>
            <a:endParaRPr lang="zh-CN" altLang="en-US"/>
          </a:p>
        </p:txBody>
      </p:sp>
    </p:spTree>
    <p:extLst>
      <p:ext uri="{BB962C8B-B14F-4D97-AF65-F5344CB8AC3E}">
        <p14:creationId xmlns:p14="http://schemas.microsoft.com/office/powerpoint/2010/main" val="910413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SATA3</a:t>
            </a:r>
            <a:r>
              <a:rPr lang="zh-CN" altLang="en-US" dirty="0" smtClean="0"/>
              <a:t>接口（无论是主板接口还是硬盘接口，都互相兼容）向下兼容</a:t>
            </a:r>
            <a:r>
              <a:rPr lang="en-US" altLang="zh-CN" dirty="0" smtClean="0"/>
              <a:t>sata2</a:t>
            </a:r>
            <a:r>
              <a:rPr lang="zh-CN" altLang="en-US" dirty="0" smtClean="0"/>
              <a:t>和</a:t>
            </a:r>
            <a:r>
              <a:rPr lang="en-US" altLang="zh-CN" dirty="0" smtClean="0"/>
              <a:t>sata1</a:t>
            </a:r>
            <a:r>
              <a:rPr lang="zh-CN" altLang="en-US" dirty="0" smtClean="0"/>
              <a:t>，不过</a:t>
            </a:r>
            <a:r>
              <a:rPr lang="en-US" altLang="zh-CN" dirty="0" smtClean="0"/>
              <a:t>sata2</a:t>
            </a:r>
            <a:r>
              <a:rPr lang="zh-CN" altLang="en-US" dirty="0" smtClean="0"/>
              <a:t>的接口会限制</a:t>
            </a:r>
            <a:r>
              <a:rPr lang="en-US" altLang="zh-CN" dirty="0" smtClean="0"/>
              <a:t>sata3</a:t>
            </a:r>
            <a:r>
              <a:rPr lang="zh-CN" altLang="en-US" dirty="0" smtClean="0"/>
              <a:t>硬盘的最大传输速度，但在使用中几乎没有影响。</a:t>
            </a:r>
            <a:endParaRPr lang="en-US" altLang="zh-CN" dirty="0" smtClean="0"/>
          </a:p>
          <a:p>
            <a:endParaRPr lang="en-US" altLang="zh-CN" dirty="0" smtClean="0"/>
          </a:p>
          <a:p>
            <a:endParaRPr lang="en-US" altLang="zh-CN" dirty="0" smtClean="0"/>
          </a:p>
          <a:p>
            <a:r>
              <a:rPr lang="zh-CN" altLang="en-US" dirty="0" smtClean="0"/>
              <a:t>因为每一种新的接口或技术都要考虑现时真正使用的接口和技术的市场占用率的情况所以都会向下兼容的，</a:t>
            </a:r>
            <a:r>
              <a:rPr lang="en-US" altLang="zh-CN" dirty="0" smtClean="0"/>
              <a:t>SATA3</a:t>
            </a:r>
            <a:r>
              <a:rPr lang="zh-CN" altLang="en-US" dirty="0" smtClean="0"/>
              <a:t>接到</a:t>
            </a:r>
            <a:r>
              <a:rPr lang="en-US" altLang="zh-CN" dirty="0" smtClean="0"/>
              <a:t>SATA2</a:t>
            </a:r>
            <a:r>
              <a:rPr lang="zh-CN" altLang="en-US" dirty="0" smtClean="0"/>
              <a:t>或</a:t>
            </a:r>
            <a:r>
              <a:rPr lang="en-US" altLang="zh-CN" dirty="0" smtClean="0"/>
              <a:t>SATA1</a:t>
            </a:r>
            <a:r>
              <a:rPr lang="zh-CN" altLang="en-US" dirty="0" smtClean="0"/>
              <a:t>都会没问题的，就是速度和性能不完全发挥而已。不过</a:t>
            </a:r>
            <a:r>
              <a:rPr lang="en-US" altLang="zh-CN" dirty="0" smtClean="0"/>
              <a:t>SATA3</a:t>
            </a:r>
            <a:r>
              <a:rPr lang="zh-CN" altLang="en-US" dirty="0" smtClean="0"/>
              <a:t>以过去的</a:t>
            </a:r>
            <a:r>
              <a:rPr lang="en-US" altLang="zh-CN" dirty="0" smtClean="0"/>
              <a:t>SATA2</a:t>
            </a:r>
            <a:r>
              <a:rPr lang="zh-CN" altLang="en-US" dirty="0" smtClean="0"/>
              <a:t>或</a:t>
            </a:r>
            <a:r>
              <a:rPr lang="en-US" altLang="zh-CN" dirty="0" smtClean="0"/>
              <a:t>SATA1</a:t>
            </a:r>
            <a:r>
              <a:rPr lang="zh-CN" altLang="en-US" dirty="0" smtClean="0"/>
              <a:t>应该没有本质上的区别因为硬盘的速度受盘面的转速限制，转速没改变其传输率基本不能提高，我估计</a:t>
            </a:r>
            <a:r>
              <a:rPr lang="en-US" altLang="zh-CN" dirty="0" smtClean="0"/>
              <a:t>SATA3</a:t>
            </a:r>
            <a:r>
              <a:rPr lang="zh-CN" altLang="en-US" dirty="0" smtClean="0"/>
              <a:t>在这种情况下只能通过增大缓存来到提高其传输速度。</a:t>
            </a:r>
            <a:endParaRPr lang="en-US" altLang="zh-CN" dirty="0" smtClean="0"/>
          </a:p>
          <a:p>
            <a:endParaRPr lang="en-US" altLang="zh-CN" dirty="0" smtClean="0"/>
          </a:p>
          <a:p>
            <a:r>
              <a:rPr lang="zh-CN" altLang="en-US" dirty="0" smtClean="0"/>
              <a:t>第二代</a:t>
            </a:r>
            <a:r>
              <a:rPr lang="en-US" altLang="zh-CN" dirty="0" smtClean="0"/>
              <a:t>SATA</a:t>
            </a:r>
            <a:r>
              <a:rPr lang="zh-CN" altLang="en-US" dirty="0" smtClean="0"/>
              <a:t>的传输速度为</a:t>
            </a:r>
            <a:r>
              <a:rPr lang="en-US" altLang="zh-CN" dirty="0" smtClean="0"/>
              <a:t>300MB/s</a:t>
            </a:r>
            <a:r>
              <a:rPr lang="zh-CN" altLang="en-US" dirty="0" smtClean="0"/>
              <a:t>，不过第三代的</a:t>
            </a:r>
            <a:r>
              <a:rPr lang="en-US" altLang="zh-CN" dirty="0" smtClean="0"/>
              <a:t>SATA</a:t>
            </a:r>
            <a:r>
              <a:rPr lang="zh-CN" altLang="en-US" dirty="0" smtClean="0">
                <a:hlinkClick r:id="rId3" action="ppaction://hlinkfile"/>
              </a:rPr>
              <a:t>产品</a:t>
            </a:r>
            <a:r>
              <a:rPr lang="zh-CN" altLang="en-US" dirty="0" smtClean="0"/>
              <a:t>的传输速度已经提高至</a:t>
            </a:r>
            <a:r>
              <a:rPr lang="en-US" altLang="zh-CN" dirty="0" smtClean="0"/>
              <a:t>600MB/s</a:t>
            </a:r>
            <a:r>
              <a:rPr lang="zh-CN" altLang="en-US" dirty="0" smtClean="0"/>
              <a:t>。</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68</a:t>
            </a:fld>
            <a:endParaRPr lang="zh-CN" altLang="en-US"/>
          </a:p>
        </p:txBody>
      </p:sp>
    </p:spTree>
    <p:extLst>
      <p:ext uri="{BB962C8B-B14F-4D97-AF65-F5344CB8AC3E}">
        <p14:creationId xmlns:p14="http://schemas.microsoft.com/office/powerpoint/2010/main" val="85920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机箱结构：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ATX</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MATX</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ITX</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EATX</a:t>
            </a:r>
            <a:endParaRPr lang="zh-CN" altLang="en-US" dirty="0" smtClean="0"/>
          </a:p>
          <a:p>
            <a:endParaRPr lang="en-US" altLang="zh-CN" dirty="0" smtClean="0"/>
          </a:p>
          <a:p>
            <a:r>
              <a:rPr lang="zh-CN" altLang="en-US" dirty="0" smtClean="0"/>
              <a:t>追求机箱的人：</a:t>
            </a:r>
            <a:endParaRPr lang="en-US" altLang="zh-CN" dirty="0" smtClean="0"/>
          </a:p>
          <a:p>
            <a:r>
              <a:rPr lang="en-US" altLang="zh-CN" dirty="0" smtClean="0"/>
              <a:t>1.</a:t>
            </a:r>
            <a:r>
              <a:rPr lang="zh-CN" altLang="en-US" dirty="0" smtClean="0"/>
              <a:t>外形好看</a:t>
            </a:r>
            <a:endParaRPr lang="en-US" altLang="zh-CN" dirty="0" smtClean="0"/>
          </a:p>
          <a:p>
            <a:r>
              <a:rPr lang="en-US" altLang="zh-CN" dirty="0" smtClean="0"/>
              <a:t>2.</a:t>
            </a:r>
            <a:r>
              <a:rPr lang="zh-CN" altLang="en-US" dirty="0" smtClean="0"/>
              <a:t>防幅射</a:t>
            </a:r>
            <a:endParaRPr lang="en-US" altLang="zh-CN" dirty="0" smtClean="0"/>
          </a:p>
          <a:p>
            <a:r>
              <a:rPr lang="en-US" altLang="zh-CN" dirty="0" smtClean="0"/>
              <a:t>3.</a:t>
            </a:r>
            <a:r>
              <a:rPr lang="zh-CN" altLang="en-US" dirty="0" smtClean="0"/>
              <a:t>游戏迷，散热</a:t>
            </a:r>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8</a:t>
            </a:fld>
            <a:endParaRPr lang="zh-CN" altLang="en-US"/>
          </a:p>
        </p:txBody>
      </p:sp>
    </p:spTree>
    <p:extLst>
      <p:ext uri="{BB962C8B-B14F-4D97-AF65-F5344CB8AC3E}">
        <p14:creationId xmlns:p14="http://schemas.microsoft.com/office/powerpoint/2010/main" val="1098838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左上：希捷</a:t>
            </a:r>
            <a:endParaRPr lang="en-US" altLang="zh-CN" dirty="0" smtClean="0"/>
          </a:p>
          <a:p>
            <a:r>
              <a:rPr lang="en-US" altLang="zh-CN" dirty="0" smtClean="0"/>
              <a:t>2.</a:t>
            </a:r>
            <a:r>
              <a:rPr lang="zh-CN" altLang="en-US" dirty="0" smtClean="0"/>
              <a:t>右上：西部数据（简称：西数）</a:t>
            </a:r>
            <a:endParaRPr lang="en-US" altLang="zh-CN" dirty="0" smtClean="0"/>
          </a:p>
          <a:p>
            <a:r>
              <a:rPr lang="en-US" altLang="zh-CN" dirty="0" smtClean="0"/>
              <a:t>3.</a:t>
            </a:r>
            <a:r>
              <a:rPr lang="zh-CN" altLang="en-US" dirty="0" smtClean="0"/>
              <a:t>东芝</a:t>
            </a:r>
            <a:endParaRPr lang="en-US" altLang="zh-CN" dirty="0" smtClean="0"/>
          </a:p>
          <a:p>
            <a:r>
              <a:rPr lang="en-US" altLang="zh-CN" dirty="0" smtClean="0"/>
              <a:t>4.</a:t>
            </a:r>
            <a:r>
              <a:rPr lang="zh-CN" altLang="en-US" sz="1200" kern="1200" dirty="0" smtClean="0">
                <a:solidFill>
                  <a:schemeClr val="tx1"/>
                </a:solidFill>
                <a:effectLst/>
                <a:latin typeface="+mn-lt"/>
                <a:ea typeface="+mn-ea"/>
                <a:cs typeface="+mn-cs"/>
              </a:rPr>
              <a:t>日立</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dirty="0" smtClean="0"/>
              <a:t>1</a:t>
            </a:r>
            <a:r>
              <a:rPr lang="zh-CN" altLang="en-US" dirty="0" smtClean="0"/>
              <a:t>希捷</a:t>
            </a:r>
            <a:r>
              <a:rPr lang="en-US" altLang="zh-CN" dirty="0" smtClean="0"/>
              <a:t>Seagate(</a:t>
            </a:r>
            <a:r>
              <a:rPr lang="zh-CN" altLang="en-US" dirty="0" smtClean="0"/>
              <a:t>十大硬盘品牌</a:t>
            </a:r>
            <a:r>
              <a:rPr lang="en-US" altLang="zh-CN" dirty="0" smtClean="0"/>
              <a:t>,1979</a:t>
            </a:r>
            <a:r>
              <a:rPr lang="zh-CN" altLang="en-US" dirty="0" smtClean="0"/>
              <a:t>年美国</a:t>
            </a:r>
            <a:r>
              <a:rPr lang="en-US" altLang="zh-CN" dirty="0" smtClean="0"/>
              <a:t>,</a:t>
            </a:r>
            <a:r>
              <a:rPr lang="zh-CN" altLang="en-US" dirty="0" smtClean="0"/>
              <a:t>全球领导品牌</a:t>
            </a:r>
            <a:r>
              <a:rPr lang="en-US" altLang="zh-CN" dirty="0" smtClean="0"/>
              <a:t>)</a:t>
            </a:r>
            <a:br>
              <a:rPr lang="en-US" altLang="zh-CN" dirty="0" smtClean="0"/>
            </a:br>
            <a:r>
              <a:rPr lang="en-US" altLang="zh-CN" dirty="0" smtClean="0"/>
              <a:t/>
            </a:r>
            <a:br>
              <a:rPr lang="en-US" altLang="zh-CN" dirty="0" smtClean="0"/>
            </a:br>
            <a:r>
              <a:rPr lang="en-US" altLang="zh-CN" dirty="0" smtClean="0"/>
              <a:t>2</a:t>
            </a:r>
            <a:r>
              <a:rPr lang="zh-CN" altLang="en-US" dirty="0" smtClean="0"/>
              <a:t>日立</a:t>
            </a:r>
            <a:r>
              <a:rPr lang="en-US" altLang="zh-CN" dirty="0" smtClean="0"/>
              <a:t>Hitachi(</a:t>
            </a:r>
            <a:r>
              <a:rPr lang="zh-CN" altLang="en-US" dirty="0" smtClean="0"/>
              <a:t>十大硬盘品牌</a:t>
            </a:r>
            <a:r>
              <a:rPr lang="en-US" altLang="zh-CN" dirty="0" smtClean="0"/>
              <a:t>,1910</a:t>
            </a:r>
            <a:r>
              <a:rPr lang="zh-CN" altLang="en-US" dirty="0" smtClean="0"/>
              <a:t>年日本</a:t>
            </a:r>
            <a:r>
              <a:rPr lang="en-US" altLang="zh-CN" dirty="0" smtClean="0"/>
              <a:t>,</a:t>
            </a:r>
            <a:r>
              <a:rPr lang="zh-CN" altLang="en-US" dirty="0" smtClean="0"/>
              <a:t>世界品牌</a:t>
            </a:r>
            <a:r>
              <a:rPr lang="en-US" altLang="zh-CN" dirty="0" smtClean="0"/>
              <a:t>)</a:t>
            </a:r>
            <a:br>
              <a:rPr lang="en-US" altLang="zh-CN" dirty="0" smtClean="0"/>
            </a:br>
            <a:r>
              <a:rPr lang="en-US" altLang="zh-CN" dirty="0" smtClean="0"/>
              <a:t/>
            </a:r>
            <a:br>
              <a:rPr lang="en-US" altLang="zh-CN" dirty="0" smtClean="0"/>
            </a:br>
            <a:r>
              <a:rPr lang="en-US" altLang="zh-CN" dirty="0" smtClean="0"/>
              <a:t>3</a:t>
            </a:r>
            <a:r>
              <a:rPr lang="zh-CN" altLang="en-US" dirty="0" smtClean="0"/>
              <a:t>西部数据</a:t>
            </a:r>
            <a:r>
              <a:rPr lang="en-US" altLang="zh-CN" dirty="0" smtClean="0"/>
              <a:t>WD(</a:t>
            </a:r>
            <a:r>
              <a:rPr lang="zh-CN" altLang="en-US" dirty="0" smtClean="0"/>
              <a:t>十大硬盘品牌</a:t>
            </a:r>
            <a:r>
              <a:rPr lang="en-US" altLang="zh-CN" dirty="0" smtClean="0"/>
              <a:t>,1970</a:t>
            </a:r>
            <a:r>
              <a:rPr lang="zh-CN" altLang="en-US" dirty="0" smtClean="0"/>
              <a:t>年美国</a:t>
            </a:r>
            <a:r>
              <a:rPr lang="en-US" altLang="zh-CN" dirty="0" smtClean="0"/>
              <a:t>,</a:t>
            </a:r>
            <a:r>
              <a:rPr lang="zh-CN" altLang="en-US" dirty="0" smtClean="0"/>
              <a:t>世界品牌</a:t>
            </a:r>
            <a:r>
              <a:rPr lang="en-US" altLang="zh-CN" dirty="0" smtClean="0"/>
              <a:t>)</a:t>
            </a:r>
            <a:br>
              <a:rPr lang="en-US" altLang="zh-CN" dirty="0" smtClean="0"/>
            </a:br>
            <a:r>
              <a:rPr lang="en-US" altLang="zh-CN" dirty="0" smtClean="0"/>
              <a:t/>
            </a:r>
            <a:br>
              <a:rPr lang="en-US" altLang="zh-CN" dirty="0" smtClean="0"/>
            </a:br>
            <a:r>
              <a:rPr lang="en-US" altLang="zh-CN" dirty="0" smtClean="0"/>
              <a:t>4</a:t>
            </a:r>
            <a:r>
              <a:rPr lang="zh-CN" altLang="en-US" dirty="0" smtClean="0"/>
              <a:t>三星</a:t>
            </a:r>
            <a:r>
              <a:rPr lang="en-US" altLang="zh-CN" dirty="0" smtClean="0"/>
              <a:t>Samsung(</a:t>
            </a:r>
            <a:r>
              <a:rPr lang="zh-CN" altLang="en-US" dirty="0" smtClean="0"/>
              <a:t>中国驰名商标</a:t>
            </a:r>
            <a:r>
              <a:rPr lang="en-US" altLang="zh-CN" dirty="0" smtClean="0"/>
              <a:t>,1938</a:t>
            </a:r>
            <a:r>
              <a:rPr lang="zh-CN" altLang="en-US" dirty="0" smtClean="0"/>
              <a:t>年韩国</a:t>
            </a:r>
            <a:r>
              <a:rPr lang="en-US" altLang="zh-CN" dirty="0" smtClean="0"/>
              <a:t>,</a:t>
            </a:r>
            <a:r>
              <a:rPr lang="zh-CN" altLang="en-US" dirty="0" smtClean="0"/>
              <a:t>十大硬盘品牌</a:t>
            </a:r>
            <a:r>
              <a:rPr lang="en-US" altLang="zh-CN" dirty="0" smtClean="0"/>
              <a:t>)</a:t>
            </a:r>
            <a:br>
              <a:rPr lang="en-US" altLang="zh-CN" dirty="0" smtClean="0"/>
            </a:br>
            <a:r>
              <a:rPr lang="en-US" altLang="zh-CN" dirty="0" smtClean="0"/>
              <a:t/>
            </a:r>
            <a:br>
              <a:rPr lang="en-US" altLang="zh-CN" dirty="0" smtClean="0"/>
            </a:br>
            <a:r>
              <a:rPr lang="en-US" altLang="zh-CN" dirty="0" smtClean="0"/>
              <a:t>5</a:t>
            </a:r>
            <a:r>
              <a:rPr lang="zh-CN" altLang="en-US" dirty="0" smtClean="0"/>
              <a:t>迈拓</a:t>
            </a:r>
            <a:r>
              <a:rPr lang="en-US" altLang="zh-CN" dirty="0" smtClean="0"/>
              <a:t>Maxtor(</a:t>
            </a:r>
            <a:r>
              <a:rPr lang="zh-CN" altLang="en-US" dirty="0" smtClean="0"/>
              <a:t>十大硬盘品牌</a:t>
            </a:r>
            <a:r>
              <a:rPr lang="en-US" altLang="zh-CN" dirty="0" smtClean="0"/>
              <a:t>,1982</a:t>
            </a:r>
            <a:r>
              <a:rPr lang="zh-CN" altLang="en-US" dirty="0" smtClean="0"/>
              <a:t>年美国</a:t>
            </a:r>
            <a:r>
              <a:rPr lang="en-US" altLang="zh-CN" dirty="0" smtClean="0"/>
              <a:t>,</a:t>
            </a:r>
            <a:r>
              <a:rPr lang="zh-CN" altLang="en-US" dirty="0" smtClean="0"/>
              <a:t>希捷旗下品牌</a:t>
            </a:r>
            <a:r>
              <a:rPr lang="en-US" altLang="zh-CN" dirty="0" smtClean="0"/>
              <a:t>)</a:t>
            </a:r>
            <a:br>
              <a:rPr lang="en-US" altLang="zh-CN" dirty="0" smtClean="0"/>
            </a:br>
            <a:r>
              <a:rPr lang="en-US" altLang="zh-CN" dirty="0" smtClean="0"/>
              <a:t/>
            </a:r>
            <a:br>
              <a:rPr lang="en-US" altLang="zh-CN" dirty="0" smtClean="0"/>
            </a:br>
            <a:r>
              <a:rPr lang="en-US" altLang="zh-CN" dirty="0" smtClean="0"/>
              <a:t>6IBM</a:t>
            </a:r>
            <a:r>
              <a:rPr lang="zh-CN" altLang="en-US" dirty="0" smtClean="0"/>
              <a:t>硬盘</a:t>
            </a:r>
            <a:r>
              <a:rPr lang="en-US" altLang="zh-CN" dirty="0" smtClean="0"/>
              <a:t>(1911</a:t>
            </a:r>
            <a:r>
              <a:rPr lang="zh-CN" altLang="en-US" dirty="0" smtClean="0"/>
              <a:t>年美国</a:t>
            </a:r>
            <a:r>
              <a:rPr lang="en-US" altLang="zh-CN" dirty="0" smtClean="0"/>
              <a:t>,</a:t>
            </a:r>
            <a:r>
              <a:rPr lang="zh-CN" altLang="en-US" dirty="0" smtClean="0"/>
              <a:t>一线品牌</a:t>
            </a:r>
            <a:r>
              <a:rPr lang="en-US" altLang="zh-CN" dirty="0" smtClean="0"/>
              <a:t>/</a:t>
            </a:r>
            <a:r>
              <a:rPr lang="zh-CN" altLang="en-US" dirty="0" smtClean="0"/>
              <a:t>牌子</a:t>
            </a:r>
            <a:r>
              <a:rPr lang="en-US" altLang="zh-CN" dirty="0" smtClean="0"/>
              <a:t>,</a:t>
            </a:r>
            <a:r>
              <a:rPr lang="zh-CN" altLang="en-US" dirty="0" smtClean="0"/>
              <a:t>十大硬盘品牌</a:t>
            </a:r>
            <a:r>
              <a:rPr lang="en-US" altLang="zh-CN" dirty="0" smtClean="0"/>
              <a:t>)</a:t>
            </a:r>
            <a:br>
              <a:rPr lang="en-US" altLang="zh-CN" dirty="0" smtClean="0"/>
            </a:br>
            <a:r>
              <a:rPr lang="en-US" altLang="zh-CN" dirty="0" smtClean="0"/>
              <a:t/>
            </a:r>
            <a:br>
              <a:rPr lang="en-US" altLang="zh-CN" dirty="0" smtClean="0"/>
            </a:br>
            <a:r>
              <a:rPr lang="en-US" altLang="zh-CN" dirty="0" smtClean="0"/>
              <a:t>7</a:t>
            </a:r>
            <a:r>
              <a:rPr lang="zh-CN" altLang="en-US" dirty="0" smtClean="0"/>
              <a:t>富士通</a:t>
            </a:r>
            <a:r>
              <a:rPr lang="en-US" altLang="zh-CN" dirty="0" smtClean="0"/>
              <a:t>Fujitsu(1875</a:t>
            </a:r>
            <a:r>
              <a:rPr lang="zh-CN" altLang="en-US" dirty="0" smtClean="0"/>
              <a:t>年日本</a:t>
            </a:r>
            <a:r>
              <a:rPr lang="en-US" altLang="zh-CN" dirty="0" smtClean="0"/>
              <a:t>,</a:t>
            </a:r>
            <a:r>
              <a:rPr lang="zh-CN" altLang="en-US" dirty="0" smtClean="0"/>
              <a:t>十大硬盘品牌</a:t>
            </a:r>
            <a:r>
              <a:rPr lang="en-US" altLang="zh-CN" dirty="0" smtClean="0"/>
              <a:t>,IT</a:t>
            </a:r>
            <a:r>
              <a:rPr lang="zh-CN" altLang="en-US" dirty="0" smtClean="0"/>
              <a:t>行业领袖</a:t>
            </a:r>
            <a:r>
              <a:rPr lang="en-US" altLang="zh-CN" dirty="0" smtClean="0"/>
              <a:t>)</a:t>
            </a:r>
            <a:br>
              <a:rPr lang="en-US" altLang="zh-CN" dirty="0" smtClean="0"/>
            </a:br>
            <a:r>
              <a:rPr lang="en-US" altLang="zh-CN" dirty="0" smtClean="0"/>
              <a:t/>
            </a:r>
            <a:br>
              <a:rPr lang="en-US" altLang="zh-CN" dirty="0" smtClean="0"/>
            </a:br>
            <a:r>
              <a:rPr lang="en-US" altLang="zh-CN" dirty="0" smtClean="0"/>
              <a:t>8</a:t>
            </a:r>
            <a:r>
              <a:rPr lang="zh-CN" altLang="en-US" dirty="0" smtClean="0"/>
              <a:t>易拓</a:t>
            </a:r>
            <a:r>
              <a:rPr lang="en-US" altLang="zh-CN" dirty="0" err="1" smtClean="0"/>
              <a:t>Excelstor</a:t>
            </a:r>
            <a:r>
              <a:rPr lang="en-US" altLang="zh-CN" dirty="0" smtClean="0"/>
              <a:t>(</a:t>
            </a:r>
            <a:r>
              <a:rPr lang="zh-CN" altLang="en-US" dirty="0" smtClean="0"/>
              <a:t>十大硬盘品牌</a:t>
            </a:r>
            <a:r>
              <a:rPr lang="en-US" altLang="zh-CN" dirty="0" smtClean="0"/>
              <a:t>,</a:t>
            </a:r>
            <a:r>
              <a:rPr lang="zh-CN" altLang="en-US" dirty="0" smtClean="0"/>
              <a:t>中国第一硬盘品牌</a:t>
            </a:r>
            <a:r>
              <a:rPr lang="en-US" altLang="zh-CN" dirty="0" smtClean="0"/>
              <a:t>,2001</a:t>
            </a:r>
            <a:r>
              <a:rPr lang="zh-CN" altLang="en-US" dirty="0" smtClean="0"/>
              <a:t>年深圳</a:t>
            </a:r>
            <a:r>
              <a:rPr lang="en-US" altLang="zh-CN" dirty="0" smtClean="0"/>
              <a:t>)</a:t>
            </a:r>
            <a:br>
              <a:rPr lang="en-US" altLang="zh-CN" dirty="0" smtClean="0"/>
            </a:br>
            <a:r>
              <a:rPr lang="en-US" altLang="zh-CN" dirty="0" smtClean="0"/>
              <a:t/>
            </a:r>
            <a:br>
              <a:rPr lang="en-US" altLang="zh-CN" dirty="0" smtClean="0"/>
            </a:br>
            <a:r>
              <a:rPr lang="en-US" altLang="zh-CN" dirty="0" smtClean="0"/>
              <a:t>9</a:t>
            </a:r>
            <a:r>
              <a:rPr lang="zh-CN" altLang="en-US" dirty="0" smtClean="0"/>
              <a:t>东芝</a:t>
            </a:r>
            <a:r>
              <a:rPr lang="en-US" altLang="zh-CN" dirty="0" smtClean="0"/>
              <a:t>Toshiba(1939</a:t>
            </a:r>
            <a:r>
              <a:rPr lang="zh-CN" altLang="en-US" dirty="0" smtClean="0"/>
              <a:t>年日本</a:t>
            </a:r>
            <a:r>
              <a:rPr lang="en-US" altLang="zh-CN" dirty="0" smtClean="0"/>
              <a:t>,</a:t>
            </a:r>
            <a:r>
              <a:rPr lang="zh-CN" altLang="en-US" dirty="0" smtClean="0"/>
              <a:t>十大硬盘品牌</a:t>
            </a:r>
            <a:r>
              <a:rPr lang="en-US" altLang="zh-CN" dirty="0" smtClean="0"/>
              <a:t>,</a:t>
            </a:r>
            <a:r>
              <a:rPr lang="zh-CN" altLang="en-US" dirty="0" smtClean="0"/>
              <a:t>世界品牌</a:t>
            </a:r>
            <a:r>
              <a:rPr lang="en-US" altLang="zh-CN" dirty="0" smtClean="0"/>
              <a:t>)</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69</a:t>
            </a:fld>
            <a:endParaRPr lang="zh-CN" altLang="en-US"/>
          </a:p>
        </p:txBody>
      </p:sp>
    </p:spTree>
    <p:extLst>
      <p:ext uri="{BB962C8B-B14F-4D97-AF65-F5344CB8AC3E}">
        <p14:creationId xmlns:p14="http://schemas.microsoft.com/office/powerpoint/2010/main" val="9422543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总部位于加州圣荷西的</a:t>
            </a:r>
            <a:r>
              <a:rPr lang="en-US" altLang="zh-CN" dirty="0" smtClean="0"/>
              <a:t>OCZ</a:t>
            </a:r>
            <a:r>
              <a:rPr lang="zh-CN" altLang="en-US" dirty="0" smtClean="0"/>
              <a:t>技术团队成立于</a:t>
            </a:r>
            <a:r>
              <a:rPr lang="en-US" altLang="zh-CN" dirty="0" smtClean="0"/>
              <a:t>2002</a:t>
            </a:r>
            <a:r>
              <a:rPr lang="zh-CN" altLang="en-US" dirty="0" smtClean="0"/>
              <a:t>年，专精于高速内存领域，已成为制造与销售固态硬盘（</a:t>
            </a:r>
            <a:r>
              <a:rPr lang="en-US" altLang="zh-CN" dirty="0" smtClean="0"/>
              <a:t>solid state drive, SSD</a:t>
            </a:r>
            <a:r>
              <a:rPr lang="zh-CN" altLang="en-US" dirty="0" smtClean="0"/>
              <a:t>）的主流供货商，这种插断性技术正逐渐取代传统的旋转式磁性硬盘（</a:t>
            </a:r>
            <a:r>
              <a:rPr lang="en-US" altLang="zh-CN" dirty="0" smtClean="0"/>
              <a:t>hard disk drive, HDD</a:t>
            </a:r>
            <a:r>
              <a:rPr lang="zh-CN" altLang="en-US" dirty="0" smtClean="0"/>
              <a:t>），改变市场游戏规则。</a:t>
            </a:r>
            <a:r>
              <a:rPr lang="en-US" altLang="zh-CN" dirty="0" smtClean="0"/>
              <a:t>SSD</a:t>
            </a:r>
            <a:r>
              <a:rPr lang="zh-CN" altLang="en-US" dirty="0" smtClean="0"/>
              <a:t>的速度较快，可靠度较好，运行温度较低，且消耗的功率较目前大多数计算机所使用的</a:t>
            </a:r>
            <a:r>
              <a:rPr lang="en-US" altLang="zh-CN" dirty="0" smtClean="0"/>
              <a:t>HDD</a:t>
            </a:r>
            <a:r>
              <a:rPr lang="zh-CN" altLang="en-US" dirty="0" smtClean="0"/>
              <a:t>明显较少。除了</a:t>
            </a:r>
            <a:r>
              <a:rPr lang="en-US" altLang="zh-CN" dirty="0" smtClean="0"/>
              <a:t>SSD</a:t>
            </a:r>
            <a:r>
              <a:rPr lang="zh-CN" altLang="en-US" dirty="0" smtClean="0"/>
              <a:t>技术，</a:t>
            </a:r>
            <a:r>
              <a:rPr lang="en-US" altLang="zh-CN" dirty="0" smtClean="0"/>
              <a:t>OCZ</a:t>
            </a:r>
            <a:r>
              <a:rPr lang="zh-CN" altLang="en-US" dirty="0" smtClean="0"/>
              <a:t>还提供用于运算装置与系统的高性能组件，包括企业级功率管理产品，以及先进的计算机游戏解决方案。</a:t>
            </a:r>
          </a:p>
          <a:p>
            <a:endParaRPr lang="en-US" altLang="zh-CN" dirty="0" smtClean="0"/>
          </a:p>
          <a:p>
            <a:endParaRPr lang="en-US" altLang="zh-CN" dirty="0" smtClean="0"/>
          </a:p>
          <a:p>
            <a:r>
              <a:rPr lang="en-US" altLang="zh-CN" dirty="0" smtClean="0"/>
              <a:t>Plextor“</a:t>
            </a:r>
            <a:r>
              <a:rPr lang="zh-CN" altLang="en-US" dirty="0" smtClean="0"/>
              <a:t>浦科特株式会社”是全球著名的数码音频、计算机周边设备</a:t>
            </a:r>
            <a:r>
              <a:rPr lang="en-US" altLang="zh-CN" dirty="0" smtClean="0"/>
              <a:t>,</a:t>
            </a:r>
            <a:r>
              <a:rPr lang="zh-CN" altLang="en-US" dirty="0" smtClean="0"/>
              <a:t>业务用音响机器等的开发制造厂商“信浓绢丝株式会社”</a:t>
            </a:r>
            <a:r>
              <a:rPr lang="en-US" altLang="zh-CN" dirty="0" smtClean="0"/>
              <a:t>100%</a:t>
            </a:r>
            <a:r>
              <a:rPr lang="zh-CN" altLang="en-US" dirty="0" smtClean="0"/>
              <a:t>出资成立的开发制造公司</a:t>
            </a:r>
            <a:r>
              <a:rPr lang="en-US" altLang="zh-CN" dirty="0" smtClean="0"/>
              <a:t>,</a:t>
            </a:r>
            <a:r>
              <a:rPr lang="zh-CN" altLang="en-US" dirty="0" smtClean="0"/>
              <a:t>总部及工厂位于</a:t>
            </a:r>
            <a:r>
              <a:rPr lang="zh-CN" altLang="en-US" dirty="0" smtClean="0">
                <a:hlinkClick r:id="rId3" action="ppaction://hlinkfile"/>
              </a:rPr>
              <a:t>日本</a:t>
            </a:r>
            <a:r>
              <a:rPr lang="zh-CN" altLang="en-US" dirty="0" smtClean="0">
                <a:hlinkClick r:id="rId4" action="ppaction://hlinkfile"/>
              </a:rPr>
              <a:t>长野县</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70</a:t>
            </a:fld>
            <a:endParaRPr lang="zh-CN" altLang="en-US"/>
          </a:p>
        </p:txBody>
      </p:sp>
    </p:spTree>
    <p:extLst>
      <p:ext uri="{BB962C8B-B14F-4D97-AF65-F5344CB8AC3E}">
        <p14:creationId xmlns:p14="http://schemas.microsoft.com/office/powerpoint/2010/main" val="1206295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DVD</a:t>
            </a:r>
            <a:r>
              <a:rPr lang="zh-CN" altLang="en-US" dirty="0" smtClean="0"/>
              <a:t>光驱是一种可以读取</a:t>
            </a:r>
            <a:r>
              <a:rPr lang="en-US" altLang="zh-CN" dirty="0" smtClean="0"/>
              <a:t>DVD</a:t>
            </a:r>
            <a:r>
              <a:rPr lang="zh-CN" altLang="en-US" dirty="0" smtClean="0"/>
              <a:t>碟片的光驱，除了兼容</a:t>
            </a:r>
            <a:r>
              <a:rPr lang="en-US" altLang="zh-CN" dirty="0" smtClean="0">
                <a:hlinkClick r:id="rId3" action="ppaction://hlinkfile"/>
              </a:rPr>
              <a:t>DVD-ROM</a:t>
            </a:r>
            <a:r>
              <a:rPr lang="zh-CN" altLang="en-US" dirty="0" smtClean="0"/>
              <a:t>，</a:t>
            </a:r>
            <a:r>
              <a:rPr lang="en-US" altLang="zh-CN" dirty="0" smtClean="0"/>
              <a:t>DVD-VIDEO</a:t>
            </a:r>
            <a:r>
              <a:rPr lang="zh-CN" altLang="en-US" dirty="0" smtClean="0"/>
              <a:t>，</a:t>
            </a:r>
            <a:r>
              <a:rPr lang="en-US" altLang="zh-CN" dirty="0" smtClean="0"/>
              <a:t>DVD-R</a:t>
            </a:r>
            <a:r>
              <a:rPr lang="zh-CN" altLang="en-US" dirty="0" smtClean="0"/>
              <a:t>，</a:t>
            </a:r>
            <a:r>
              <a:rPr lang="en-US" altLang="zh-CN" dirty="0" smtClean="0">
                <a:hlinkClick r:id="rId4" action="ppaction://hlinkfile"/>
              </a:rPr>
              <a:t>CD-ROM</a:t>
            </a:r>
            <a:r>
              <a:rPr lang="zh-CN" altLang="en-US" dirty="0" smtClean="0"/>
              <a:t>等常见的格式外，对于</a:t>
            </a:r>
            <a:r>
              <a:rPr lang="en-US" altLang="zh-CN" dirty="0" smtClean="0"/>
              <a:t>CD-R/RW</a:t>
            </a:r>
            <a:r>
              <a:rPr lang="zh-CN" altLang="en-US" dirty="0" smtClean="0"/>
              <a:t>，</a:t>
            </a:r>
            <a:r>
              <a:rPr lang="en-US" altLang="zh-CN" dirty="0" smtClean="0"/>
              <a:t>CD-I</a:t>
            </a:r>
            <a:r>
              <a:rPr lang="zh-CN" altLang="en-US" dirty="0" smtClean="0"/>
              <a:t>，</a:t>
            </a:r>
            <a:r>
              <a:rPr lang="en-US" altLang="zh-CN" dirty="0" smtClean="0"/>
              <a:t>VIDEO-CD</a:t>
            </a:r>
            <a:r>
              <a:rPr lang="zh-CN" altLang="en-US" dirty="0" smtClean="0"/>
              <a:t>，</a:t>
            </a:r>
            <a:r>
              <a:rPr lang="en-US" altLang="zh-CN" dirty="0" smtClean="0">
                <a:hlinkClick r:id="rId5" action="ppaction://hlinkfile"/>
              </a:rPr>
              <a:t>CD-G</a:t>
            </a:r>
            <a:r>
              <a:rPr lang="zh-CN" altLang="en-US" dirty="0" smtClean="0"/>
              <a:t>等都要能很好的支持。</a:t>
            </a:r>
            <a:endParaRPr lang="en-US" altLang="zh-CN" dirty="0" smtClean="0"/>
          </a:p>
          <a:p>
            <a:endParaRPr lang="en-US" altLang="zh-CN" dirty="0" smtClean="0"/>
          </a:p>
          <a:p>
            <a:r>
              <a:rPr lang="en-US" altLang="zh-CN" dirty="0" smtClean="0"/>
              <a:t>CD-R </a:t>
            </a:r>
            <a:r>
              <a:rPr lang="zh-CN" altLang="en-US" dirty="0" smtClean="0"/>
              <a:t>可读</a:t>
            </a:r>
            <a:r>
              <a:rPr lang="en-US" altLang="zh-CN" dirty="0" smtClean="0"/>
              <a:t>cd</a:t>
            </a:r>
            <a:r>
              <a:rPr lang="zh-CN" altLang="en-US" dirty="0" smtClean="0"/>
              <a:t>，不可刻录。</a:t>
            </a:r>
            <a:br>
              <a:rPr lang="zh-CN" altLang="en-US" dirty="0" smtClean="0"/>
            </a:br>
            <a:r>
              <a:rPr lang="en-US" altLang="zh-CN" dirty="0" smtClean="0"/>
              <a:t>CD-RW </a:t>
            </a:r>
            <a:r>
              <a:rPr lang="zh-CN" altLang="en-US" dirty="0" smtClean="0"/>
              <a:t>可读可刻录</a:t>
            </a:r>
            <a:r>
              <a:rPr lang="en-US" altLang="zh-CN" dirty="0" smtClean="0"/>
              <a:t>cd</a:t>
            </a:r>
            <a:br>
              <a:rPr lang="en-US" altLang="zh-CN" dirty="0" smtClean="0"/>
            </a:br>
            <a:r>
              <a:rPr lang="en-US" altLang="zh-CN" dirty="0" smtClean="0"/>
              <a:t>DVD-RW </a:t>
            </a:r>
            <a:r>
              <a:rPr lang="zh-CN" altLang="en-US" dirty="0" smtClean="0"/>
              <a:t>可读可刻录</a:t>
            </a:r>
            <a:r>
              <a:rPr lang="en-US" altLang="zh-CN" dirty="0" smtClean="0"/>
              <a:t>cd</a:t>
            </a:r>
            <a:r>
              <a:rPr lang="zh-CN" altLang="en-US" dirty="0" smtClean="0"/>
              <a:t>与</a:t>
            </a:r>
            <a:r>
              <a:rPr lang="en-US" altLang="zh-CN" dirty="0" err="1" smtClean="0"/>
              <a:t>dvd</a:t>
            </a:r>
            <a:r>
              <a:rPr lang="en-US" altLang="zh-CN" dirty="0" smtClean="0"/>
              <a:t/>
            </a:r>
            <a:br>
              <a:rPr lang="en-US" altLang="zh-CN" dirty="0" smtClean="0"/>
            </a:br>
            <a:r>
              <a:rPr lang="en-US" altLang="zh-CN" dirty="0" smtClean="0"/>
              <a:t>DVD-MUTIL </a:t>
            </a:r>
            <a:r>
              <a:rPr lang="zh-CN" altLang="en-US" dirty="0" smtClean="0"/>
              <a:t>功能比</a:t>
            </a:r>
            <a:r>
              <a:rPr lang="en-US" altLang="zh-CN" dirty="0" err="1" smtClean="0"/>
              <a:t>dvd-rw</a:t>
            </a:r>
            <a:r>
              <a:rPr lang="zh-CN" altLang="en-US" dirty="0" smtClean="0"/>
              <a:t>更强大（</a:t>
            </a:r>
            <a:r>
              <a:rPr lang="en-US" altLang="zh-CN" dirty="0" smtClean="0"/>
              <a:t>DVD</a:t>
            </a:r>
            <a:r>
              <a:rPr lang="zh-CN" altLang="en-US" dirty="0" smtClean="0"/>
              <a:t>盘有不同类型，有</a:t>
            </a:r>
            <a:r>
              <a:rPr lang="en-US" altLang="zh-CN" dirty="0" err="1" smtClean="0"/>
              <a:t>dvd</a:t>
            </a:r>
            <a:r>
              <a:rPr lang="en-US" altLang="zh-CN" dirty="0" smtClean="0"/>
              <a:t>-r</a:t>
            </a:r>
            <a:r>
              <a:rPr lang="zh-CN" altLang="en-US" dirty="0" smtClean="0"/>
              <a:t>与</a:t>
            </a:r>
            <a:r>
              <a:rPr lang="en-US" altLang="zh-CN" dirty="0" err="1" smtClean="0"/>
              <a:t>dvd+r</a:t>
            </a:r>
            <a:r>
              <a:rPr lang="zh-CN" altLang="en-US" dirty="0" smtClean="0"/>
              <a:t>之分）</a:t>
            </a:r>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72</a:t>
            </a:fld>
            <a:endParaRPr lang="zh-CN" altLang="en-US"/>
          </a:p>
        </p:txBody>
      </p:sp>
    </p:spTree>
    <p:extLst>
      <p:ext uri="{BB962C8B-B14F-4D97-AF65-F5344CB8AC3E}">
        <p14:creationId xmlns:p14="http://schemas.microsoft.com/office/powerpoint/2010/main" val="1338011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刻录机可以向可刻录的光盘里面写数据，光盘类型如</a:t>
            </a:r>
            <a:r>
              <a:rPr lang="en-US" altLang="zh-CN" dirty="0" err="1" smtClean="0"/>
              <a:t>dvd-rw</a:t>
            </a:r>
            <a:r>
              <a:rPr lang="zh-CN" altLang="en-US" dirty="0" smtClean="0"/>
              <a:t>，</a:t>
            </a:r>
            <a:r>
              <a:rPr lang="en-US" altLang="zh-CN" dirty="0" err="1" smtClean="0"/>
              <a:t>dvd</a:t>
            </a:r>
            <a:r>
              <a:rPr lang="en-US" altLang="zh-CN" dirty="0" smtClean="0"/>
              <a:t>-r</a:t>
            </a:r>
            <a:r>
              <a:rPr lang="zh-CN" altLang="en-US" dirty="0" smtClean="0"/>
              <a:t>，</a:t>
            </a:r>
            <a:r>
              <a:rPr lang="en-US" altLang="zh-CN" dirty="0" err="1" smtClean="0"/>
              <a:t>dvd+r</a:t>
            </a:r>
            <a:r>
              <a:rPr lang="zh-CN" altLang="en-US" dirty="0" smtClean="0"/>
              <a:t>，</a:t>
            </a:r>
            <a:r>
              <a:rPr lang="en-US" altLang="zh-CN" dirty="0" err="1" smtClean="0"/>
              <a:t>dvd</a:t>
            </a:r>
            <a:r>
              <a:rPr lang="en-US" altLang="zh-CN" dirty="0" smtClean="0"/>
              <a:t>-ram</a:t>
            </a:r>
            <a:r>
              <a:rPr lang="zh-CN" altLang="en-US" dirty="0" smtClean="0"/>
              <a:t>等包括</a:t>
            </a:r>
            <a:r>
              <a:rPr lang="en-US" altLang="zh-CN" dirty="0" smtClean="0"/>
              <a:t>cd</a:t>
            </a:r>
          </a:p>
          <a:p>
            <a:endParaRPr lang="en-US" altLang="zh-CN" dirty="0" smtClean="0"/>
          </a:p>
          <a:p>
            <a:r>
              <a:rPr lang="zh-CN" altLang="en-US" b="1" dirty="0" smtClean="0"/>
              <a:t>华硕</a:t>
            </a:r>
            <a:r>
              <a:rPr lang="en-US" altLang="zh-CN" b="1" dirty="0" smtClean="0"/>
              <a:t>DRW-24B3ST</a:t>
            </a:r>
          </a:p>
          <a:p>
            <a:r>
              <a:rPr lang="zh-CN" altLang="en-US" dirty="0" smtClean="0"/>
              <a:t>光驱类型：</a:t>
            </a:r>
            <a:r>
              <a:rPr lang="en-US" altLang="zh-CN" dirty="0" smtClean="0"/>
              <a:t>DVD</a:t>
            </a:r>
            <a:r>
              <a:rPr lang="zh-CN" altLang="en-US" dirty="0" smtClean="0"/>
              <a:t>刻录机 </a:t>
            </a:r>
          </a:p>
          <a:p>
            <a:r>
              <a:rPr lang="zh-CN" altLang="en-US" dirty="0" smtClean="0"/>
              <a:t>安装方式：内置（台式机光驱）</a:t>
            </a:r>
          </a:p>
          <a:p>
            <a:r>
              <a:rPr lang="zh-CN" altLang="en-US" dirty="0" smtClean="0"/>
              <a:t>接口类型：</a:t>
            </a:r>
            <a:r>
              <a:rPr lang="en-US" altLang="zh-CN" dirty="0" smtClean="0"/>
              <a:t>SATA </a:t>
            </a:r>
          </a:p>
          <a:p>
            <a:r>
              <a:rPr lang="zh-CN" altLang="en-US" dirty="0" smtClean="0"/>
              <a:t>缓存容量：</a:t>
            </a:r>
            <a:r>
              <a:rPr lang="en-US" altLang="zh-CN" dirty="0" smtClean="0"/>
              <a:t>1.5MB </a:t>
            </a:r>
          </a:p>
          <a:p>
            <a:r>
              <a:rPr lang="zh-CN" altLang="en-US" dirty="0" smtClean="0"/>
              <a:t>光盘加载方式：托盘式 </a:t>
            </a:r>
          </a:p>
          <a:p>
            <a:r>
              <a:rPr lang="zh-CN" altLang="en-US" dirty="0" smtClean="0"/>
              <a:t>支持盘片标准：</a:t>
            </a:r>
            <a:r>
              <a:rPr lang="en-US" altLang="zh-CN" dirty="0" smtClean="0"/>
              <a:t>Audio CD</a:t>
            </a:r>
            <a:r>
              <a:rPr lang="zh-CN" altLang="en-US" dirty="0" smtClean="0"/>
              <a:t>，</a:t>
            </a:r>
            <a:r>
              <a:rPr lang="en-US" altLang="zh-CN" dirty="0" smtClean="0"/>
              <a:t>Video CD</a:t>
            </a:r>
          </a:p>
          <a:p>
            <a:r>
              <a:rPr lang="en-US" altLang="zh-CN" dirty="0" smtClean="0"/>
              <a:t>DVD-R</a:t>
            </a:r>
            <a:r>
              <a:rPr lang="zh-CN" altLang="en-US" dirty="0" smtClean="0"/>
              <a:t>：</a:t>
            </a:r>
            <a:r>
              <a:rPr lang="en-US" altLang="zh-CN" dirty="0" smtClean="0"/>
              <a:t>16X </a:t>
            </a:r>
          </a:p>
          <a:p>
            <a:r>
              <a:rPr lang="en-US" altLang="zh-CN" dirty="0" smtClean="0"/>
              <a:t>DVD+R</a:t>
            </a:r>
            <a:r>
              <a:rPr lang="zh-CN" altLang="en-US" dirty="0" smtClean="0"/>
              <a:t>：</a:t>
            </a:r>
            <a:r>
              <a:rPr lang="en-US" altLang="zh-CN" dirty="0" smtClean="0"/>
              <a:t>16X </a:t>
            </a:r>
          </a:p>
          <a:p>
            <a:r>
              <a:rPr lang="en-US" altLang="zh-CN" dirty="0" smtClean="0"/>
              <a:t>DVD-RW</a:t>
            </a:r>
            <a:r>
              <a:rPr lang="zh-CN" altLang="en-US" dirty="0" smtClean="0"/>
              <a:t>：</a:t>
            </a:r>
            <a:r>
              <a:rPr lang="en-US" altLang="zh-CN" dirty="0" smtClean="0"/>
              <a:t>12X </a:t>
            </a:r>
          </a:p>
          <a:p>
            <a:r>
              <a:rPr lang="en-US" altLang="zh-CN" dirty="0" smtClean="0"/>
              <a:t>DVD-R DL</a:t>
            </a:r>
            <a:r>
              <a:rPr lang="zh-CN" altLang="en-US" dirty="0" smtClean="0"/>
              <a:t>：</a:t>
            </a:r>
            <a:r>
              <a:rPr lang="en-US" altLang="zh-CN" dirty="0" smtClean="0"/>
              <a:t>12X </a:t>
            </a:r>
          </a:p>
          <a:p>
            <a:r>
              <a:rPr lang="en-US" altLang="zh-CN" dirty="0" smtClean="0"/>
              <a:t>DVD-RAM</a:t>
            </a:r>
            <a:r>
              <a:rPr lang="zh-CN" altLang="en-US" dirty="0" smtClean="0"/>
              <a:t>：</a:t>
            </a:r>
            <a:r>
              <a:rPr lang="en-US" altLang="zh-CN" dirty="0" smtClean="0"/>
              <a:t>12X </a:t>
            </a:r>
          </a:p>
          <a:p>
            <a:r>
              <a:rPr lang="en-US" altLang="zh-CN" dirty="0" smtClean="0"/>
              <a:t>DVD+RW</a:t>
            </a:r>
            <a:r>
              <a:rPr lang="zh-CN" altLang="en-US" dirty="0" smtClean="0"/>
              <a:t>：</a:t>
            </a:r>
            <a:r>
              <a:rPr lang="en-US" altLang="zh-CN" dirty="0" smtClean="0"/>
              <a:t>12X </a:t>
            </a:r>
          </a:p>
          <a:p>
            <a:r>
              <a:rPr lang="en-US" altLang="zh-CN" dirty="0" smtClean="0"/>
              <a:t>DVD+R DL</a:t>
            </a:r>
            <a:r>
              <a:rPr lang="zh-CN" altLang="en-US" dirty="0" smtClean="0"/>
              <a:t>：</a:t>
            </a:r>
            <a:r>
              <a:rPr lang="en-US" altLang="zh-CN" dirty="0" smtClean="0"/>
              <a:t>12X </a:t>
            </a:r>
          </a:p>
          <a:p>
            <a:r>
              <a:rPr lang="en-US" altLang="zh-CN" dirty="0" smtClean="0"/>
              <a:t>CD-ROM</a:t>
            </a:r>
            <a:r>
              <a:rPr lang="zh-CN" altLang="en-US" dirty="0" smtClean="0"/>
              <a:t>：</a:t>
            </a:r>
            <a:r>
              <a:rPr lang="en-US" altLang="zh-CN" dirty="0" smtClean="0"/>
              <a:t>48X </a:t>
            </a:r>
          </a:p>
          <a:p>
            <a:r>
              <a:rPr lang="en-US" altLang="zh-CN" dirty="0" smtClean="0"/>
              <a:t>DVD-R</a:t>
            </a:r>
            <a:r>
              <a:rPr lang="zh-CN" altLang="en-US" dirty="0" smtClean="0"/>
              <a:t>：</a:t>
            </a:r>
            <a:r>
              <a:rPr lang="en-US" altLang="zh-CN" dirty="0" smtClean="0"/>
              <a:t>24X </a:t>
            </a:r>
          </a:p>
          <a:p>
            <a:r>
              <a:rPr lang="en-US" altLang="zh-CN" dirty="0" smtClean="0"/>
              <a:t>DVD-RW</a:t>
            </a:r>
            <a:r>
              <a:rPr lang="zh-CN" altLang="en-US" dirty="0" smtClean="0"/>
              <a:t>：</a:t>
            </a:r>
            <a:r>
              <a:rPr lang="en-US" altLang="zh-CN" dirty="0" smtClean="0"/>
              <a:t>6X </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73</a:t>
            </a:fld>
            <a:endParaRPr lang="zh-CN" altLang="en-US"/>
          </a:p>
        </p:txBody>
      </p:sp>
    </p:spTree>
    <p:extLst>
      <p:ext uri="{BB962C8B-B14F-4D97-AF65-F5344CB8AC3E}">
        <p14:creationId xmlns:p14="http://schemas.microsoft.com/office/powerpoint/2010/main" val="10605182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蓝光（</a:t>
            </a:r>
            <a:r>
              <a:rPr lang="en-US" altLang="zh-CN" dirty="0" smtClean="0"/>
              <a:t>Blu-Ray</a:t>
            </a:r>
            <a:r>
              <a:rPr lang="zh-CN" altLang="en-US" dirty="0" smtClean="0"/>
              <a:t>）是由索尼、松下、日立、先锋、夏普、</a:t>
            </a:r>
            <a:r>
              <a:rPr lang="en-US" altLang="zh-CN" dirty="0" smtClean="0"/>
              <a:t>LG</a:t>
            </a:r>
            <a:r>
              <a:rPr lang="zh-CN" altLang="en-US" dirty="0" smtClean="0"/>
              <a:t>电子、三星、汤姆逊和</a:t>
            </a:r>
            <a:r>
              <a:rPr lang="en-US" altLang="zh-CN" dirty="0" smtClean="0"/>
              <a:t>Philips</a:t>
            </a:r>
            <a:r>
              <a:rPr lang="zh-CN" altLang="en-US" dirty="0" smtClean="0"/>
              <a:t>等</a:t>
            </a:r>
            <a:r>
              <a:rPr lang="en-US" altLang="zh-CN" dirty="0" smtClean="0"/>
              <a:t>9</a:t>
            </a:r>
            <a:r>
              <a:rPr lang="zh-CN" altLang="en-US" dirty="0" smtClean="0"/>
              <a:t>家电子巨头在</a:t>
            </a:r>
            <a:r>
              <a:rPr lang="en-US" altLang="zh-CN" dirty="0" smtClean="0"/>
              <a:t>2002</a:t>
            </a:r>
            <a:r>
              <a:rPr lang="zh-CN" altLang="en-US" dirty="0" smtClean="0"/>
              <a:t>年</a:t>
            </a:r>
            <a:r>
              <a:rPr lang="en-US" altLang="zh-CN" dirty="0" smtClean="0"/>
              <a:t>2</a:t>
            </a:r>
            <a:r>
              <a:rPr lang="zh-CN" altLang="en-US" dirty="0" smtClean="0"/>
              <a:t>月</a:t>
            </a:r>
            <a:r>
              <a:rPr lang="en-US" altLang="zh-CN" dirty="0" smtClean="0"/>
              <a:t>19</a:t>
            </a:r>
            <a:r>
              <a:rPr lang="zh-CN" altLang="en-US" dirty="0" smtClean="0"/>
              <a:t>日共同推出的新一代</a:t>
            </a:r>
            <a:r>
              <a:rPr lang="en-US" altLang="zh-CN" dirty="0" smtClean="0"/>
              <a:t>DVD</a:t>
            </a:r>
            <a:r>
              <a:rPr lang="zh-CN" altLang="en-US" dirty="0" smtClean="0"/>
              <a:t>光盘标准。蓝光光盘的一个最大优势是容量大，目前单面单层的就高达 </a:t>
            </a:r>
            <a:r>
              <a:rPr lang="en-US" altLang="zh-CN" dirty="0" smtClean="0"/>
              <a:t>23.3GB/25GB/27GB</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lang="zh-CN" altLang="en-US" b="1" dirty="0" smtClean="0"/>
              <a:t>华硕</a:t>
            </a:r>
            <a:r>
              <a:rPr lang="en-US" altLang="zh-CN" b="1" dirty="0" smtClean="0"/>
              <a:t>BW-14D1XT</a:t>
            </a:r>
            <a:endParaRPr lang="en-US" altLang="zh-CN" dirty="0" smtClean="0"/>
          </a:p>
          <a:p>
            <a:r>
              <a:rPr lang="zh-CN" altLang="en-US" dirty="0" smtClean="0"/>
              <a:t>光驱类型：蓝光刻录机 </a:t>
            </a:r>
          </a:p>
          <a:p>
            <a:r>
              <a:rPr lang="zh-CN" altLang="en-US" dirty="0" smtClean="0"/>
              <a:t>安装方式：内置（台式机光驱）</a:t>
            </a:r>
          </a:p>
          <a:p>
            <a:r>
              <a:rPr lang="zh-CN" altLang="en-US" dirty="0" smtClean="0"/>
              <a:t>接口类型：</a:t>
            </a:r>
            <a:r>
              <a:rPr lang="en-US" altLang="zh-CN" dirty="0" smtClean="0"/>
              <a:t>SATA </a:t>
            </a:r>
          </a:p>
          <a:p>
            <a:r>
              <a:rPr lang="zh-CN" altLang="en-US" dirty="0" smtClean="0"/>
              <a:t>缓存容量：</a:t>
            </a:r>
            <a:r>
              <a:rPr lang="en-US" altLang="zh-CN" dirty="0" smtClean="0"/>
              <a:t>4MB </a:t>
            </a:r>
          </a:p>
          <a:p>
            <a:r>
              <a:rPr lang="en-US" altLang="zh-CN" dirty="0" smtClean="0"/>
              <a:t>DVD-R</a:t>
            </a:r>
            <a:r>
              <a:rPr lang="zh-CN" altLang="en-US" dirty="0" smtClean="0"/>
              <a:t>：</a:t>
            </a:r>
            <a:r>
              <a:rPr lang="en-US" altLang="zh-CN" dirty="0" smtClean="0"/>
              <a:t>16X </a:t>
            </a:r>
          </a:p>
          <a:p>
            <a:r>
              <a:rPr lang="en-US" altLang="zh-CN" dirty="0" smtClean="0"/>
              <a:t>CD-R</a:t>
            </a:r>
            <a:r>
              <a:rPr lang="zh-CN" altLang="en-US" dirty="0" smtClean="0"/>
              <a:t>：</a:t>
            </a:r>
            <a:r>
              <a:rPr lang="en-US" altLang="zh-CN" dirty="0" smtClean="0"/>
              <a:t>48X </a:t>
            </a:r>
          </a:p>
          <a:p>
            <a:r>
              <a:rPr lang="en-US" altLang="zh-CN" dirty="0" smtClean="0"/>
              <a:t>DVD+R</a:t>
            </a:r>
            <a:r>
              <a:rPr lang="zh-CN" altLang="en-US" dirty="0" smtClean="0"/>
              <a:t>：</a:t>
            </a:r>
            <a:r>
              <a:rPr lang="en-US" altLang="zh-CN" dirty="0" smtClean="0"/>
              <a:t>16X </a:t>
            </a:r>
          </a:p>
          <a:p>
            <a:r>
              <a:rPr lang="en-US" altLang="zh-CN" dirty="0" smtClean="0"/>
              <a:t>CD-ROM</a:t>
            </a:r>
            <a:r>
              <a:rPr lang="zh-CN" altLang="en-US" dirty="0" smtClean="0"/>
              <a:t>：</a:t>
            </a:r>
            <a:r>
              <a:rPr lang="en-US" altLang="zh-CN" dirty="0" smtClean="0"/>
              <a:t>48X </a:t>
            </a:r>
          </a:p>
          <a:p>
            <a:r>
              <a:rPr lang="en-US" altLang="zh-CN" dirty="0" smtClean="0"/>
              <a:t>BD-RE</a:t>
            </a:r>
            <a:r>
              <a:rPr lang="zh-CN" altLang="en-US" dirty="0" smtClean="0"/>
              <a:t>：</a:t>
            </a:r>
            <a:r>
              <a:rPr lang="en-US" altLang="zh-CN" dirty="0" smtClean="0"/>
              <a:t>8X </a:t>
            </a:r>
          </a:p>
          <a:p>
            <a:r>
              <a:rPr lang="en-US" altLang="zh-CN" dirty="0" smtClean="0"/>
              <a:t>DVD-RW</a:t>
            </a:r>
            <a:r>
              <a:rPr lang="zh-CN" altLang="en-US" dirty="0" smtClean="0"/>
              <a:t>：</a:t>
            </a:r>
            <a:r>
              <a:rPr lang="en-US" altLang="zh-CN" dirty="0" smtClean="0"/>
              <a:t>12X </a:t>
            </a:r>
          </a:p>
          <a:p>
            <a:r>
              <a:rPr lang="en-US" altLang="zh-CN" dirty="0" smtClean="0"/>
              <a:t>DVD-R DL</a:t>
            </a:r>
            <a:r>
              <a:rPr lang="zh-CN" altLang="en-US" dirty="0" smtClean="0"/>
              <a:t>：</a:t>
            </a:r>
            <a:r>
              <a:rPr lang="en-US" altLang="zh-CN" dirty="0" smtClean="0"/>
              <a:t>12X </a:t>
            </a:r>
          </a:p>
          <a:p>
            <a:r>
              <a:rPr lang="en-US" altLang="zh-CN" dirty="0" smtClean="0"/>
              <a:t>DVD-RAM</a:t>
            </a:r>
            <a:r>
              <a:rPr lang="zh-CN" altLang="en-US" dirty="0" smtClean="0"/>
              <a:t>：</a:t>
            </a:r>
            <a:r>
              <a:rPr lang="en-US" altLang="zh-CN" dirty="0" smtClean="0"/>
              <a:t>5X </a:t>
            </a:r>
          </a:p>
          <a:p>
            <a:r>
              <a:rPr lang="en-US" altLang="zh-CN" dirty="0" smtClean="0"/>
              <a:t>DVD+RW</a:t>
            </a:r>
            <a:r>
              <a:rPr lang="zh-CN" altLang="en-US" dirty="0" smtClean="0"/>
              <a:t>：</a:t>
            </a:r>
            <a:r>
              <a:rPr lang="en-US" altLang="zh-CN" dirty="0" smtClean="0"/>
              <a:t>12X </a:t>
            </a:r>
          </a:p>
          <a:p>
            <a:r>
              <a:rPr lang="en-US" altLang="zh-CN" dirty="0" smtClean="0"/>
              <a:t>DVD+R DL</a:t>
            </a:r>
            <a:r>
              <a:rPr lang="zh-CN" altLang="en-US" dirty="0" smtClean="0"/>
              <a:t>：</a:t>
            </a:r>
            <a:r>
              <a:rPr lang="en-US" altLang="zh-CN" dirty="0" smtClean="0"/>
              <a:t>12X </a:t>
            </a:r>
          </a:p>
          <a:p>
            <a:r>
              <a:rPr lang="en-US" altLang="zh-CN" dirty="0" smtClean="0"/>
              <a:t>BD-R</a:t>
            </a:r>
            <a:r>
              <a:rPr lang="zh-CN" altLang="en-US" dirty="0" smtClean="0"/>
              <a:t>：</a:t>
            </a:r>
            <a:r>
              <a:rPr lang="en-US" altLang="zh-CN" dirty="0" smtClean="0"/>
              <a:t>14X </a:t>
            </a:r>
          </a:p>
          <a:p>
            <a:r>
              <a:rPr lang="en-US" altLang="zh-CN" dirty="0" smtClean="0"/>
              <a:t>BD-RE</a:t>
            </a:r>
            <a:r>
              <a:rPr lang="zh-CN" altLang="en-US" dirty="0" smtClean="0"/>
              <a:t>：</a:t>
            </a:r>
            <a:r>
              <a:rPr lang="en-US" altLang="zh-CN" dirty="0" smtClean="0"/>
              <a:t>2X </a:t>
            </a:r>
          </a:p>
          <a:p>
            <a:r>
              <a:rPr lang="en-US" altLang="zh-CN" dirty="0" smtClean="0"/>
              <a:t>DVD-R</a:t>
            </a:r>
            <a:r>
              <a:rPr lang="zh-CN" altLang="en-US" dirty="0" smtClean="0"/>
              <a:t>：</a:t>
            </a:r>
            <a:r>
              <a:rPr lang="en-US" altLang="zh-CN" dirty="0" smtClean="0"/>
              <a:t>16X </a:t>
            </a:r>
          </a:p>
          <a:p>
            <a:r>
              <a:rPr lang="en-US" altLang="zh-CN" dirty="0" smtClean="0"/>
              <a:t>DVD-RW</a:t>
            </a:r>
            <a:r>
              <a:rPr lang="zh-CN" altLang="en-US" dirty="0" smtClean="0"/>
              <a:t>：</a:t>
            </a:r>
            <a:r>
              <a:rPr lang="en-US" altLang="zh-CN" dirty="0" smtClean="0"/>
              <a:t>6X </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74</a:t>
            </a:fld>
            <a:endParaRPr lang="zh-CN" altLang="en-US"/>
          </a:p>
        </p:txBody>
      </p:sp>
    </p:spTree>
    <p:extLst>
      <p:ext uri="{BB962C8B-B14F-4D97-AF65-F5344CB8AC3E}">
        <p14:creationId xmlns:p14="http://schemas.microsoft.com/office/powerpoint/2010/main" val="3778211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dirty="0" smtClean="0"/>
              <a:t>80 PLUS </a:t>
            </a:r>
            <a:r>
              <a:rPr lang="zh-CN" altLang="en-US" i="0" dirty="0" smtClean="0"/>
              <a:t>计划是由</a:t>
            </a:r>
            <a:r>
              <a:rPr lang="zh-CN" altLang="en-US" i="0" dirty="0" smtClean="0">
                <a:hlinkClick r:id="rId3" action="ppaction://hlinkfile"/>
              </a:rPr>
              <a:t>美国</a:t>
            </a:r>
            <a:r>
              <a:rPr lang="zh-CN" altLang="en-US" i="0" dirty="0" smtClean="0"/>
              <a:t>能源署出台， </a:t>
            </a:r>
            <a:r>
              <a:rPr lang="en-US" altLang="zh-CN" i="0" dirty="0" err="1" smtClean="0"/>
              <a:t>Ecos</a:t>
            </a:r>
            <a:r>
              <a:rPr lang="en-US" altLang="zh-CN" i="0" dirty="0" smtClean="0"/>
              <a:t> Consulting </a:t>
            </a:r>
            <a:r>
              <a:rPr lang="zh-CN" altLang="en-US" i="0" dirty="0" smtClean="0"/>
              <a:t>负责执行的一项全国性节能现金奖励方案。起初为降低能耗，鼓励系统商在生产台式机或服务器时选配使用满载、</a:t>
            </a:r>
            <a:r>
              <a:rPr lang="en-US" altLang="zh-CN" i="0" dirty="0" smtClean="0"/>
              <a:t>50%</a:t>
            </a:r>
            <a:r>
              <a:rPr lang="zh-CN" altLang="en-US" i="0" dirty="0" smtClean="0"/>
              <a:t>负载、</a:t>
            </a:r>
            <a:r>
              <a:rPr lang="en-US" altLang="zh-CN" i="0" dirty="0" smtClean="0"/>
              <a:t>20%</a:t>
            </a:r>
            <a:r>
              <a:rPr lang="zh-CN" altLang="en-US" i="0" dirty="0" smtClean="0"/>
              <a:t>负载效率均在</a:t>
            </a:r>
            <a:r>
              <a:rPr lang="en-US" altLang="zh-CN" i="0" dirty="0" smtClean="0"/>
              <a:t>80%</a:t>
            </a:r>
            <a:r>
              <a:rPr lang="zh-CN" altLang="en-US" i="0" dirty="0" smtClean="0"/>
              <a:t>以上和在额定负载条件下</a:t>
            </a:r>
            <a:r>
              <a:rPr lang="en-US" altLang="zh-CN" i="0" dirty="0" smtClean="0"/>
              <a:t>PF</a:t>
            </a:r>
            <a:r>
              <a:rPr lang="zh-CN" altLang="en-US" i="0" dirty="0" smtClean="0"/>
              <a:t>值大于</a:t>
            </a:r>
            <a:r>
              <a:rPr lang="en-US" altLang="zh-CN" i="0" dirty="0" smtClean="0"/>
              <a:t>0.9</a:t>
            </a:r>
            <a:r>
              <a:rPr lang="zh-CN" altLang="en-US" i="0" dirty="0" smtClean="0"/>
              <a:t>的电源。由美国政府自掏腰包，对于符合以上要求的，台式机每套系统奖励</a:t>
            </a:r>
            <a:r>
              <a:rPr lang="en-US" altLang="zh-CN" i="0" dirty="0" smtClean="0"/>
              <a:t>5</a:t>
            </a:r>
            <a:r>
              <a:rPr lang="zh-CN" altLang="en-US" i="0" dirty="0" smtClean="0"/>
              <a:t>美元，对于服务器每套系统则奖励</a:t>
            </a:r>
            <a:r>
              <a:rPr lang="en-US" altLang="zh-CN" i="0" dirty="0" smtClean="0"/>
              <a:t>10</a:t>
            </a:r>
            <a:r>
              <a:rPr lang="zh-CN" altLang="en-US" i="0" dirty="0" smtClean="0"/>
              <a:t>美元。</a:t>
            </a:r>
          </a:p>
          <a:p>
            <a:endParaRPr lang="en-US" altLang="zh-CN" i="0" dirty="0" smtClean="0"/>
          </a:p>
          <a:p>
            <a:endParaRPr lang="en-US" altLang="zh-CN" i="0" dirty="0" smtClean="0"/>
          </a:p>
          <a:p>
            <a:r>
              <a:rPr lang="en-US" altLang="zh-CN" i="0" dirty="0" smtClean="0"/>
              <a:t>80plus</a:t>
            </a:r>
            <a:r>
              <a:rPr lang="zh-CN" altLang="en-US" i="0" dirty="0" smtClean="0"/>
              <a:t>新增三个奖项</a:t>
            </a:r>
          </a:p>
          <a:p>
            <a:r>
              <a:rPr lang="en-US" altLang="zh-CN" b="1" i="0" dirty="0" smtClean="0"/>
              <a:t>80plus</a:t>
            </a:r>
            <a:r>
              <a:rPr lang="zh-CN" altLang="en-US" b="1" i="0" dirty="0" smtClean="0"/>
              <a:t>白牌</a:t>
            </a:r>
            <a:r>
              <a:rPr lang="en-US" altLang="zh-CN" b="1" i="0" dirty="0" smtClean="0"/>
              <a:t>(Standard)</a:t>
            </a:r>
          </a:p>
          <a:p>
            <a:r>
              <a:rPr lang="zh-CN" altLang="en-US" i="0" dirty="0" smtClean="0"/>
              <a:t>负载 效率</a:t>
            </a:r>
          </a:p>
          <a:p>
            <a:r>
              <a:rPr lang="en-US" altLang="zh-CN" i="0" dirty="0" smtClean="0"/>
              <a:t>20% 80%</a:t>
            </a:r>
          </a:p>
          <a:p>
            <a:r>
              <a:rPr lang="en-US" altLang="zh-CN" i="0" dirty="0" smtClean="0"/>
              <a:t>50% 80%</a:t>
            </a:r>
          </a:p>
          <a:p>
            <a:r>
              <a:rPr lang="en-US" altLang="zh-CN" i="0" dirty="0" smtClean="0"/>
              <a:t>100% 80%</a:t>
            </a:r>
          </a:p>
          <a:p>
            <a:r>
              <a:rPr lang="en-US" altLang="zh-CN" b="1" i="0" dirty="0" smtClean="0"/>
              <a:t>80plus</a:t>
            </a:r>
            <a:r>
              <a:rPr lang="zh-CN" altLang="en-US" b="1" i="0" dirty="0" smtClean="0"/>
              <a:t>铜奖</a:t>
            </a:r>
            <a:r>
              <a:rPr lang="en-US" altLang="zh-CN" b="1" i="0" dirty="0" smtClean="0"/>
              <a:t>(Bronze)</a:t>
            </a:r>
          </a:p>
          <a:p>
            <a:r>
              <a:rPr lang="zh-CN" altLang="en-US" i="0" dirty="0" smtClean="0"/>
              <a:t>负载 效率</a:t>
            </a:r>
          </a:p>
          <a:p>
            <a:r>
              <a:rPr lang="en-US" altLang="zh-CN" i="0" dirty="0" smtClean="0"/>
              <a:t>20% 82%</a:t>
            </a:r>
          </a:p>
          <a:p>
            <a:r>
              <a:rPr lang="en-US" altLang="zh-CN" i="0" dirty="0" smtClean="0"/>
              <a:t>50% 85%</a:t>
            </a:r>
          </a:p>
          <a:p>
            <a:r>
              <a:rPr lang="en-US" altLang="zh-CN" i="0" dirty="0" smtClean="0"/>
              <a:t>100% 82%</a:t>
            </a:r>
          </a:p>
          <a:p>
            <a:r>
              <a:rPr lang="en-US" altLang="zh-CN" b="1" i="0" dirty="0" smtClean="0"/>
              <a:t>80plus</a:t>
            </a:r>
            <a:r>
              <a:rPr lang="zh-CN" altLang="en-US" b="1" i="0" dirty="0" smtClean="0"/>
              <a:t>银奖</a:t>
            </a:r>
            <a:r>
              <a:rPr lang="en-US" altLang="zh-CN" b="1" i="0" dirty="0" smtClean="0"/>
              <a:t>(Silver)</a:t>
            </a:r>
          </a:p>
          <a:p>
            <a:r>
              <a:rPr lang="zh-CN" altLang="en-US" i="0" dirty="0" smtClean="0"/>
              <a:t>负载 效率</a:t>
            </a:r>
          </a:p>
          <a:p>
            <a:r>
              <a:rPr lang="en-US" altLang="zh-CN" i="0" dirty="0" smtClean="0"/>
              <a:t>20% 85%</a:t>
            </a:r>
          </a:p>
          <a:p>
            <a:r>
              <a:rPr lang="en-US" altLang="zh-CN" i="0" dirty="0" smtClean="0"/>
              <a:t>50% 88%</a:t>
            </a:r>
          </a:p>
          <a:p>
            <a:r>
              <a:rPr lang="en-US" altLang="zh-CN" i="0" dirty="0" smtClean="0"/>
              <a:t>100% 85%</a:t>
            </a:r>
          </a:p>
          <a:p>
            <a:r>
              <a:rPr lang="en-US" altLang="zh-CN" b="1" i="0" dirty="0" smtClean="0"/>
              <a:t>80plus</a:t>
            </a:r>
            <a:r>
              <a:rPr lang="zh-CN" altLang="en-US" b="1" i="0" dirty="0" smtClean="0"/>
              <a:t>金奖</a:t>
            </a:r>
            <a:r>
              <a:rPr lang="en-US" altLang="zh-CN" b="1" i="0" dirty="0" smtClean="0"/>
              <a:t>(Gold)</a:t>
            </a:r>
          </a:p>
          <a:p>
            <a:r>
              <a:rPr lang="zh-CN" altLang="en-US" i="0" dirty="0" smtClean="0"/>
              <a:t>负载 效率</a:t>
            </a:r>
          </a:p>
          <a:p>
            <a:r>
              <a:rPr lang="en-US" altLang="zh-CN" i="0" dirty="0" smtClean="0"/>
              <a:t>20% 87%</a:t>
            </a:r>
          </a:p>
          <a:p>
            <a:r>
              <a:rPr lang="en-US" altLang="zh-CN" i="0" dirty="0" smtClean="0"/>
              <a:t>50% 90%</a:t>
            </a:r>
          </a:p>
          <a:p>
            <a:r>
              <a:rPr lang="en-US" altLang="zh-CN" i="0" dirty="0" smtClean="0"/>
              <a:t>100% 87%</a:t>
            </a:r>
          </a:p>
          <a:p>
            <a:r>
              <a:rPr lang="en-US" altLang="zh-CN" b="1" i="0" dirty="0" smtClean="0"/>
              <a:t>80plus</a:t>
            </a:r>
            <a:r>
              <a:rPr lang="zh-CN" altLang="en-US" b="1" i="0" dirty="0" smtClean="0"/>
              <a:t>白金</a:t>
            </a:r>
            <a:r>
              <a:rPr lang="en-US" altLang="zh-CN" b="1" i="0" dirty="0" smtClean="0"/>
              <a:t>(Platinum)</a:t>
            </a:r>
          </a:p>
          <a:p>
            <a:r>
              <a:rPr lang="zh-CN" altLang="en-US" i="0" dirty="0" smtClean="0"/>
              <a:t>负载 效率</a:t>
            </a:r>
          </a:p>
          <a:p>
            <a:r>
              <a:rPr lang="en-US" altLang="zh-CN" i="0" dirty="0" smtClean="0"/>
              <a:t>20% 90%</a:t>
            </a:r>
          </a:p>
          <a:p>
            <a:r>
              <a:rPr lang="en-US" altLang="zh-CN" i="0" dirty="0" smtClean="0"/>
              <a:t>50% 92%</a:t>
            </a:r>
          </a:p>
          <a:p>
            <a:r>
              <a:rPr lang="en-US" altLang="zh-CN" i="0" dirty="0" smtClean="0"/>
              <a:t>100% 89%</a:t>
            </a:r>
          </a:p>
          <a:p>
            <a:endParaRPr lang="en-US" altLang="zh-CN" i="0" dirty="0" smtClean="0"/>
          </a:p>
          <a:p>
            <a:endParaRPr lang="en-US" altLang="zh-CN" i="0" dirty="0" smtClean="0"/>
          </a:p>
          <a:p>
            <a:r>
              <a:rPr lang="zh-CN" altLang="en-US" b="1" dirty="0" smtClean="0"/>
              <a:t>酷冷至尊金牌龙影智能版</a:t>
            </a:r>
            <a:r>
              <a:rPr lang="en-US" altLang="zh-CN" b="1" dirty="0" smtClean="0"/>
              <a:t>1300W</a:t>
            </a:r>
            <a:r>
              <a:rPr lang="zh-CN" altLang="en-US" b="1" dirty="0" smtClean="0"/>
              <a:t>（</a:t>
            </a:r>
            <a:r>
              <a:rPr lang="en-US" altLang="zh-CN" b="1" dirty="0" smtClean="0"/>
              <a:t>RS-D00-SPHA</a:t>
            </a:r>
            <a:r>
              <a:rPr lang="zh-CN" altLang="en-US" b="1" dirty="0" smtClean="0"/>
              <a:t>）</a:t>
            </a:r>
            <a:endParaRPr lang="en-US" altLang="zh-CN" b="1" dirty="0" smtClean="0"/>
          </a:p>
          <a:p>
            <a:endParaRPr lang="en-US" altLang="zh-CN" b="1" dirty="0" smtClean="0"/>
          </a:p>
          <a:p>
            <a:r>
              <a:rPr lang="zh-CN" altLang="en-US" dirty="0" smtClean="0"/>
              <a:t>基本参数</a:t>
            </a:r>
            <a:r>
              <a:rPr lang="zh-CN" altLang="en-US" dirty="0" smtClean="0">
                <a:hlinkClick r:id="rId4" action="ppaction://hlinkfile"/>
              </a:rPr>
              <a:t>电源类型</a:t>
            </a:r>
            <a:r>
              <a:rPr lang="zh-CN" altLang="en-US" dirty="0" smtClean="0"/>
              <a:t>：</a:t>
            </a:r>
            <a:r>
              <a:rPr lang="zh-CN" altLang="en-US" dirty="0" smtClean="0">
                <a:hlinkClick r:id="rId5" action="ppaction://hlinkfile"/>
              </a:rPr>
              <a:t>台式机电源</a:t>
            </a:r>
            <a:endParaRPr lang="zh-CN" altLang="en-US" dirty="0" smtClean="0"/>
          </a:p>
          <a:p>
            <a:r>
              <a:rPr lang="zh-CN" altLang="en-US" dirty="0" smtClean="0"/>
              <a:t>电源版本：</a:t>
            </a:r>
            <a:r>
              <a:rPr lang="en-US" altLang="zh-CN" dirty="0" smtClean="0"/>
              <a:t>ATX 12V 2.3</a:t>
            </a:r>
            <a:r>
              <a:rPr lang="zh-CN" altLang="en-US" dirty="0" smtClean="0"/>
              <a:t>，</a:t>
            </a:r>
            <a:r>
              <a:rPr lang="en-US" altLang="zh-CN" dirty="0" smtClean="0"/>
              <a:t>EPS12V 2.92</a:t>
            </a:r>
            <a:endParaRPr lang="zh-CN" altLang="en-US" dirty="0" smtClean="0"/>
          </a:p>
          <a:p>
            <a:r>
              <a:rPr lang="zh-CN" altLang="en-US" dirty="0" smtClean="0"/>
              <a:t>出线类型：</a:t>
            </a:r>
            <a:r>
              <a:rPr lang="zh-CN" altLang="en-US" dirty="0" smtClean="0">
                <a:hlinkClick r:id="rId6" action="ppaction://hlinkfile"/>
              </a:rPr>
              <a:t>模组电源</a:t>
            </a:r>
            <a:endParaRPr lang="zh-CN" altLang="en-US" dirty="0" smtClean="0"/>
          </a:p>
          <a:p>
            <a:r>
              <a:rPr lang="zh-CN" altLang="en-US" dirty="0" smtClean="0">
                <a:hlinkClick r:id="rId7" action="ppaction://hlinkfile"/>
              </a:rPr>
              <a:t>额定功率</a:t>
            </a:r>
            <a:r>
              <a:rPr lang="zh-CN" altLang="en-US" dirty="0" smtClean="0"/>
              <a:t>：</a:t>
            </a:r>
            <a:r>
              <a:rPr lang="en-US" altLang="zh-CN" dirty="0" smtClean="0"/>
              <a:t>1300W</a:t>
            </a:r>
            <a:endParaRPr lang="zh-CN" altLang="en-US" dirty="0" smtClean="0"/>
          </a:p>
          <a:p>
            <a:r>
              <a:rPr lang="zh-CN" altLang="en-US" dirty="0" smtClean="0"/>
              <a:t>风扇类型：</a:t>
            </a:r>
            <a:r>
              <a:rPr lang="en-US" altLang="zh-CN" dirty="0" smtClean="0"/>
              <a:t>13.5cm</a:t>
            </a:r>
            <a:r>
              <a:rPr lang="zh-CN" altLang="en-US" dirty="0" smtClean="0"/>
              <a:t>液压轴承风扇</a:t>
            </a:r>
          </a:p>
          <a:p>
            <a:r>
              <a:rPr lang="zh-CN" altLang="en-US" dirty="0" smtClean="0"/>
              <a:t>电源尺寸：</a:t>
            </a:r>
            <a:r>
              <a:rPr lang="en-US" altLang="zh-CN" dirty="0" smtClean="0"/>
              <a:t>150x86x180mm</a:t>
            </a:r>
            <a:endParaRPr lang="zh-CN" altLang="en-US" dirty="0" smtClean="0"/>
          </a:p>
          <a:p>
            <a:r>
              <a:rPr lang="zh-CN" altLang="en-US" dirty="0" smtClean="0"/>
              <a:t>电源接口主板接口：</a:t>
            </a:r>
            <a:r>
              <a:rPr lang="en-US" altLang="zh-CN" dirty="0" smtClean="0"/>
              <a:t>24pin</a:t>
            </a:r>
            <a:endParaRPr lang="zh-CN" altLang="en-US" dirty="0" smtClean="0"/>
          </a:p>
          <a:p>
            <a:r>
              <a:rPr lang="en-US" altLang="zh-CN" dirty="0" smtClean="0"/>
              <a:t>CPU</a:t>
            </a:r>
            <a:r>
              <a:rPr lang="zh-CN" altLang="en-US" dirty="0" smtClean="0"/>
              <a:t>接口（</a:t>
            </a:r>
            <a:r>
              <a:rPr lang="en-US" altLang="zh-CN" dirty="0" smtClean="0"/>
              <a:t>4+4pin</a:t>
            </a:r>
            <a:r>
              <a:rPr lang="zh-CN" altLang="en-US" dirty="0" smtClean="0"/>
              <a:t>）：</a:t>
            </a:r>
            <a:r>
              <a:rPr lang="en-US" altLang="zh-CN" dirty="0" smtClean="0"/>
              <a:t>2</a:t>
            </a:r>
            <a:r>
              <a:rPr lang="zh-CN" altLang="en-US" dirty="0" smtClean="0"/>
              <a:t>个</a:t>
            </a:r>
          </a:p>
          <a:p>
            <a:r>
              <a:rPr lang="zh-CN" altLang="en-US" dirty="0" smtClean="0"/>
              <a:t>显卡接口（</a:t>
            </a:r>
            <a:r>
              <a:rPr lang="en-US" altLang="zh-CN" dirty="0" smtClean="0"/>
              <a:t>6+2Pin</a:t>
            </a:r>
            <a:r>
              <a:rPr lang="zh-CN" altLang="en-US" dirty="0" smtClean="0"/>
              <a:t>）：</a:t>
            </a:r>
            <a:r>
              <a:rPr lang="en-US" altLang="zh-CN" dirty="0" smtClean="0"/>
              <a:t>8</a:t>
            </a:r>
            <a:r>
              <a:rPr lang="zh-CN" altLang="en-US" dirty="0" smtClean="0"/>
              <a:t>个</a:t>
            </a:r>
          </a:p>
          <a:p>
            <a:r>
              <a:rPr lang="zh-CN" altLang="en-US" dirty="0" smtClean="0"/>
              <a:t>软驱接口（小</a:t>
            </a:r>
            <a:r>
              <a:rPr lang="en-US" altLang="zh-CN" dirty="0" smtClean="0"/>
              <a:t>4pin</a:t>
            </a:r>
            <a:r>
              <a:rPr lang="zh-CN" altLang="en-US" dirty="0" smtClean="0"/>
              <a:t>）：</a:t>
            </a:r>
            <a:r>
              <a:rPr lang="en-US" altLang="zh-CN" dirty="0" smtClean="0"/>
              <a:t>1</a:t>
            </a:r>
            <a:r>
              <a:rPr lang="zh-CN" altLang="en-US" dirty="0" smtClean="0"/>
              <a:t>个</a:t>
            </a:r>
          </a:p>
          <a:p>
            <a:r>
              <a:rPr lang="zh-CN" altLang="en-US" dirty="0" smtClean="0"/>
              <a:t>供电接口（大</a:t>
            </a:r>
            <a:r>
              <a:rPr lang="en-US" altLang="zh-CN" dirty="0" smtClean="0"/>
              <a:t>4pin</a:t>
            </a:r>
            <a:r>
              <a:rPr lang="zh-CN" altLang="en-US" dirty="0" smtClean="0"/>
              <a:t>）：</a:t>
            </a:r>
            <a:r>
              <a:rPr lang="en-US" altLang="zh-CN" dirty="0" smtClean="0"/>
              <a:t>5</a:t>
            </a:r>
            <a:r>
              <a:rPr lang="zh-CN" altLang="en-US" dirty="0" smtClean="0"/>
              <a:t>个</a:t>
            </a:r>
          </a:p>
          <a:p>
            <a:r>
              <a:rPr lang="zh-CN" altLang="en-US" dirty="0" smtClean="0"/>
              <a:t>性能参数交流输入：</a:t>
            </a:r>
            <a:r>
              <a:rPr lang="en-US" altLang="zh-CN" dirty="0" smtClean="0"/>
              <a:t>100-240V</a:t>
            </a:r>
            <a:r>
              <a:rPr lang="zh-CN" altLang="en-US" dirty="0" smtClean="0"/>
              <a:t>，</a:t>
            </a:r>
            <a:r>
              <a:rPr lang="en-US" altLang="zh-CN" dirty="0" smtClean="0"/>
              <a:t>6-12A</a:t>
            </a:r>
            <a:r>
              <a:rPr lang="zh-CN" altLang="en-US" dirty="0" smtClean="0"/>
              <a:t>，</a:t>
            </a:r>
            <a:r>
              <a:rPr lang="en-US" altLang="zh-CN" dirty="0" smtClean="0"/>
              <a:t>50-60Hz</a:t>
            </a:r>
            <a:endParaRPr lang="zh-CN" altLang="en-US" dirty="0" smtClean="0"/>
          </a:p>
          <a:p>
            <a:r>
              <a:rPr lang="en-US" altLang="zh-CN" dirty="0" smtClean="0"/>
              <a:t>3.3V</a:t>
            </a:r>
            <a:r>
              <a:rPr lang="zh-CN" altLang="en-US" dirty="0" smtClean="0"/>
              <a:t>输出电流：</a:t>
            </a:r>
            <a:r>
              <a:rPr lang="en-US" altLang="zh-CN" dirty="0" smtClean="0"/>
              <a:t>22A</a:t>
            </a:r>
            <a:endParaRPr lang="zh-CN" altLang="en-US" dirty="0" smtClean="0"/>
          </a:p>
          <a:p>
            <a:r>
              <a:rPr lang="en-US" altLang="zh-CN" dirty="0" smtClean="0"/>
              <a:t>5V</a:t>
            </a:r>
            <a:r>
              <a:rPr lang="zh-CN" altLang="en-US" dirty="0" smtClean="0"/>
              <a:t>输出电流：</a:t>
            </a:r>
            <a:r>
              <a:rPr lang="en-US" altLang="zh-CN" dirty="0" smtClean="0"/>
              <a:t>25A</a:t>
            </a:r>
            <a:endParaRPr lang="zh-CN" altLang="en-US" dirty="0" smtClean="0"/>
          </a:p>
          <a:p>
            <a:r>
              <a:rPr lang="en-US" altLang="zh-CN" dirty="0" smtClean="0"/>
              <a:t>5Vsb</a:t>
            </a:r>
            <a:r>
              <a:rPr lang="zh-CN" altLang="en-US" dirty="0" smtClean="0"/>
              <a:t>输出电流：</a:t>
            </a:r>
            <a:r>
              <a:rPr lang="en-US" altLang="zh-CN" dirty="0" smtClean="0"/>
              <a:t>3A</a:t>
            </a:r>
            <a:endParaRPr lang="zh-CN" altLang="en-US" dirty="0" smtClean="0"/>
          </a:p>
          <a:p>
            <a:r>
              <a:rPr lang="en-US" altLang="zh-CN" dirty="0" smtClean="0"/>
              <a:t>12V</a:t>
            </a:r>
            <a:r>
              <a:rPr lang="zh-CN" altLang="en-US" dirty="0" smtClean="0"/>
              <a:t>输出电流：</a:t>
            </a:r>
            <a:r>
              <a:rPr lang="en-US" altLang="zh-CN" dirty="0" smtClean="0"/>
              <a:t>105A</a:t>
            </a:r>
            <a:endParaRPr lang="zh-CN" altLang="en-US" dirty="0" smtClean="0"/>
          </a:p>
          <a:p>
            <a:r>
              <a:rPr lang="en-US" altLang="zh-CN" dirty="0" smtClean="0"/>
              <a:t>-12V</a:t>
            </a:r>
            <a:r>
              <a:rPr lang="zh-CN" altLang="en-US" dirty="0" smtClean="0"/>
              <a:t>输出电流：</a:t>
            </a:r>
            <a:r>
              <a:rPr lang="en-US" altLang="zh-CN" dirty="0" smtClean="0"/>
              <a:t>0.3A</a:t>
            </a:r>
            <a:endParaRPr lang="zh-CN" altLang="en-US" dirty="0" smtClean="0"/>
          </a:p>
          <a:p>
            <a:r>
              <a:rPr lang="zh-CN" altLang="en-US" dirty="0" smtClean="0"/>
              <a:t>其他参数</a:t>
            </a:r>
            <a:r>
              <a:rPr lang="en-US" altLang="zh-CN" dirty="0" smtClean="0"/>
              <a:t>PFC</a:t>
            </a:r>
            <a:r>
              <a:rPr lang="zh-CN" altLang="en-US" dirty="0" smtClean="0"/>
              <a:t>类型：</a:t>
            </a:r>
            <a:r>
              <a:rPr lang="zh-CN" altLang="en-US" dirty="0" smtClean="0">
                <a:hlinkClick r:id="rId8" action="ppaction://hlinkfile"/>
              </a:rPr>
              <a:t>主动式</a:t>
            </a:r>
            <a:endParaRPr lang="zh-CN" altLang="en-US" dirty="0" smtClean="0"/>
          </a:p>
          <a:p>
            <a:r>
              <a:rPr lang="zh-CN" altLang="en-US" dirty="0" smtClean="0"/>
              <a:t>保护功能：过压保护</a:t>
            </a:r>
            <a:r>
              <a:rPr lang="en-US" altLang="zh-CN" dirty="0" smtClean="0"/>
              <a:t>OVP</a:t>
            </a:r>
            <a:r>
              <a:rPr lang="zh-CN" altLang="en-US" dirty="0" smtClean="0"/>
              <a:t>，低电压保护</a:t>
            </a:r>
            <a:r>
              <a:rPr lang="en-US" altLang="zh-CN" dirty="0" smtClean="0"/>
              <a:t>UVP</a:t>
            </a:r>
            <a:r>
              <a:rPr lang="zh-CN" altLang="en-US" dirty="0" smtClean="0"/>
              <a:t>，过电流保护</a:t>
            </a:r>
            <a:r>
              <a:rPr lang="en-US" altLang="zh-CN" dirty="0" smtClean="0"/>
              <a:t>OCP</a:t>
            </a:r>
            <a:r>
              <a:rPr lang="zh-CN" altLang="en-US" dirty="0" smtClean="0"/>
              <a:t>，过功率保护</a:t>
            </a:r>
            <a:r>
              <a:rPr lang="en-US" altLang="zh-CN" dirty="0" smtClean="0"/>
              <a:t>OPP</a:t>
            </a:r>
            <a:r>
              <a:rPr lang="zh-CN" altLang="en-US" dirty="0" smtClean="0"/>
              <a:t>，过温保护</a:t>
            </a:r>
            <a:r>
              <a:rPr lang="en-US" altLang="zh-CN" dirty="0" smtClean="0"/>
              <a:t>OTP</a:t>
            </a:r>
            <a:r>
              <a:rPr lang="zh-CN" altLang="en-US" dirty="0" smtClean="0"/>
              <a:t>，短路保护</a:t>
            </a:r>
            <a:r>
              <a:rPr lang="en-US" altLang="zh-CN" dirty="0" smtClean="0"/>
              <a:t>SCP</a:t>
            </a:r>
            <a:r>
              <a:rPr lang="zh-CN" altLang="en-US" i="1" dirty="0" smtClean="0"/>
              <a:t>纠错</a:t>
            </a:r>
            <a:endParaRPr lang="zh-CN" altLang="en-US" dirty="0" smtClean="0"/>
          </a:p>
          <a:p>
            <a:r>
              <a:rPr lang="zh-CN" altLang="en-US" dirty="0" smtClean="0"/>
              <a:t>转换效率：</a:t>
            </a:r>
            <a:r>
              <a:rPr lang="en-US" altLang="zh-CN" dirty="0" smtClean="0"/>
              <a:t>90%</a:t>
            </a:r>
            <a:endParaRPr lang="zh-CN" altLang="en-US" dirty="0" smtClean="0"/>
          </a:p>
          <a:p>
            <a:r>
              <a:rPr lang="en-US" altLang="zh-CN" dirty="0" smtClean="0"/>
              <a:t>80PLUS</a:t>
            </a:r>
            <a:r>
              <a:rPr lang="zh-CN" altLang="en-US" dirty="0" smtClean="0"/>
              <a:t>认证：</a:t>
            </a:r>
            <a:r>
              <a:rPr lang="zh-CN" altLang="en-US" dirty="0" smtClean="0">
                <a:hlinkClick r:id="rId9" action="ppaction://hlinkfile"/>
              </a:rPr>
              <a:t>金牌</a:t>
            </a:r>
            <a:endParaRPr lang="zh-CN" altLang="en-US" dirty="0" smtClean="0"/>
          </a:p>
          <a:p>
            <a:r>
              <a:rPr lang="zh-CN" altLang="en-US" dirty="0" smtClean="0"/>
              <a:t>安规认证：</a:t>
            </a:r>
            <a:r>
              <a:rPr lang="en-US" altLang="zh-CN" dirty="0" smtClean="0"/>
              <a:t>3C</a:t>
            </a:r>
            <a:r>
              <a:rPr lang="zh-CN" altLang="en-US" dirty="0" smtClean="0"/>
              <a:t>，</a:t>
            </a:r>
            <a:r>
              <a:rPr lang="en-US" altLang="zh-CN" dirty="0" smtClean="0"/>
              <a:t>CE</a:t>
            </a:r>
            <a:r>
              <a:rPr lang="zh-CN" altLang="en-US" dirty="0" smtClean="0"/>
              <a:t>，</a:t>
            </a:r>
            <a:r>
              <a:rPr lang="en-US" altLang="zh-CN" dirty="0" smtClean="0"/>
              <a:t>TUV</a:t>
            </a:r>
            <a:r>
              <a:rPr lang="zh-CN" altLang="en-US" dirty="0" smtClean="0"/>
              <a:t>，</a:t>
            </a:r>
            <a:r>
              <a:rPr lang="en-US" altLang="zh-CN" dirty="0" smtClean="0"/>
              <a:t>FCC</a:t>
            </a:r>
            <a:r>
              <a:rPr lang="zh-CN" altLang="en-US" dirty="0" smtClean="0"/>
              <a:t>，</a:t>
            </a:r>
            <a:r>
              <a:rPr lang="en-US" altLang="zh-CN" dirty="0" smtClean="0"/>
              <a:t>UL</a:t>
            </a:r>
            <a:r>
              <a:rPr lang="zh-CN" altLang="en-US" dirty="0" smtClean="0"/>
              <a:t>，</a:t>
            </a:r>
            <a:r>
              <a:rPr lang="en-US" altLang="zh-CN" dirty="0" smtClean="0"/>
              <a:t>GOST</a:t>
            </a:r>
            <a:r>
              <a:rPr lang="zh-CN" altLang="en-US" dirty="0" smtClean="0"/>
              <a:t>，</a:t>
            </a:r>
            <a:r>
              <a:rPr lang="en-US" altLang="zh-CN" dirty="0" smtClean="0"/>
              <a:t>C-tick</a:t>
            </a:r>
            <a:r>
              <a:rPr lang="zh-CN" altLang="en-US" dirty="0" smtClean="0"/>
              <a:t>，</a:t>
            </a:r>
            <a:r>
              <a:rPr lang="en-US" altLang="zh-CN" dirty="0" smtClean="0"/>
              <a:t>BSMI</a:t>
            </a:r>
            <a:r>
              <a:rPr lang="zh-CN" altLang="en-US" dirty="0" smtClean="0"/>
              <a:t>，</a:t>
            </a:r>
            <a:r>
              <a:rPr lang="en-US" altLang="zh-CN" dirty="0" smtClean="0"/>
              <a:t>KCC</a:t>
            </a:r>
            <a:r>
              <a:rPr lang="zh-CN" altLang="en-US" i="1" dirty="0" smtClean="0"/>
              <a:t>纠错</a:t>
            </a:r>
            <a:endParaRPr lang="zh-CN" altLang="en-US" dirty="0" smtClean="0"/>
          </a:p>
          <a:p>
            <a:r>
              <a:rPr lang="zh-CN" altLang="en-US" dirty="0" smtClean="0"/>
              <a:t>平均无故障时间：</a:t>
            </a:r>
            <a:r>
              <a:rPr lang="en-US" altLang="zh-CN" dirty="0" smtClean="0"/>
              <a:t>100000</a:t>
            </a:r>
            <a:r>
              <a:rPr lang="zh-CN" altLang="en-US" dirty="0" smtClean="0"/>
              <a:t>小时</a:t>
            </a:r>
          </a:p>
          <a:p>
            <a:r>
              <a:rPr lang="zh-CN" altLang="en-US" dirty="0" smtClean="0"/>
              <a:t>电源附件包装清单：电源本机 </a:t>
            </a:r>
            <a:r>
              <a:rPr lang="en-US" altLang="zh-CN" dirty="0" smtClean="0"/>
              <a:t>x1</a:t>
            </a:r>
            <a:br>
              <a:rPr lang="en-US" altLang="zh-CN" dirty="0" smtClean="0"/>
            </a:br>
            <a:r>
              <a:rPr lang="zh-CN" altLang="en-US" dirty="0" smtClean="0"/>
              <a:t>模组线（只限模组电源） </a:t>
            </a:r>
            <a:r>
              <a:rPr lang="en-US" altLang="zh-CN" dirty="0" smtClean="0"/>
              <a:t>x1</a:t>
            </a:r>
            <a:br>
              <a:rPr lang="en-US" altLang="zh-CN" dirty="0" smtClean="0"/>
            </a:br>
            <a:r>
              <a:rPr lang="zh-CN" altLang="en-US" dirty="0" smtClean="0"/>
              <a:t>电源线 </a:t>
            </a:r>
            <a:r>
              <a:rPr lang="en-US" altLang="zh-CN" dirty="0" smtClean="0"/>
              <a:t>x1</a:t>
            </a:r>
            <a:br>
              <a:rPr lang="en-US" altLang="zh-CN" dirty="0" smtClean="0"/>
            </a:br>
            <a:r>
              <a:rPr lang="zh-CN" altLang="en-US" dirty="0" smtClean="0"/>
              <a:t>说明书 </a:t>
            </a:r>
            <a:r>
              <a:rPr lang="en-US" altLang="zh-CN" dirty="0" smtClean="0"/>
              <a:t>x1</a:t>
            </a:r>
            <a:br>
              <a:rPr lang="en-US" altLang="zh-CN" dirty="0" smtClean="0"/>
            </a:br>
            <a:r>
              <a:rPr lang="zh-CN" altLang="en-US" dirty="0" smtClean="0"/>
              <a:t>保修卡 </a:t>
            </a:r>
            <a:r>
              <a:rPr lang="en-US" altLang="zh-CN" dirty="0" smtClean="0"/>
              <a:t>x1</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76</a:t>
            </a:fld>
            <a:endParaRPr lang="zh-CN" altLang="en-US"/>
          </a:p>
        </p:txBody>
      </p:sp>
    </p:spTree>
    <p:extLst>
      <p:ext uri="{BB962C8B-B14F-4D97-AF65-F5344CB8AC3E}">
        <p14:creationId xmlns:p14="http://schemas.microsoft.com/office/powerpoint/2010/main" val="24063880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大局部主流电源所标配的“</a:t>
            </a:r>
            <a:r>
              <a:rPr lang="en-US" altLang="zh-CN" dirty="0" smtClean="0"/>
              <a:t>1</a:t>
            </a:r>
            <a:r>
              <a:rPr lang="zh-CN" altLang="en-US" dirty="0" smtClean="0"/>
              <a:t>个</a:t>
            </a:r>
            <a:r>
              <a:rPr lang="en-US" altLang="zh-CN" dirty="0" smtClean="0"/>
              <a:t>20+4pin</a:t>
            </a:r>
            <a:r>
              <a:rPr lang="zh-CN" altLang="en-US" dirty="0" smtClean="0"/>
              <a:t>主电源接口、</a:t>
            </a:r>
            <a:r>
              <a:rPr lang="en-US" altLang="zh-CN" dirty="0" smtClean="0"/>
              <a:t>4+4pin CPU+12V</a:t>
            </a:r>
            <a:r>
              <a:rPr lang="zh-CN" altLang="en-US" dirty="0" smtClean="0"/>
              <a:t>供电接口、</a:t>
            </a:r>
            <a:r>
              <a:rPr lang="en-US" altLang="zh-CN" dirty="0" smtClean="0"/>
              <a:t>1</a:t>
            </a:r>
            <a:r>
              <a:rPr lang="zh-CN" altLang="en-US" dirty="0" smtClean="0"/>
              <a:t>个</a:t>
            </a:r>
            <a:r>
              <a:rPr lang="en-US" altLang="zh-CN" dirty="0" smtClean="0"/>
              <a:t>6pin PCI</a:t>
            </a:r>
            <a:r>
              <a:rPr lang="zh-CN" altLang="en-US" dirty="0" smtClean="0"/>
              <a:t>－</a:t>
            </a:r>
            <a:r>
              <a:rPr lang="en-US" altLang="zh-CN" dirty="0" smtClean="0"/>
              <a:t>E +12V</a:t>
            </a:r>
            <a:r>
              <a:rPr lang="zh-CN" altLang="en-US" dirty="0" smtClean="0"/>
              <a:t>供电接口、</a:t>
            </a:r>
            <a:r>
              <a:rPr lang="en-US" altLang="zh-CN" dirty="0" smtClean="0"/>
              <a:t>3</a:t>
            </a:r>
            <a:r>
              <a:rPr lang="zh-CN" altLang="en-US" dirty="0" smtClean="0"/>
              <a:t>个</a:t>
            </a:r>
            <a:r>
              <a:rPr lang="en-US" altLang="zh-CN" dirty="0" smtClean="0"/>
              <a:t>4pin D</a:t>
            </a:r>
            <a:r>
              <a:rPr lang="zh-CN" altLang="en-US" dirty="0" smtClean="0"/>
              <a:t>型接口、</a:t>
            </a:r>
            <a:r>
              <a:rPr lang="en-US" altLang="zh-CN" dirty="0" smtClean="0"/>
              <a:t>1</a:t>
            </a:r>
            <a:r>
              <a:rPr lang="zh-CN" altLang="en-US" dirty="0" smtClean="0"/>
              <a:t>个软驱供电接口以及</a:t>
            </a:r>
            <a:r>
              <a:rPr lang="en-US" altLang="zh-CN" dirty="0" smtClean="0"/>
              <a:t>4</a:t>
            </a:r>
            <a:r>
              <a:rPr lang="zh-CN" altLang="en-US" dirty="0" smtClean="0"/>
              <a:t>个</a:t>
            </a:r>
            <a:r>
              <a:rPr lang="en-US" altLang="zh-CN" dirty="0" smtClean="0"/>
              <a:t>SATA</a:t>
            </a:r>
            <a:r>
              <a:rPr lang="zh-CN" altLang="en-US" dirty="0" smtClean="0"/>
              <a:t>硬盘供电接口”的规格已经难以满意高端玩家的“基础需求”。关于这些高阶玩家而言，兴许他们会用到</a:t>
            </a:r>
            <a:r>
              <a:rPr lang="en-US" altLang="zh-CN" dirty="0" smtClean="0"/>
              <a:t>5</a:t>
            </a:r>
            <a:r>
              <a:rPr lang="zh-CN" altLang="en-US" dirty="0" smtClean="0"/>
              <a:t>个</a:t>
            </a:r>
            <a:r>
              <a:rPr lang="en-US" altLang="zh-CN" dirty="0" smtClean="0"/>
              <a:t>SATA</a:t>
            </a:r>
            <a:r>
              <a:rPr lang="zh-CN" altLang="en-US" dirty="0" smtClean="0"/>
              <a:t>接口、</a:t>
            </a:r>
            <a:r>
              <a:rPr lang="en-US" altLang="zh-CN" dirty="0" smtClean="0"/>
              <a:t>6</a:t>
            </a:r>
            <a:r>
              <a:rPr lang="zh-CN" altLang="en-US" dirty="0" smtClean="0"/>
              <a:t>个</a:t>
            </a:r>
            <a:r>
              <a:rPr lang="en-US" altLang="zh-CN" dirty="0" smtClean="0"/>
              <a:t>6pin PCI</a:t>
            </a:r>
            <a:r>
              <a:rPr lang="zh-CN" altLang="en-US" dirty="0" smtClean="0"/>
              <a:t>－</a:t>
            </a:r>
            <a:r>
              <a:rPr lang="en-US" altLang="zh-CN" dirty="0" smtClean="0"/>
              <a:t>E +12V</a:t>
            </a:r>
            <a:r>
              <a:rPr lang="zh-CN" altLang="en-US" dirty="0" smtClean="0"/>
              <a:t>供电接口，</a:t>
            </a:r>
            <a:r>
              <a:rPr lang="en-US" altLang="zh-CN" dirty="0" smtClean="0"/>
              <a:t>N</a:t>
            </a:r>
            <a:r>
              <a:rPr lang="zh-CN" altLang="en-US" dirty="0" smtClean="0"/>
              <a:t>个</a:t>
            </a:r>
            <a:r>
              <a:rPr lang="en-US" altLang="zh-CN" dirty="0" smtClean="0"/>
              <a:t>……</a:t>
            </a:r>
          </a:p>
          <a:p>
            <a:endParaRPr lang="en-US" altLang="zh-CN" dirty="0" smtClean="0"/>
          </a:p>
          <a:p>
            <a:r>
              <a:rPr lang="zh-CN" altLang="en-US" dirty="0" smtClean="0"/>
              <a:t>关于很多高级玩家而言，他们都晓得全固态主板、钽电容显卡要比普通的主板、显卡好，然而究竟好在哪，其实他们也说不清。电源也一样，很多玩家其实并不是很清晰为什么</a:t>
            </a:r>
            <a:r>
              <a:rPr lang="en-US" altLang="zh-CN" dirty="0" smtClean="0"/>
              <a:t>80Plus</a:t>
            </a:r>
            <a:r>
              <a:rPr lang="zh-CN" altLang="en-US" dirty="0" smtClean="0"/>
              <a:t>或许模组化电源就比普通电源好。今日，咱们就借此时机来讨论一下什么是模组化电源？</a:t>
            </a:r>
            <a:br>
              <a:rPr lang="zh-CN" altLang="en-US" dirty="0" smtClean="0"/>
            </a:br>
            <a:r>
              <a:rPr lang="zh-CN" altLang="en-US" dirty="0" smtClean="0"/>
              <a:t/>
            </a:r>
            <a:br>
              <a:rPr lang="zh-CN" altLang="en-US" dirty="0" smtClean="0"/>
            </a:br>
            <a:r>
              <a:rPr lang="zh-CN" altLang="en-US" dirty="0" smtClean="0"/>
              <a:t>什么是模组化电源 </a:t>
            </a:r>
            <a:br>
              <a:rPr lang="zh-CN" altLang="en-US" dirty="0" smtClean="0"/>
            </a:br>
            <a:r>
              <a:rPr lang="zh-CN" altLang="en-US" dirty="0" smtClean="0"/>
              <a:t>所谓模组化电源，是指某个电源包含若干个具有独立供电功用的模组单元。实践上，模组化电源源自效劳器范畴，或许说，只要效劳器才会用到模组化电源。由于咱们晓得，效劳器开机运行后必需不连续的任务，假如万一由于忽然断电而当机的话势必会形成丧失。</a:t>
            </a:r>
            <a:br>
              <a:rPr lang="zh-CN" altLang="en-US" dirty="0" smtClean="0"/>
            </a:br>
            <a:r>
              <a:rPr lang="zh-CN" altLang="en-US" dirty="0" smtClean="0"/>
              <a:t/>
            </a:r>
            <a:br>
              <a:rPr lang="zh-CN" altLang="en-US" dirty="0" smtClean="0"/>
            </a:br>
            <a:r>
              <a:rPr lang="zh-CN" altLang="en-US" dirty="0" smtClean="0"/>
              <a:t>为了防止这种状况发作，效劳器个别都会采取这种模组化电源，假如正在任务的供电模组挂掉了，其余模组也能敏捷跟进。就像天上飞的飞机一样，假如发起机可怜坏掉的话，备用发起机就会立刻启动。</a:t>
            </a:r>
            <a:br>
              <a:rPr lang="zh-CN" altLang="en-US" dirty="0" smtClean="0"/>
            </a:br>
            <a:r>
              <a:rPr lang="zh-CN" altLang="en-US" dirty="0" smtClean="0"/>
              <a:t/>
            </a:r>
            <a:br>
              <a:rPr lang="zh-CN" altLang="en-US" dirty="0" smtClean="0"/>
            </a:br>
            <a:r>
              <a:rPr lang="zh-CN" altLang="en-US" dirty="0" smtClean="0"/>
              <a:t>也即说，将台式</a:t>
            </a:r>
            <a:r>
              <a:rPr lang="en-US" altLang="zh-CN" dirty="0" smtClean="0"/>
              <a:t>PC</a:t>
            </a:r>
            <a:r>
              <a:rPr lang="zh-CN" altLang="en-US" dirty="0" smtClean="0"/>
              <a:t>电源称之为模组化电源是不适当的，终究台式</a:t>
            </a:r>
            <a:r>
              <a:rPr lang="en-US" altLang="zh-CN" dirty="0" smtClean="0"/>
              <a:t>PC</a:t>
            </a:r>
            <a:r>
              <a:rPr lang="zh-CN" altLang="en-US" dirty="0" smtClean="0"/>
              <a:t>电源只要一个供电模块，基础不具有一旦电源丧失供电功用而刹时启动备用供电模块的功用。假如硬要将“模组化”的光环戴到台式</a:t>
            </a:r>
            <a:r>
              <a:rPr lang="en-US" altLang="zh-CN" dirty="0" smtClean="0"/>
              <a:t>PC</a:t>
            </a:r>
            <a:r>
              <a:rPr lang="zh-CN" altLang="en-US" dirty="0" smtClean="0"/>
              <a:t>电源身上的话，那就只要那些定位较高、且具有电源线模块的电源勉强受得起了。</a:t>
            </a:r>
            <a:br>
              <a:rPr lang="zh-CN" altLang="en-US" dirty="0" smtClean="0"/>
            </a:br>
            <a:r>
              <a:rPr lang="zh-CN" altLang="en-US" dirty="0" smtClean="0"/>
              <a:t/>
            </a:r>
            <a:br>
              <a:rPr lang="zh-CN" altLang="en-US" dirty="0" smtClean="0"/>
            </a:br>
            <a:r>
              <a:rPr lang="zh-CN" altLang="en-US" dirty="0" smtClean="0"/>
              <a:t>台式模组电源实践上是指那些具有电源线模块的电源</a:t>
            </a:r>
            <a:br>
              <a:rPr lang="zh-CN" altLang="en-US" dirty="0" smtClean="0"/>
            </a:br>
            <a:r>
              <a:rPr lang="zh-CN" altLang="en-US" dirty="0" smtClean="0"/>
              <a:t/>
            </a:r>
            <a:br>
              <a:rPr lang="zh-CN" altLang="en-US" dirty="0" smtClean="0"/>
            </a:br>
            <a:r>
              <a:rPr lang="zh-CN" altLang="en-US" dirty="0" smtClean="0"/>
              <a:t>既然大家都在这么叫，那咱们无妨“将功补过”</a:t>
            </a:r>
            <a:r>
              <a:rPr lang="en-US" altLang="zh-CN" dirty="0" smtClean="0"/>
              <a:t>——</a:t>
            </a:r>
            <a:r>
              <a:rPr lang="zh-CN" altLang="en-US" dirty="0" smtClean="0"/>
              <a:t>将这种具有电源线模块的伪模组电源称之为模组电源吧。上面咱们就来简朴理解一下这些所谓模组电源都有哪些功用。</a:t>
            </a:r>
            <a:br>
              <a:rPr lang="zh-CN" altLang="en-US" dirty="0" smtClean="0"/>
            </a:b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PFC(</a:t>
            </a:r>
            <a:r>
              <a:rPr lang="zh-CN" altLang="en-US" dirty="0" smtClean="0"/>
              <a:t>功率因数</a:t>
            </a:r>
            <a:r>
              <a:rPr lang="en-US" altLang="zh-CN" dirty="0" smtClean="0"/>
              <a:t>)</a:t>
            </a:r>
            <a:r>
              <a:rPr lang="zh-CN" altLang="en-US" dirty="0" smtClean="0"/>
              <a:t>分主动式和被动式两种，被动式电源内部是一些电感线圈和电容组成的特点是成本低 重量偏重 转换效率低</a:t>
            </a:r>
            <a:r>
              <a:rPr lang="en-US" altLang="zh-CN" dirty="0" smtClean="0"/>
              <a:t>(</a:t>
            </a:r>
            <a:r>
              <a:rPr lang="zh-CN" altLang="en-US" dirty="0" smtClean="0"/>
              <a:t>最高</a:t>
            </a:r>
            <a:r>
              <a:rPr lang="en-US" altLang="zh-CN" dirty="0" smtClean="0"/>
              <a:t>80%)</a:t>
            </a:r>
            <a:r>
              <a:rPr lang="zh-CN" altLang="en-US" dirty="0" smtClean="0"/>
              <a:t>容易使电源温度升高</a:t>
            </a:r>
            <a:r>
              <a:rPr lang="en-US" altLang="zh-CN" dirty="0" smtClean="0"/>
              <a:t>(</a:t>
            </a:r>
            <a:r>
              <a:rPr lang="zh-CN" altLang="en-US" dirty="0" smtClean="0"/>
              <a:t>因为没有转换成直流电的电能转换成热量散发出去了</a:t>
            </a:r>
            <a:r>
              <a:rPr lang="en-US" altLang="zh-CN" dirty="0" smtClean="0"/>
              <a:t>)</a:t>
            </a:r>
            <a:r>
              <a:rPr lang="zh-CN" altLang="en-US" dirty="0" smtClean="0"/>
              <a:t>主动式电源是由一些芯片组成的特点是成本偏高 重量较轻 转换效率高</a:t>
            </a:r>
            <a:r>
              <a:rPr lang="en-US" altLang="zh-CN" dirty="0" smtClean="0"/>
              <a:t>(</a:t>
            </a:r>
            <a:r>
              <a:rPr lang="zh-CN" altLang="en-US" dirty="0" smtClean="0"/>
              <a:t>最高</a:t>
            </a:r>
            <a:r>
              <a:rPr lang="en-US" altLang="zh-CN" dirty="0" smtClean="0"/>
              <a:t>98%)</a:t>
            </a:r>
            <a:r>
              <a:rPr lang="zh-CN" altLang="en-US" dirty="0" smtClean="0"/>
              <a:t>，总的来说主动式电源更省电</a:t>
            </a:r>
            <a:r>
              <a:rPr lang="en-US" altLang="zh-CN" dirty="0" smtClean="0"/>
              <a:t>(</a:t>
            </a:r>
            <a:r>
              <a:rPr lang="zh-CN" altLang="en-US" dirty="0" smtClean="0"/>
              <a:t>因为转换效率高电能损失小</a:t>
            </a:r>
            <a:r>
              <a:rPr lang="en-US" altLang="zh-CN" dirty="0" smtClean="0"/>
              <a:t>) </a:t>
            </a:r>
            <a:r>
              <a:rPr lang="zh-CN" altLang="en-US" dirty="0" smtClean="0"/>
              <a:t>温度更低 价格更高。</a:t>
            </a:r>
            <a:endParaRPr lang="en-US" altLang="zh-CN" dirty="0" smtClean="0"/>
          </a:p>
          <a:p>
            <a:endParaRPr lang="en-US" altLang="zh-CN" dirty="0" smtClean="0"/>
          </a:p>
          <a:p>
            <a:endParaRPr lang="en-US" altLang="zh-CN" i="0" dirty="0" smtClean="0"/>
          </a:p>
          <a:p>
            <a:r>
              <a:rPr lang="zh-CN" altLang="en-US" b="1" i="0" dirty="0" smtClean="0"/>
              <a:t>先马</a:t>
            </a:r>
            <a:r>
              <a:rPr lang="en-US" altLang="zh-CN" b="1" i="0" dirty="0" err="1" smtClean="0"/>
              <a:t>Forza</a:t>
            </a:r>
            <a:r>
              <a:rPr lang="en-US" altLang="zh-CN" b="1" i="0" dirty="0" smtClean="0"/>
              <a:t> Pro 700</a:t>
            </a:r>
          </a:p>
          <a:p>
            <a:r>
              <a:rPr lang="zh-CN" altLang="en-US" i="0" dirty="0" smtClean="0">
                <a:hlinkClick r:id="rId3" action="ppaction://hlinkfile"/>
              </a:rPr>
              <a:t>电源类型</a:t>
            </a:r>
            <a:r>
              <a:rPr lang="zh-CN" altLang="en-US" i="0" dirty="0" smtClean="0"/>
              <a:t>：</a:t>
            </a:r>
            <a:r>
              <a:rPr lang="zh-CN" altLang="en-US" i="0" dirty="0" smtClean="0">
                <a:hlinkClick r:id="rId4" action="ppaction://hlinkfile"/>
              </a:rPr>
              <a:t>台式机电源</a:t>
            </a:r>
            <a:r>
              <a:rPr lang="zh-CN" altLang="en-US" i="0" dirty="0" smtClean="0"/>
              <a:t>纠错</a:t>
            </a:r>
          </a:p>
          <a:p>
            <a:r>
              <a:rPr lang="zh-CN" altLang="en-US" i="0" dirty="0" smtClean="0"/>
              <a:t>适用范围：支持</a:t>
            </a:r>
            <a:r>
              <a:rPr lang="en-US" altLang="zh-CN" i="0" dirty="0" smtClean="0"/>
              <a:t>Intel</a:t>
            </a:r>
            <a:r>
              <a:rPr lang="zh-CN" altLang="en-US" i="0" dirty="0" smtClean="0"/>
              <a:t>及</a:t>
            </a:r>
            <a:r>
              <a:rPr lang="en-US" altLang="zh-CN" i="0" dirty="0" smtClean="0"/>
              <a:t>AMD</a:t>
            </a:r>
            <a:r>
              <a:rPr lang="zh-CN" altLang="en-US" i="0" dirty="0" smtClean="0"/>
              <a:t>最新的双核、四核、六核</a:t>
            </a:r>
            <a:r>
              <a:rPr lang="en-US" altLang="zh-CN" i="0" dirty="0" smtClean="0"/>
              <a:t>CPU</a:t>
            </a:r>
            <a:br>
              <a:rPr lang="en-US" altLang="zh-CN" i="0" dirty="0" smtClean="0"/>
            </a:br>
            <a:r>
              <a:rPr lang="zh-CN" altLang="en-US" i="0" dirty="0" smtClean="0"/>
              <a:t>支持</a:t>
            </a:r>
            <a:r>
              <a:rPr lang="en-US" altLang="zh-CN" i="0" dirty="0" smtClean="0"/>
              <a:t>Intel</a:t>
            </a:r>
            <a:r>
              <a:rPr lang="zh-CN" altLang="en-US" i="0" dirty="0" smtClean="0"/>
              <a:t>酷睿二代</a:t>
            </a:r>
            <a:r>
              <a:rPr lang="en-US" altLang="zh-CN" i="0" dirty="0" smtClean="0"/>
              <a:t>i5</a:t>
            </a:r>
            <a:r>
              <a:rPr lang="zh-CN" altLang="en-US" i="0" dirty="0" smtClean="0"/>
              <a:t>、</a:t>
            </a:r>
            <a:r>
              <a:rPr lang="en-US" altLang="zh-CN" i="0" dirty="0" smtClean="0"/>
              <a:t>i7</a:t>
            </a:r>
            <a:r>
              <a:rPr lang="zh-CN" altLang="en-US" i="0" dirty="0" smtClean="0"/>
              <a:t>等最新处理器和</a:t>
            </a:r>
            <a:r>
              <a:rPr lang="en-US" altLang="zh-CN" i="0" dirty="0" smtClean="0"/>
              <a:t>P67</a:t>
            </a:r>
            <a:r>
              <a:rPr lang="zh-CN" altLang="en-US" i="0" dirty="0" smtClean="0"/>
              <a:t>、</a:t>
            </a:r>
            <a:r>
              <a:rPr lang="en-US" altLang="zh-CN" i="0" dirty="0" smtClean="0"/>
              <a:t>890G</a:t>
            </a:r>
            <a:r>
              <a:rPr lang="zh-CN" altLang="en-US" i="0" dirty="0" smtClean="0"/>
              <a:t>等最新芯片组纠错</a:t>
            </a:r>
          </a:p>
          <a:p>
            <a:r>
              <a:rPr lang="zh-CN" altLang="en-US" i="0" dirty="0" smtClean="0"/>
              <a:t>电源版本：</a:t>
            </a:r>
            <a:r>
              <a:rPr lang="en-US" altLang="zh-CN" i="0" dirty="0" smtClean="0"/>
              <a:t>EPS12V 2.92</a:t>
            </a:r>
            <a:r>
              <a:rPr lang="zh-CN" altLang="en-US" i="0" dirty="0" smtClean="0"/>
              <a:t>纠错</a:t>
            </a:r>
          </a:p>
          <a:p>
            <a:r>
              <a:rPr lang="zh-CN" altLang="en-US" i="0" dirty="0" smtClean="0"/>
              <a:t>出线类型：</a:t>
            </a:r>
            <a:r>
              <a:rPr lang="zh-CN" altLang="en-US" i="0" dirty="0" smtClean="0">
                <a:hlinkClick r:id="rId5" action="ppaction://hlinkfile"/>
              </a:rPr>
              <a:t>模组电源</a:t>
            </a:r>
            <a:r>
              <a:rPr lang="zh-CN" altLang="en-US" i="0" dirty="0" smtClean="0"/>
              <a:t>纠错</a:t>
            </a:r>
          </a:p>
          <a:p>
            <a:r>
              <a:rPr lang="zh-CN" altLang="en-US" i="0" dirty="0" smtClean="0">
                <a:hlinkClick r:id="rId6" action="ppaction://hlinkfile"/>
              </a:rPr>
              <a:t>额定功率</a:t>
            </a:r>
            <a:r>
              <a:rPr lang="zh-CN" altLang="en-US" i="0" dirty="0" smtClean="0"/>
              <a:t>：</a:t>
            </a:r>
            <a:r>
              <a:rPr lang="en-US" altLang="zh-CN" i="0" dirty="0" smtClean="0">
                <a:hlinkClick r:id="rId7" action="ppaction://hlinkfile"/>
              </a:rPr>
              <a:t>700W</a:t>
            </a:r>
            <a:r>
              <a:rPr lang="zh-CN" altLang="en-US" i="0" dirty="0" smtClean="0"/>
              <a:t>纠错</a:t>
            </a:r>
          </a:p>
          <a:p>
            <a:r>
              <a:rPr lang="zh-CN" altLang="en-US" i="0" dirty="0" smtClean="0"/>
              <a:t>风扇类型：</a:t>
            </a:r>
            <a:r>
              <a:rPr lang="en-US" altLang="zh-CN" i="0" dirty="0" smtClean="0"/>
              <a:t>12cm</a:t>
            </a:r>
            <a:r>
              <a:rPr lang="zh-CN" altLang="en-US" i="0" dirty="0" smtClean="0"/>
              <a:t>超静音风扇纠错</a:t>
            </a:r>
          </a:p>
          <a:p>
            <a:r>
              <a:rPr lang="zh-CN" altLang="en-US" i="0" dirty="0" smtClean="0"/>
              <a:t>电源接口主板接口：</a:t>
            </a:r>
            <a:r>
              <a:rPr lang="en-US" altLang="zh-CN" i="0" dirty="0" smtClean="0"/>
              <a:t>20+4pin</a:t>
            </a:r>
            <a:r>
              <a:rPr lang="zh-CN" altLang="en-US" i="0" dirty="0" smtClean="0"/>
              <a:t>纠错</a:t>
            </a:r>
          </a:p>
          <a:p>
            <a:r>
              <a:rPr lang="en-US" altLang="zh-CN" i="0" dirty="0" smtClean="0"/>
              <a:t>CPU</a:t>
            </a:r>
            <a:r>
              <a:rPr lang="zh-CN" altLang="en-US" i="0" dirty="0" smtClean="0"/>
              <a:t>接口（</a:t>
            </a:r>
            <a:r>
              <a:rPr lang="en-US" altLang="zh-CN" i="0" dirty="0" smtClean="0"/>
              <a:t>4+4pin</a:t>
            </a:r>
            <a:r>
              <a:rPr lang="zh-CN" altLang="en-US" i="0" dirty="0" smtClean="0"/>
              <a:t>）：</a:t>
            </a:r>
            <a:r>
              <a:rPr lang="en-US" altLang="zh-CN" i="0" dirty="0" smtClean="0"/>
              <a:t>1</a:t>
            </a:r>
            <a:r>
              <a:rPr lang="zh-CN" altLang="en-US" i="0" dirty="0" smtClean="0"/>
              <a:t>个纠错</a:t>
            </a:r>
          </a:p>
          <a:p>
            <a:r>
              <a:rPr lang="zh-CN" altLang="en-US" i="0" dirty="0" smtClean="0"/>
              <a:t>显卡接口（</a:t>
            </a:r>
            <a:r>
              <a:rPr lang="en-US" altLang="zh-CN" i="0" dirty="0" smtClean="0"/>
              <a:t>6+2Pin</a:t>
            </a:r>
            <a:r>
              <a:rPr lang="zh-CN" altLang="en-US" i="0" dirty="0" smtClean="0"/>
              <a:t>）：</a:t>
            </a:r>
            <a:r>
              <a:rPr lang="en-US" altLang="zh-CN" i="0" dirty="0" smtClean="0"/>
              <a:t>2</a:t>
            </a:r>
            <a:r>
              <a:rPr lang="zh-CN" altLang="en-US" i="0" dirty="0" smtClean="0"/>
              <a:t>个纠错</a:t>
            </a:r>
          </a:p>
          <a:p>
            <a:r>
              <a:rPr lang="zh-CN" altLang="en-US" i="0" dirty="0" smtClean="0"/>
              <a:t>硬盘接口（</a:t>
            </a:r>
            <a:r>
              <a:rPr lang="en-US" altLang="zh-CN" i="0" dirty="0" smtClean="0"/>
              <a:t>SATA</a:t>
            </a:r>
            <a:r>
              <a:rPr lang="zh-CN" altLang="en-US" i="0" dirty="0" smtClean="0"/>
              <a:t>）：</a:t>
            </a:r>
            <a:r>
              <a:rPr lang="en-US" altLang="zh-CN" i="0" dirty="0" smtClean="0"/>
              <a:t>6</a:t>
            </a:r>
            <a:r>
              <a:rPr lang="zh-CN" altLang="en-US" i="0" dirty="0" smtClean="0"/>
              <a:t>个纠错</a:t>
            </a:r>
          </a:p>
          <a:p>
            <a:r>
              <a:rPr lang="zh-CN" altLang="en-US" i="0" dirty="0" smtClean="0"/>
              <a:t>供电接口（大</a:t>
            </a:r>
            <a:r>
              <a:rPr lang="en-US" altLang="zh-CN" i="0" dirty="0" smtClean="0"/>
              <a:t>4pin</a:t>
            </a:r>
            <a:r>
              <a:rPr lang="zh-CN" altLang="en-US" i="0" dirty="0" smtClean="0"/>
              <a:t>）：</a:t>
            </a:r>
            <a:r>
              <a:rPr lang="en-US" altLang="zh-CN" i="0" dirty="0" smtClean="0"/>
              <a:t>6</a:t>
            </a:r>
            <a:r>
              <a:rPr lang="zh-CN" altLang="en-US" i="0" dirty="0" smtClean="0"/>
              <a:t>个纠错</a:t>
            </a:r>
          </a:p>
          <a:p>
            <a:r>
              <a:rPr lang="zh-CN" altLang="en-US" i="0" dirty="0" smtClean="0"/>
              <a:t>性能参数交流输入：</a:t>
            </a:r>
            <a:r>
              <a:rPr lang="en-US" altLang="zh-CN" i="0" dirty="0" smtClean="0"/>
              <a:t>220V</a:t>
            </a:r>
            <a:r>
              <a:rPr lang="zh-CN" altLang="en-US" i="0" dirty="0" smtClean="0"/>
              <a:t>，</a:t>
            </a:r>
            <a:r>
              <a:rPr lang="en-US" altLang="zh-CN" i="0" dirty="0" smtClean="0"/>
              <a:t>4A</a:t>
            </a:r>
            <a:r>
              <a:rPr lang="zh-CN" altLang="en-US" i="0" dirty="0" smtClean="0"/>
              <a:t>，</a:t>
            </a:r>
            <a:r>
              <a:rPr lang="en-US" altLang="zh-CN" i="0" dirty="0" smtClean="0"/>
              <a:t>50Hz</a:t>
            </a:r>
            <a:r>
              <a:rPr lang="zh-CN" altLang="en-US" i="0" dirty="0" smtClean="0"/>
              <a:t>纠错</a:t>
            </a:r>
          </a:p>
          <a:p>
            <a:r>
              <a:rPr lang="en-US" altLang="zh-CN" i="0" dirty="0" smtClean="0"/>
              <a:t>3.3V</a:t>
            </a:r>
            <a:r>
              <a:rPr lang="zh-CN" altLang="en-US" i="0" dirty="0" smtClean="0"/>
              <a:t>输出电流：</a:t>
            </a:r>
            <a:r>
              <a:rPr lang="en-US" altLang="zh-CN" i="0" dirty="0" smtClean="0"/>
              <a:t>30A</a:t>
            </a:r>
            <a:r>
              <a:rPr lang="zh-CN" altLang="en-US" i="0" dirty="0" smtClean="0"/>
              <a:t>纠错</a:t>
            </a:r>
          </a:p>
          <a:p>
            <a:r>
              <a:rPr lang="en-US" altLang="zh-CN" i="0" dirty="0" smtClean="0"/>
              <a:t>5V</a:t>
            </a:r>
            <a:r>
              <a:rPr lang="zh-CN" altLang="en-US" i="0" dirty="0" smtClean="0"/>
              <a:t>输出电流：</a:t>
            </a:r>
            <a:r>
              <a:rPr lang="en-US" altLang="zh-CN" i="0" dirty="0" smtClean="0"/>
              <a:t>30A</a:t>
            </a:r>
            <a:r>
              <a:rPr lang="zh-CN" altLang="en-US" i="0" dirty="0" smtClean="0"/>
              <a:t>纠错</a:t>
            </a:r>
          </a:p>
          <a:p>
            <a:r>
              <a:rPr lang="en-US" altLang="zh-CN" i="0" dirty="0" smtClean="0"/>
              <a:t>5Vsb</a:t>
            </a:r>
            <a:r>
              <a:rPr lang="zh-CN" altLang="en-US" i="0" dirty="0" smtClean="0"/>
              <a:t>输出电流：</a:t>
            </a:r>
            <a:r>
              <a:rPr lang="en-US" altLang="zh-CN" i="0" dirty="0" smtClean="0"/>
              <a:t>2.5A</a:t>
            </a:r>
            <a:r>
              <a:rPr lang="zh-CN" altLang="en-US" i="0" dirty="0" smtClean="0"/>
              <a:t>纠错</a:t>
            </a:r>
          </a:p>
          <a:p>
            <a:r>
              <a:rPr lang="en-US" altLang="zh-CN" i="0" dirty="0" smtClean="0"/>
              <a:t>12V1</a:t>
            </a:r>
            <a:r>
              <a:rPr lang="zh-CN" altLang="en-US" i="0" dirty="0" smtClean="0"/>
              <a:t>输出电流：</a:t>
            </a:r>
            <a:r>
              <a:rPr lang="en-US" altLang="zh-CN" i="0" dirty="0" smtClean="0"/>
              <a:t>32A</a:t>
            </a:r>
            <a:r>
              <a:rPr lang="zh-CN" altLang="en-US" i="0" dirty="0" smtClean="0"/>
              <a:t>纠错</a:t>
            </a:r>
          </a:p>
          <a:p>
            <a:r>
              <a:rPr lang="en-US" altLang="zh-CN" i="0" dirty="0" smtClean="0"/>
              <a:t>12V2</a:t>
            </a:r>
            <a:r>
              <a:rPr lang="zh-CN" altLang="en-US" i="0" dirty="0" smtClean="0"/>
              <a:t>输出电流：</a:t>
            </a:r>
            <a:r>
              <a:rPr lang="en-US" altLang="zh-CN" i="0" dirty="0" smtClean="0"/>
              <a:t>32A</a:t>
            </a:r>
            <a:r>
              <a:rPr lang="zh-CN" altLang="en-US" i="0" dirty="0" smtClean="0"/>
              <a:t>纠错</a:t>
            </a:r>
          </a:p>
          <a:p>
            <a:r>
              <a:rPr lang="en-US" altLang="zh-CN" i="0" dirty="0" smtClean="0"/>
              <a:t>-12V</a:t>
            </a:r>
            <a:r>
              <a:rPr lang="zh-CN" altLang="en-US" i="0" dirty="0" smtClean="0"/>
              <a:t>输出电流：</a:t>
            </a:r>
            <a:r>
              <a:rPr lang="en-US" altLang="zh-CN" i="0" dirty="0" smtClean="0"/>
              <a:t>0.5A</a:t>
            </a:r>
            <a:r>
              <a:rPr lang="zh-CN" altLang="en-US" i="0" dirty="0" smtClean="0"/>
              <a:t>纠错</a:t>
            </a:r>
          </a:p>
          <a:p>
            <a:r>
              <a:rPr lang="zh-CN" altLang="en-US" i="0" dirty="0" smtClean="0"/>
              <a:t>其他参数</a:t>
            </a:r>
            <a:r>
              <a:rPr lang="en-US" altLang="zh-CN" i="0" dirty="0" smtClean="0"/>
              <a:t>PFC</a:t>
            </a:r>
            <a:r>
              <a:rPr lang="zh-CN" altLang="en-US" i="0" dirty="0" smtClean="0"/>
              <a:t>类型：</a:t>
            </a:r>
            <a:r>
              <a:rPr lang="zh-CN" altLang="en-US" i="0" dirty="0" smtClean="0">
                <a:hlinkClick r:id="rId8" action="ppaction://hlinkfile"/>
              </a:rPr>
              <a:t>主动式</a:t>
            </a:r>
            <a:r>
              <a:rPr lang="zh-CN" altLang="en-US" i="0" dirty="0" smtClean="0"/>
              <a:t>纠错</a:t>
            </a:r>
          </a:p>
          <a:p>
            <a:r>
              <a:rPr lang="zh-CN" altLang="en-US" i="0" dirty="0" smtClean="0"/>
              <a:t>转换效率：</a:t>
            </a:r>
            <a:r>
              <a:rPr lang="en-US" altLang="zh-CN" i="0" dirty="0" smtClean="0"/>
              <a:t>92%</a:t>
            </a:r>
            <a:r>
              <a:rPr lang="zh-CN" altLang="en-US" i="0" dirty="0" smtClean="0"/>
              <a:t>纠错</a:t>
            </a:r>
          </a:p>
          <a:p>
            <a:r>
              <a:rPr lang="en-US" altLang="zh-CN" i="0" dirty="0" smtClean="0"/>
              <a:t>80PLUS</a:t>
            </a:r>
            <a:r>
              <a:rPr lang="zh-CN" altLang="en-US" i="0" dirty="0" smtClean="0"/>
              <a:t>认证：</a:t>
            </a:r>
            <a:r>
              <a:rPr lang="zh-CN" altLang="en-US" i="0" dirty="0" smtClean="0">
                <a:hlinkClick r:id="rId9" action="ppaction://hlinkfile"/>
              </a:rPr>
              <a:t>白金牌</a:t>
            </a:r>
            <a:r>
              <a:rPr lang="zh-CN" altLang="en-US" i="0" dirty="0" smtClean="0"/>
              <a:t>纠错</a:t>
            </a:r>
          </a:p>
          <a:p>
            <a:r>
              <a:rPr lang="zh-CN" altLang="en-US" i="0" dirty="0" smtClean="0"/>
              <a:t>电源附件包装清单：机箱本机 </a:t>
            </a:r>
            <a:r>
              <a:rPr lang="en-US" altLang="zh-CN" i="0" dirty="0" smtClean="0"/>
              <a:t>x1</a:t>
            </a:r>
            <a:br>
              <a:rPr lang="en-US" altLang="zh-CN" i="0" dirty="0" smtClean="0"/>
            </a:br>
            <a:r>
              <a:rPr lang="zh-CN" altLang="en-US" i="0" dirty="0" smtClean="0"/>
              <a:t>螺丝包 </a:t>
            </a:r>
            <a:r>
              <a:rPr lang="en-US" altLang="zh-CN" i="0" dirty="0" smtClean="0"/>
              <a:t>x1</a:t>
            </a:r>
          </a:p>
          <a:p>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77</a:t>
            </a:fld>
            <a:endParaRPr lang="zh-CN" altLang="en-US"/>
          </a:p>
        </p:txBody>
      </p:sp>
    </p:spTree>
    <p:extLst>
      <p:ext uri="{BB962C8B-B14F-4D97-AF65-F5344CB8AC3E}">
        <p14:creationId xmlns:p14="http://schemas.microsoft.com/office/powerpoint/2010/main" val="3111663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水冷散热与风冷散热其本质是相同的，只是液冷中利用循环液将</a:t>
            </a:r>
            <a:r>
              <a:rPr lang="en-US" altLang="zh-CN" dirty="0" smtClean="0"/>
              <a:t>CPU</a:t>
            </a:r>
            <a:r>
              <a:rPr lang="zh-CN" altLang="en-US" dirty="0" smtClean="0"/>
              <a:t>的热量从水冷块中搬运到换热器上再散发出去，由于换热器的散热面积和散热环境远远要好于一般的风冷散热器，所以液冷的降温效果非常明显。</a:t>
            </a:r>
          </a:p>
          <a:p>
            <a:r>
              <a:rPr lang="zh-CN" altLang="en-US" dirty="0" smtClean="0"/>
              <a:t>其实，一套水冷散热系统是由散热器、水管及一个水泵组成。配合不同的扣具，各种</a:t>
            </a:r>
            <a:r>
              <a:rPr lang="en-US" altLang="zh-CN" dirty="0" smtClean="0"/>
              <a:t>CPU</a:t>
            </a:r>
            <a:r>
              <a:rPr lang="zh-CN" altLang="en-US" dirty="0" smtClean="0"/>
              <a:t>都可以使用。</a:t>
            </a:r>
          </a:p>
          <a:p>
            <a:r>
              <a:rPr lang="zh-CN" altLang="en-US" dirty="0" smtClean="0"/>
              <a:t>水冷散热器有一个进水口及出水口，散热器内部有多条水道，这样可以充分发挥水冷的优势，能带走更多的热量。这就是水冷散热器的基本原理。</a:t>
            </a:r>
          </a:p>
          <a:p>
            <a:endParaRPr lang="en-US" altLang="zh-CN" dirty="0" smtClean="0"/>
          </a:p>
          <a:p>
            <a:endParaRPr lang="en-US" altLang="zh-CN" dirty="0" smtClean="0"/>
          </a:p>
          <a:p>
            <a:r>
              <a:rPr lang="zh-CN" altLang="pt-BR" b="1" dirty="0" smtClean="0"/>
              <a:t>酷冷至尊海神</a:t>
            </a:r>
            <a:r>
              <a:rPr lang="pt-BR" altLang="zh-CN" b="1" dirty="0" smtClean="0"/>
              <a:t>120XL</a:t>
            </a:r>
            <a:r>
              <a:rPr lang="zh-CN" altLang="pt-BR" b="1" dirty="0" smtClean="0"/>
              <a:t>（</a:t>
            </a:r>
            <a:r>
              <a:rPr lang="pt-BR" altLang="zh-CN" b="1" dirty="0" smtClean="0"/>
              <a:t>RL-S12X-24PK-R1</a:t>
            </a:r>
            <a:r>
              <a:rPr lang="zh-CN" altLang="pt-BR" b="1" dirty="0" smtClean="0"/>
              <a:t>）</a:t>
            </a:r>
            <a:endParaRPr lang="en-US" altLang="zh-CN" b="1" dirty="0" smtClean="0"/>
          </a:p>
          <a:p>
            <a:endParaRPr lang="en-US" altLang="zh-CN" b="1" dirty="0" smtClean="0"/>
          </a:p>
          <a:p>
            <a:r>
              <a:rPr lang="zh-CN" altLang="en-US" dirty="0" smtClean="0"/>
              <a:t>散热器类型：水冷散热器 </a:t>
            </a:r>
          </a:p>
          <a:p>
            <a:r>
              <a:rPr lang="zh-CN" altLang="en-US" dirty="0" smtClean="0"/>
              <a:t>散热方式：风冷，水冷 </a:t>
            </a:r>
          </a:p>
          <a:p>
            <a:r>
              <a:rPr lang="zh-CN" altLang="en-US" dirty="0" smtClean="0"/>
              <a:t>适用范围：</a:t>
            </a:r>
            <a:r>
              <a:rPr lang="en-US" altLang="zh-CN" dirty="0" smtClean="0"/>
              <a:t>Intel LGA 2011/1366/115X/1150/775 AMD Socket FM2/FM1/</a:t>
            </a:r>
          </a:p>
          <a:p>
            <a:r>
              <a:rPr lang="zh-CN" altLang="en-US" dirty="0" smtClean="0"/>
              <a:t>转数描述：</a:t>
            </a:r>
            <a:r>
              <a:rPr lang="en-US" altLang="zh-CN" dirty="0" smtClean="0"/>
              <a:t>600</a:t>
            </a:r>
            <a:r>
              <a:rPr lang="zh-CN" altLang="en-US" dirty="0" smtClean="0"/>
              <a:t>至</a:t>
            </a:r>
            <a:r>
              <a:rPr lang="en-US" altLang="zh-CN" dirty="0" smtClean="0"/>
              <a:t>2400±10% RPM </a:t>
            </a:r>
          </a:p>
          <a:p>
            <a:r>
              <a:rPr lang="zh-CN" altLang="en-US" dirty="0" smtClean="0"/>
              <a:t>最大风量：</a:t>
            </a:r>
            <a:r>
              <a:rPr lang="en-US" altLang="zh-CN" dirty="0" smtClean="0"/>
              <a:t>86.15CFM </a:t>
            </a:r>
          </a:p>
          <a:p>
            <a:r>
              <a:rPr lang="zh-CN" altLang="en-US" dirty="0" smtClean="0"/>
              <a:t>噪音：</a:t>
            </a:r>
            <a:r>
              <a:rPr lang="en-US" altLang="zh-CN" dirty="0" smtClean="0"/>
              <a:t>19-40dB </a:t>
            </a:r>
          </a:p>
          <a:p>
            <a:r>
              <a:rPr lang="zh-CN" altLang="en-US" dirty="0" smtClean="0"/>
              <a:t>产品尺寸：</a:t>
            </a:r>
            <a:r>
              <a:rPr lang="en-US" altLang="zh-CN" dirty="0" smtClean="0"/>
              <a:t>150x120x38mm </a:t>
            </a:r>
          </a:p>
          <a:p>
            <a:r>
              <a:rPr lang="zh-CN" altLang="en-US" dirty="0" smtClean="0"/>
              <a:t>使用寿命：</a:t>
            </a:r>
            <a:r>
              <a:rPr lang="en-US" altLang="zh-CN" dirty="0" smtClean="0"/>
              <a:t>40,000</a:t>
            </a:r>
            <a:r>
              <a:rPr lang="zh-CN" altLang="en-US" dirty="0" smtClean="0"/>
              <a:t>小时 </a:t>
            </a:r>
          </a:p>
          <a:p>
            <a:r>
              <a:rPr lang="zh-CN" altLang="en-US" dirty="0" smtClean="0"/>
              <a:t>风扇尺寸：</a:t>
            </a:r>
            <a:r>
              <a:rPr lang="en-US" altLang="zh-CN" dirty="0" smtClean="0"/>
              <a:t>120x120x25mm </a:t>
            </a:r>
          </a:p>
          <a:p>
            <a:r>
              <a:rPr lang="zh-CN" altLang="en-US" dirty="0" smtClean="0"/>
              <a:t>智能温控：支持智能温控 </a:t>
            </a:r>
          </a:p>
          <a:p>
            <a:r>
              <a:rPr lang="zh-CN" altLang="en-US" dirty="0" smtClean="0"/>
              <a:t>水泵：寿命：</a:t>
            </a:r>
            <a:r>
              <a:rPr lang="en-US" altLang="zh-CN" dirty="0" smtClean="0"/>
              <a:t>70,000</a:t>
            </a:r>
            <a:r>
              <a:rPr lang="zh-CN" altLang="en-US" dirty="0" smtClean="0"/>
              <a:t>小时 噪音：＜</a:t>
            </a:r>
            <a:r>
              <a:rPr lang="en-US" altLang="zh-CN" dirty="0" smtClean="0"/>
              <a:t>25dB</a:t>
            </a:r>
            <a:r>
              <a:rPr lang="zh-CN" altLang="en-US" dirty="0" smtClean="0"/>
              <a:t>功率：</a:t>
            </a:r>
            <a:r>
              <a:rPr lang="en-US" altLang="zh-CN" dirty="0" smtClean="0"/>
              <a:t>1.8W </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80</a:t>
            </a:fld>
            <a:endParaRPr lang="zh-CN" altLang="en-US"/>
          </a:p>
        </p:txBody>
      </p:sp>
    </p:spTree>
    <p:extLst>
      <p:ext uri="{BB962C8B-B14F-4D97-AF65-F5344CB8AC3E}">
        <p14:creationId xmlns:p14="http://schemas.microsoft.com/office/powerpoint/2010/main" val="12511028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风冷</a:t>
            </a:r>
            <a:r>
              <a:rPr lang="zh-CN" altLang="en-US" dirty="0" smtClean="0"/>
              <a:t>是</a:t>
            </a:r>
            <a:r>
              <a:rPr lang="zh-CN" altLang="en-US" dirty="0" smtClean="0">
                <a:hlinkClick r:id="rId3" action="ppaction://hlinkfile"/>
              </a:rPr>
              <a:t>冷却</a:t>
            </a:r>
            <a:r>
              <a:rPr lang="zh-CN" altLang="en-US" dirty="0" smtClean="0"/>
              <a:t>方式的一种，即用</a:t>
            </a:r>
            <a:r>
              <a:rPr lang="zh-CN" altLang="en-US" dirty="0" smtClean="0">
                <a:hlinkClick r:id="rId4" action="ppaction://hlinkfile"/>
              </a:rPr>
              <a:t>空气</a:t>
            </a:r>
            <a:r>
              <a:rPr lang="zh-CN" altLang="en-US" dirty="0" smtClean="0"/>
              <a:t>作为媒介</a:t>
            </a:r>
            <a:r>
              <a:rPr lang="zh-CN" altLang="en-US" dirty="0" smtClean="0">
                <a:hlinkClick r:id="rId3" action="ppaction://hlinkfile"/>
              </a:rPr>
              <a:t>冷却</a:t>
            </a:r>
            <a:r>
              <a:rPr lang="zh-CN" altLang="en-US" dirty="0" smtClean="0"/>
              <a:t>需要冷却的物体。通常是加大需要冷却的物体的</a:t>
            </a:r>
            <a:r>
              <a:rPr lang="zh-CN" altLang="en-US" dirty="0" smtClean="0">
                <a:hlinkClick r:id="rId5" action="ppaction://hlinkfile"/>
              </a:rPr>
              <a:t>表面积</a:t>
            </a:r>
            <a:r>
              <a:rPr lang="zh-CN" altLang="en-US" dirty="0" smtClean="0"/>
              <a:t>，或者是加快单位时间内空气流过物体的速率，抑或是两种方法共用。前者可依靠在物体表面加</a:t>
            </a:r>
            <a:r>
              <a:rPr lang="zh-CN" altLang="en-US" dirty="0" smtClean="0">
                <a:hlinkClick r:id="rId6" action="ppaction://hlinkfile"/>
              </a:rPr>
              <a:t>散热片</a:t>
            </a:r>
            <a:r>
              <a:rPr lang="zh-CN" altLang="en-US" dirty="0" smtClean="0"/>
              <a:t>来实现，通常把散热片挂在物体外，或是固定在物体上以使散热更高效。后者可用</a:t>
            </a:r>
            <a:r>
              <a:rPr lang="zh-CN" altLang="en-US" dirty="0" smtClean="0">
                <a:hlinkClick r:id="rId7" action="ppaction://hlinkfile"/>
              </a:rPr>
              <a:t>风扇</a:t>
            </a:r>
            <a:r>
              <a:rPr lang="zh-CN" altLang="en-US" dirty="0" smtClean="0"/>
              <a:t>（</a:t>
            </a:r>
            <a:r>
              <a:rPr lang="zh-CN" altLang="en-US" dirty="0" smtClean="0">
                <a:hlinkClick r:id="rId8" action="ppaction://hlinkfile"/>
              </a:rPr>
              <a:t>风机</a:t>
            </a:r>
            <a:r>
              <a:rPr lang="zh-CN" altLang="en-US" dirty="0" smtClean="0"/>
              <a:t>）来加强通风、强化冷却效果。大多数情况下，加入散热片可以使冷却效率大大提高。</a:t>
            </a:r>
          </a:p>
          <a:p>
            <a:r>
              <a:rPr lang="zh-CN" altLang="en-US" dirty="0" smtClean="0"/>
              <a:t>在任何情况下，所用的空气都要比物体及其表面的温度低，才能带走热量，这是由于</a:t>
            </a:r>
            <a:r>
              <a:rPr lang="zh-CN" altLang="en-US" dirty="0" smtClean="0">
                <a:hlinkClick r:id="rId9" action="ppaction://hlinkfile"/>
              </a:rPr>
              <a:t>热力学第二定律</a:t>
            </a:r>
            <a:r>
              <a:rPr lang="zh-CN" altLang="en-US" dirty="0" smtClean="0"/>
              <a:t>的约束，即不可能把热量从低温物体传到高温物体而不引起其他变化。</a:t>
            </a:r>
          </a:p>
          <a:p>
            <a:endParaRPr lang="en-US" altLang="zh-CN" dirty="0" smtClean="0"/>
          </a:p>
          <a:p>
            <a:r>
              <a:rPr lang="zh-CN" altLang="en-US" dirty="0" smtClean="0"/>
              <a:t>热管（</a:t>
            </a:r>
            <a:r>
              <a:rPr lang="en-US" altLang="zh-CN" dirty="0" smtClean="0"/>
              <a:t>heat pipe</a:t>
            </a:r>
            <a:r>
              <a:rPr lang="zh-CN" altLang="en-US" dirty="0" smtClean="0"/>
              <a:t>）技术以前被广泛应用在宇航、军工等行业，自从被引入</a:t>
            </a:r>
            <a:r>
              <a:rPr lang="zh-CN" altLang="en-US" dirty="0" smtClean="0">
                <a:hlinkClick r:id="rId10" action="ppaction://hlinkfile"/>
              </a:rPr>
              <a:t>散热器</a:t>
            </a:r>
            <a:r>
              <a:rPr lang="zh-CN" altLang="en-US" dirty="0" smtClean="0"/>
              <a:t>制造行业，使得人们改变了传统散热器的设计思路，摆脱了单纯依靠高风量电机来获得更好散热效果的单一散热模式，采用热管技术使得散热器即便采用低转速、低风量电机，同样可以得到满意效果，使得困扰风冷散热的噪音问题得到良好解决，开辟了散热行业新天地。现在常见于</a:t>
            </a:r>
            <a:r>
              <a:rPr lang="en-US" altLang="zh-CN" dirty="0" err="1" smtClean="0"/>
              <a:t>cpu</a:t>
            </a:r>
            <a:r>
              <a:rPr lang="zh-CN" altLang="en-US" dirty="0" smtClean="0"/>
              <a:t>的散热器上。</a:t>
            </a:r>
          </a:p>
          <a:p>
            <a:r>
              <a:rPr lang="zh-CN" altLang="en-US" dirty="0" smtClean="0"/>
              <a:t>从热力学的角度看，为什么热管会拥有如此良好的导热能力呢？物体的吸热、放热是相对的，凡是有温度差存在的时候，就必然出现热从高温处向低温处传递的现象。从热传递的三种方式来看（</a:t>
            </a:r>
            <a:r>
              <a:rPr lang="zh-CN" altLang="en-US" dirty="0" smtClean="0">
                <a:hlinkClick r:id="rId11" action="ppaction://hlinkfile"/>
              </a:rPr>
              <a:t>辐射</a:t>
            </a:r>
            <a:r>
              <a:rPr lang="zh-CN" altLang="en-US" dirty="0" smtClean="0"/>
              <a:t>、</a:t>
            </a:r>
            <a:r>
              <a:rPr lang="zh-CN" altLang="en-US" dirty="0" smtClean="0">
                <a:hlinkClick r:id="rId12" action="ppaction://hlinkfile"/>
              </a:rPr>
              <a:t>对流</a:t>
            </a:r>
            <a:r>
              <a:rPr lang="zh-CN" altLang="en-US" dirty="0" smtClean="0"/>
              <a:t>、</a:t>
            </a:r>
            <a:r>
              <a:rPr lang="zh-CN" altLang="en-US" dirty="0" smtClean="0">
                <a:hlinkClick r:id="rId13" action="ppaction://hlinkfile"/>
              </a:rPr>
              <a:t>传导</a:t>
            </a:r>
            <a:r>
              <a:rPr lang="zh-CN" altLang="en-US" dirty="0" smtClean="0"/>
              <a:t>），其中热传导最快。热管就是利用蒸发制冷，使得热管两端温度差很大，使热量快速传导。一般热管由管壳、吸液芯和端盖组成。热管内部是被抽成负压状态，充入适当的液体，这种液体沸点低，容易挥发。管壁有吸液芯，其由毛细多孔材料构成。热管一端为蒸发端，另外一端为冷凝端，当热管一端受热时，毛细管中的液体迅速蒸发，蒸气在微小的压力差下流向另外一端，并且释放出热量，重新凝结成液体，液体再沿多孔材料靠毛细力的作用流回蒸发端，如此循环不止，热量由热管一端传至另外一端。这种循环是快速进行的，热量可以被源源不断地传导开来。</a:t>
            </a:r>
          </a:p>
          <a:p>
            <a:endParaRPr lang="en-US" altLang="zh-CN" dirty="0" smtClean="0"/>
          </a:p>
          <a:p>
            <a:endParaRPr lang="en-US" altLang="zh-CN" dirty="0" smtClean="0"/>
          </a:p>
          <a:p>
            <a:r>
              <a:rPr lang="zh-CN" altLang="en-US" b="1" dirty="0" smtClean="0"/>
              <a:t>九州风神冰凌</a:t>
            </a:r>
            <a:r>
              <a:rPr lang="en-US" altLang="zh-CN" b="1" dirty="0" smtClean="0"/>
              <a:t>MINI</a:t>
            </a:r>
            <a:r>
              <a:rPr lang="zh-CN" altLang="en-US" b="1" smtClean="0"/>
              <a:t>旗舰版</a:t>
            </a:r>
            <a:endParaRPr lang="en-US" altLang="zh-CN" dirty="0" smtClean="0"/>
          </a:p>
          <a:p>
            <a:r>
              <a:rPr lang="zh-CN" altLang="en-US" dirty="0" smtClean="0"/>
              <a:t>散热器类型：</a:t>
            </a:r>
            <a:r>
              <a:rPr lang="en-US" altLang="zh-CN" dirty="0" smtClean="0"/>
              <a:t>CPU</a:t>
            </a:r>
            <a:r>
              <a:rPr lang="zh-CN" altLang="en-US" dirty="0" smtClean="0"/>
              <a:t>散热器 </a:t>
            </a:r>
          </a:p>
          <a:p>
            <a:r>
              <a:rPr lang="zh-CN" altLang="en-US" dirty="0" smtClean="0"/>
              <a:t>散热方式：风冷，热管 </a:t>
            </a:r>
          </a:p>
          <a:p>
            <a:r>
              <a:rPr lang="zh-CN" altLang="en-US" dirty="0" smtClean="0"/>
              <a:t>适用范围：</a:t>
            </a:r>
            <a:r>
              <a:rPr lang="en-US" altLang="zh-CN" dirty="0" smtClean="0"/>
              <a:t>Intel LGA115x/775</a:t>
            </a:r>
          </a:p>
          <a:p>
            <a:r>
              <a:rPr lang="zh-CN" altLang="en-US" dirty="0" smtClean="0"/>
              <a:t>轴承类型：液压轴承（</a:t>
            </a:r>
            <a:r>
              <a:rPr lang="en-US" altLang="zh-CN" dirty="0" err="1" smtClean="0"/>
              <a:t>Hydrauli</a:t>
            </a:r>
            <a:endParaRPr lang="en-US" altLang="zh-CN" dirty="0" smtClean="0"/>
          </a:p>
          <a:p>
            <a:r>
              <a:rPr lang="zh-CN" altLang="en-US" dirty="0" smtClean="0"/>
              <a:t>转数描述：</a:t>
            </a:r>
            <a:r>
              <a:rPr lang="en-US" altLang="zh-CN" dirty="0" smtClean="0"/>
              <a:t>2200±10% RPM </a:t>
            </a:r>
          </a:p>
          <a:p>
            <a:r>
              <a:rPr lang="zh-CN" altLang="en-US" dirty="0" smtClean="0"/>
              <a:t>最大风量：</a:t>
            </a:r>
            <a:r>
              <a:rPr lang="en-US" altLang="zh-CN" dirty="0" smtClean="0"/>
              <a:t>28CFM </a:t>
            </a:r>
          </a:p>
          <a:p>
            <a:r>
              <a:rPr lang="zh-CN" altLang="en-US" dirty="0" smtClean="0"/>
              <a:t>噪音：</a:t>
            </a:r>
            <a:r>
              <a:rPr lang="en-US" altLang="zh-CN" dirty="0" smtClean="0"/>
              <a:t>25dB </a:t>
            </a:r>
          </a:p>
          <a:p>
            <a:r>
              <a:rPr lang="zh-CN" altLang="en-US" dirty="0" smtClean="0"/>
              <a:t>产品尺寸：</a:t>
            </a:r>
            <a:r>
              <a:rPr lang="en-US" altLang="zh-CN" dirty="0" smtClean="0"/>
              <a:t>127x62x129.5mm </a:t>
            </a:r>
          </a:p>
          <a:p>
            <a:r>
              <a:rPr lang="zh-CN" altLang="en-US" dirty="0" smtClean="0"/>
              <a:t>电源参数：</a:t>
            </a:r>
            <a:r>
              <a:rPr lang="en-US" altLang="zh-CN" dirty="0" smtClean="0"/>
              <a:t>12V</a:t>
            </a:r>
            <a:r>
              <a:rPr lang="zh-CN" altLang="en-US" dirty="0" smtClean="0"/>
              <a:t>，</a:t>
            </a:r>
            <a:r>
              <a:rPr lang="en-US" altLang="zh-CN" dirty="0" smtClean="0"/>
              <a:t>0.12A </a:t>
            </a:r>
          </a:p>
          <a:p>
            <a:r>
              <a:rPr lang="zh-CN" altLang="en-US" dirty="0" smtClean="0"/>
              <a:t>输入功率：</a:t>
            </a:r>
            <a:r>
              <a:rPr lang="en-US" altLang="zh-CN" dirty="0" smtClean="0"/>
              <a:t>1.44W </a:t>
            </a:r>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81</a:t>
            </a:fld>
            <a:endParaRPr lang="zh-CN" altLang="en-US"/>
          </a:p>
        </p:txBody>
      </p:sp>
    </p:spTree>
    <p:extLst>
      <p:ext uri="{BB962C8B-B14F-4D97-AF65-F5344CB8AC3E}">
        <p14:creationId xmlns:p14="http://schemas.microsoft.com/office/powerpoint/2010/main" val="3555654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i="0" dirty="0" smtClean="0"/>
              <a:t>散热片是一种给电器中的易发热电子元件散热的装置，多由铝合金，黄铜或青铜做成板状，片状，多片状等，如电脑中</a:t>
            </a:r>
            <a:r>
              <a:rPr lang="en-US" altLang="zh-CN" i="0" dirty="0" smtClean="0"/>
              <a:t>CPU</a:t>
            </a:r>
            <a:r>
              <a:rPr lang="zh-CN" altLang="en-US" i="0" dirty="0" smtClean="0"/>
              <a:t>中央处理器要使用相当大的散热片，电视机中电源管，行管，功放器中的功放管都要使用散热片。一般散热片在使用中要在电子元件与散热片接触面涂上一层导热硅脂，使</a:t>
            </a:r>
            <a:r>
              <a:rPr lang="zh-CN" altLang="en-US" i="0" dirty="0" smtClean="0">
                <a:hlinkClick r:id="rId3" action="ppaction://hlinkfile"/>
              </a:rPr>
              <a:t>元器件</a:t>
            </a:r>
            <a:r>
              <a:rPr lang="zh-CN" altLang="en-US" i="0" dirty="0" smtClean="0"/>
              <a:t>发出的热量更有效的传导到散热片上，在经散热片散发到周围空气中去。</a:t>
            </a:r>
          </a:p>
          <a:p>
            <a:endParaRPr lang="en-US" altLang="zh-CN" i="0" dirty="0" smtClean="0"/>
          </a:p>
          <a:p>
            <a:r>
              <a:rPr lang="en-US" altLang="zh-CN" b="1" i="0" dirty="0" err="1" smtClean="0"/>
              <a:t>Prolimatech</a:t>
            </a:r>
            <a:r>
              <a:rPr lang="en-US" altLang="zh-CN" b="1" i="0" dirty="0" smtClean="0"/>
              <a:t> Genesis</a:t>
            </a:r>
            <a:r>
              <a:rPr lang="zh-CN" altLang="en-US" b="1" i="0" dirty="0" smtClean="0"/>
              <a:t>（创世纪）详细参数</a:t>
            </a:r>
          </a:p>
          <a:p>
            <a:r>
              <a:rPr lang="zh-CN" altLang="en-US" i="0" dirty="0" smtClean="0"/>
              <a:t>切换到传统表格版</a:t>
            </a:r>
          </a:p>
          <a:p>
            <a:r>
              <a:rPr lang="zh-CN" altLang="en-US" i="0" dirty="0" smtClean="0"/>
              <a:t>基本参数</a:t>
            </a:r>
            <a:r>
              <a:rPr lang="zh-CN" altLang="en-US" i="0" dirty="0" smtClean="0">
                <a:hlinkClick r:id="rId4" action="ppaction://hlinkfile"/>
              </a:rPr>
              <a:t>散热器类型</a:t>
            </a:r>
            <a:r>
              <a:rPr lang="en-US" altLang="zh-CN" i="0" dirty="0" smtClean="0">
                <a:hlinkClick r:id="rId5" action="ppaction://hlinkfile"/>
              </a:rPr>
              <a:t>CPU</a:t>
            </a:r>
            <a:r>
              <a:rPr lang="zh-CN" altLang="en-US" i="0" dirty="0" smtClean="0">
                <a:hlinkClick r:id="rId5" action="ppaction://hlinkfile"/>
              </a:rPr>
              <a:t>散热器</a:t>
            </a:r>
            <a:endParaRPr lang="zh-CN" altLang="en-US" i="0" dirty="0" smtClean="0"/>
          </a:p>
          <a:p>
            <a:r>
              <a:rPr lang="zh-CN" altLang="en-US" i="0" dirty="0" smtClean="0">
                <a:hlinkClick r:id="rId6" action="ppaction://hlinkfile"/>
              </a:rPr>
              <a:t>散热方式</a:t>
            </a:r>
            <a:r>
              <a:rPr lang="zh-CN" altLang="en-US" i="0" dirty="0" smtClean="0">
                <a:hlinkClick r:id="rId7" action="ppaction://hlinkfile"/>
              </a:rPr>
              <a:t>散热片</a:t>
            </a:r>
            <a:r>
              <a:rPr lang="zh-CN" altLang="en-US" i="0" dirty="0" smtClean="0"/>
              <a:t>，</a:t>
            </a:r>
            <a:r>
              <a:rPr lang="zh-CN" altLang="en-US" i="0" dirty="0" smtClean="0">
                <a:hlinkClick r:id="rId8" action="ppaction://hlinkfile"/>
              </a:rPr>
              <a:t>热管</a:t>
            </a:r>
            <a:endParaRPr lang="zh-CN" altLang="en-US" i="0" dirty="0" smtClean="0"/>
          </a:p>
          <a:p>
            <a:r>
              <a:rPr lang="zh-CN" altLang="en-US" i="0" dirty="0" smtClean="0">
                <a:hlinkClick r:id="rId9" action="ppaction://hlinkfile"/>
              </a:rPr>
              <a:t>适用范围</a:t>
            </a:r>
            <a:r>
              <a:rPr lang="en-US" altLang="zh-CN" i="0" dirty="0" smtClean="0"/>
              <a:t>Intel LGA 775/115x/1366 </a:t>
            </a:r>
            <a:br>
              <a:rPr lang="en-US" altLang="zh-CN" i="0" dirty="0" smtClean="0"/>
            </a:br>
            <a:r>
              <a:rPr lang="en-US" altLang="zh-CN" i="0" dirty="0" smtClean="0"/>
              <a:t>AMD AM2/AM2+/AM3</a:t>
            </a:r>
            <a:endParaRPr lang="zh-CN" altLang="en-US" i="0" dirty="0" smtClean="0"/>
          </a:p>
          <a:p>
            <a:r>
              <a:rPr lang="zh-CN" altLang="en-US" i="0" dirty="0" smtClean="0"/>
              <a:t>产品尺寸</a:t>
            </a:r>
            <a:r>
              <a:rPr lang="en-US" altLang="zh-CN" i="0" dirty="0" smtClean="0"/>
              <a:t>146x216.5x160mm</a:t>
            </a:r>
            <a:endParaRPr lang="zh-CN" altLang="en-US" i="0" dirty="0" smtClean="0"/>
          </a:p>
          <a:p>
            <a:r>
              <a:rPr lang="zh-CN" altLang="en-US" i="0" dirty="0" smtClean="0"/>
              <a:t>产品重量</a:t>
            </a:r>
            <a:r>
              <a:rPr lang="en-US" altLang="zh-CN" i="0" dirty="0" smtClean="0"/>
              <a:t>800g</a:t>
            </a:r>
            <a:endParaRPr lang="zh-CN" altLang="en-US" i="0" dirty="0" smtClean="0"/>
          </a:p>
          <a:p>
            <a:r>
              <a:rPr lang="zh-CN" altLang="en-US" i="0" dirty="0" smtClean="0"/>
              <a:t>风冷参数热管数量</a:t>
            </a:r>
            <a:r>
              <a:rPr lang="en-US" altLang="zh-CN" i="0" dirty="0" smtClean="0">
                <a:hlinkClick r:id="rId10" action="ppaction://hlinkfile"/>
              </a:rPr>
              <a:t>6</a:t>
            </a:r>
            <a:r>
              <a:rPr lang="zh-CN" altLang="en-US" i="0" dirty="0" smtClean="0">
                <a:hlinkClick r:id="rId10" action="ppaction://hlinkfile"/>
              </a:rPr>
              <a:t>个</a:t>
            </a:r>
            <a:endParaRPr lang="zh-CN" altLang="en-US" i="0" dirty="0" smtClean="0"/>
          </a:p>
          <a:p>
            <a:r>
              <a:rPr lang="zh-CN" altLang="en-US" i="0" dirty="0" smtClean="0"/>
              <a:t>散热片材质铝</a:t>
            </a:r>
          </a:p>
          <a:p>
            <a:r>
              <a:rPr lang="zh-CN" altLang="en-US" i="0" dirty="0" smtClean="0"/>
              <a:t>基本参数</a:t>
            </a:r>
            <a:r>
              <a:rPr lang="zh-CN" altLang="en-US" i="0" dirty="0" smtClean="0">
                <a:hlinkClick r:id="rId4" action="ppaction://hlinkfile"/>
              </a:rPr>
              <a:t>散热器类型</a:t>
            </a:r>
            <a:r>
              <a:rPr lang="zh-CN" altLang="en-US" i="0" dirty="0" smtClean="0"/>
              <a:t>：</a:t>
            </a:r>
            <a:r>
              <a:rPr lang="en-US" altLang="zh-CN" i="0" dirty="0" smtClean="0">
                <a:hlinkClick r:id="rId5" action="ppaction://hlinkfile"/>
              </a:rPr>
              <a:t>CPU</a:t>
            </a:r>
            <a:r>
              <a:rPr lang="zh-CN" altLang="en-US" i="0" dirty="0" smtClean="0">
                <a:hlinkClick r:id="rId5" action="ppaction://hlinkfile"/>
              </a:rPr>
              <a:t>散热器</a:t>
            </a:r>
            <a:endParaRPr lang="zh-CN" altLang="en-US" i="0" dirty="0" smtClean="0"/>
          </a:p>
          <a:p>
            <a:r>
              <a:rPr lang="zh-CN" altLang="en-US" i="0" dirty="0" smtClean="0">
                <a:hlinkClick r:id="rId6" action="ppaction://hlinkfile"/>
              </a:rPr>
              <a:t>散热方式</a:t>
            </a:r>
            <a:r>
              <a:rPr lang="zh-CN" altLang="en-US" i="0" dirty="0" smtClean="0"/>
              <a:t>：</a:t>
            </a:r>
            <a:r>
              <a:rPr lang="zh-CN" altLang="en-US" i="0" dirty="0" smtClean="0">
                <a:hlinkClick r:id="rId7" action="ppaction://hlinkfile"/>
              </a:rPr>
              <a:t>散热片</a:t>
            </a:r>
            <a:r>
              <a:rPr lang="zh-CN" altLang="en-US" i="0" dirty="0" smtClean="0"/>
              <a:t>，</a:t>
            </a:r>
            <a:r>
              <a:rPr lang="zh-CN" altLang="en-US" i="0" dirty="0" smtClean="0">
                <a:hlinkClick r:id="rId8" action="ppaction://hlinkfile"/>
              </a:rPr>
              <a:t>热管</a:t>
            </a:r>
            <a:endParaRPr lang="zh-CN" altLang="en-US" i="0" dirty="0" smtClean="0"/>
          </a:p>
          <a:p>
            <a:r>
              <a:rPr lang="zh-CN" altLang="en-US" i="0" dirty="0" smtClean="0">
                <a:hlinkClick r:id="rId9" action="ppaction://hlinkfile"/>
              </a:rPr>
              <a:t>适用范围</a:t>
            </a:r>
            <a:r>
              <a:rPr lang="zh-CN" altLang="en-US" i="0" dirty="0" smtClean="0"/>
              <a:t>：</a:t>
            </a:r>
            <a:r>
              <a:rPr lang="en-US" altLang="zh-CN" i="0" dirty="0" smtClean="0"/>
              <a:t>Intel LGA 775/115x/1366 </a:t>
            </a:r>
            <a:br>
              <a:rPr lang="en-US" altLang="zh-CN" i="0" dirty="0" smtClean="0"/>
            </a:br>
            <a:r>
              <a:rPr lang="en-US" altLang="zh-CN" i="0" dirty="0" smtClean="0"/>
              <a:t>AMD AM2/AM2+/AM3</a:t>
            </a:r>
            <a:endParaRPr lang="zh-CN" altLang="en-US" i="0" dirty="0" smtClean="0"/>
          </a:p>
          <a:p>
            <a:r>
              <a:rPr lang="zh-CN" altLang="en-US" i="0" dirty="0" smtClean="0"/>
              <a:t>产品尺寸：</a:t>
            </a:r>
            <a:r>
              <a:rPr lang="en-US" altLang="zh-CN" i="0" dirty="0" smtClean="0"/>
              <a:t>146x216.5x160mm</a:t>
            </a:r>
            <a:endParaRPr lang="zh-CN" altLang="en-US" i="0" dirty="0" smtClean="0"/>
          </a:p>
          <a:p>
            <a:r>
              <a:rPr lang="zh-CN" altLang="en-US" i="0" dirty="0" smtClean="0"/>
              <a:t>产品重量：</a:t>
            </a:r>
            <a:r>
              <a:rPr lang="en-US" altLang="zh-CN" i="0" dirty="0" smtClean="0"/>
              <a:t>800g</a:t>
            </a:r>
            <a:endParaRPr lang="zh-CN" altLang="en-US" i="0" dirty="0" smtClean="0"/>
          </a:p>
          <a:p>
            <a:r>
              <a:rPr lang="zh-CN" altLang="en-US" i="0" dirty="0" smtClean="0"/>
              <a:t>风冷参数热管数量：</a:t>
            </a:r>
            <a:r>
              <a:rPr lang="en-US" altLang="zh-CN" i="0" dirty="0" smtClean="0">
                <a:hlinkClick r:id="rId10" action="ppaction://hlinkfile"/>
              </a:rPr>
              <a:t>6</a:t>
            </a:r>
            <a:r>
              <a:rPr lang="zh-CN" altLang="en-US" i="0" dirty="0" smtClean="0">
                <a:hlinkClick r:id="rId10" action="ppaction://hlinkfile"/>
              </a:rPr>
              <a:t>个</a:t>
            </a:r>
            <a:endParaRPr lang="en-US" altLang="zh-CN" i="0" dirty="0" smtClean="0"/>
          </a:p>
          <a:p>
            <a:r>
              <a:rPr lang="zh-CN" altLang="en-US" i="0" dirty="0" smtClean="0"/>
              <a:t>散热片材质：铝</a:t>
            </a:r>
          </a:p>
          <a:p>
            <a:endParaRPr lang="zh-CN" altLang="en-US" i="0"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82</a:t>
            </a:fld>
            <a:endParaRPr lang="zh-CN" altLang="en-US"/>
          </a:p>
        </p:txBody>
      </p:sp>
    </p:spTree>
    <p:extLst>
      <p:ext uri="{BB962C8B-B14F-4D97-AF65-F5344CB8AC3E}">
        <p14:creationId xmlns:p14="http://schemas.microsoft.com/office/powerpoint/2010/main" val="631899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9</a:t>
            </a:fld>
            <a:endParaRPr lang="zh-CN" altLang="en-US"/>
          </a:p>
        </p:txBody>
      </p:sp>
    </p:spTree>
    <p:extLst>
      <p:ext uri="{BB962C8B-B14F-4D97-AF65-F5344CB8AC3E}">
        <p14:creationId xmlns:p14="http://schemas.microsoft.com/office/powerpoint/2010/main" val="10988384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83</a:t>
            </a:fld>
            <a:endParaRPr lang="zh-CN" altLang="en-US"/>
          </a:p>
        </p:txBody>
      </p:sp>
    </p:spTree>
    <p:extLst>
      <p:ext uri="{BB962C8B-B14F-4D97-AF65-F5344CB8AC3E}">
        <p14:creationId xmlns:p14="http://schemas.microsoft.com/office/powerpoint/2010/main" val="1713948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smtClean="0"/>
          </a:p>
        </p:txBody>
      </p:sp>
      <p:sp>
        <p:nvSpPr>
          <p:cNvPr id="4" name="灯片编号占位符 3"/>
          <p:cNvSpPr>
            <a:spLocks noGrp="1"/>
          </p:cNvSpPr>
          <p:nvPr>
            <p:ph type="sldNum" sz="quarter" idx="10"/>
          </p:nvPr>
        </p:nvSpPr>
        <p:spPr/>
        <p:txBody>
          <a:bodyPr/>
          <a:lstStyle/>
          <a:p>
            <a:fld id="{A3741B34-BDA7-4A80-86F2-56A639B60BD5}" type="slidenum">
              <a:rPr lang="zh-CN" altLang="en-US" smtClean="0"/>
              <a:t>11</a:t>
            </a:fld>
            <a:endParaRPr lang="zh-CN" altLang="en-US"/>
          </a:p>
        </p:txBody>
      </p:sp>
    </p:spTree>
    <p:extLst>
      <p:ext uri="{BB962C8B-B14F-4D97-AF65-F5344CB8AC3E}">
        <p14:creationId xmlns:p14="http://schemas.microsoft.com/office/powerpoint/2010/main" val="1126994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芯片组（</a:t>
            </a:r>
            <a:r>
              <a:rPr lang="en-US" altLang="zh-CN" sz="1200" dirty="0" smtClean="0"/>
              <a:t>Chipset</a:t>
            </a:r>
            <a:r>
              <a:rPr lang="zh-CN" altLang="en-US" sz="1200" dirty="0" smtClean="0"/>
              <a:t>）</a:t>
            </a:r>
          </a:p>
          <a:p>
            <a:r>
              <a:rPr lang="zh-CN" altLang="en-US" sz="1200" dirty="0" smtClean="0"/>
              <a:t>是构成主板电路的核心。</a:t>
            </a:r>
          </a:p>
          <a:p>
            <a:r>
              <a:rPr lang="zh-CN" altLang="en-US" sz="1200" dirty="0" smtClean="0"/>
              <a:t>一定意义上讲，它决定了主板的级别和档次。它就是“南桥”和“北桥”的统称，就是把以前复杂的电路和元件最大限度地集成在几颗芯片内的芯片组。</a:t>
            </a:r>
          </a:p>
          <a:p>
            <a:endParaRPr lang="zh-CN" altLang="en-US" dirty="0" smtClean="0"/>
          </a:p>
          <a:p>
            <a:r>
              <a:rPr lang="zh-CN" altLang="en-US" dirty="0" smtClean="0"/>
              <a:t>如果说</a:t>
            </a:r>
            <a:r>
              <a:rPr lang="en-US" altLang="zh-CN" dirty="0" smtClean="0"/>
              <a:t>CPU</a:t>
            </a:r>
            <a:r>
              <a:rPr lang="zh-CN" altLang="en-US" dirty="0" smtClean="0"/>
              <a:t>是一台电脑的核心，那么主板芯片组就是一块主板的核心。</a:t>
            </a:r>
            <a:endParaRPr lang="en-US" altLang="zh-CN" dirty="0" smtClean="0"/>
          </a:p>
          <a:p>
            <a:endParaRPr lang="en-US" altLang="zh-CN" dirty="0" smtClean="0"/>
          </a:p>
          <a:p>
            <a:r>
              <a:rPr lang="zh-CN" altLang="en-US" dirty="0" smtClean="0"/>
              <a:t>北桥芯片（</a:t>
            </a:r>
            <a:r>
              <a:rPr lang="en-US" altLang="zh-CN" dirty="0" smtClean="0"/>
              <a:t>North Bridge</a:t>
            </a:r>
            <a:r>
              <a:rPr lang="zh-CN" altLang="en-US" dirty="0" smtClean="0"/>
              <a:t>）</a:t>
            </a:r>
            <a:endParaRPr lang="en-US" altLang="zh-CN" dirty="0" smtClean="0"/>
          </a:p>
          <a:p>
            <a:r>
              <a:rPr lang="zh-CN" altLang="en-US" dirty="0" smtClean="0"/>
              <a:t>是主板芯片组中起主导作用的最重要的组成部分，也称为主桥（</a:t>
            </a:r>
            <a:r>
              <a:rPr lang="en-US" altLang="zh-CN" dirty="0" smtClean="0"/>
              <a:t>Host Bridge</a:t>
            </a:r>
            <a:r>
              <a:rPr lang="zh-CN" altLang="en-US" dirty="0" smtClean="0"/>
              <a:t>）。北桥芯片负责与</a:t>
            </a:r>
            <a:r>
              <a:rPr lang="en-US" altLang="zh-CN" dirty="0" smtClean="0"/>
              <a:t>CPU</a:t>
            </a:r>
            <a:r>
              <a:rPr lang="zh-CN" altLang="en-US" dirty="0" smtClean="0"/>
              <a:t>的联系并控制内存、</a:t>
            </a:r>
            <a:r>
              <a:rPr lang="en-US" altLang="zh-CN" dirty="0" smtClean="0"/>
              <a:t>AGP</a:t>
            </a:r>
            <a:r>
              <a:rPr lang="zh-CN" altLang="en-US" dirty="0" smtClean="0"/>
              <a:t>数据在北桥内部传输，提供对</a:t>
            </a:r>
            <a:r>
              <a:rPr lang="en-US" altLang="zh-CN" dirty="0" smtClean="0"/>
              <a:t>CPU</a:t>
            </a:r>
            <a:r>
              <a:rPr lang="zh-CN" altLang="en-US" dirty="0" smtClean="0"/>
              <a:t>的类型和主频、系统的前端总线频率、内存的类型和最大容量、</a:t>
            </a:r>
            <a:r>
              <a:rPr lang="en-US" altLang="zh-CN" dirty="0" smtClean="0"/>
              <a:t>AGP</a:t>
            </a:r>
            <a:r>
              <a:rPr lang="zh-CN" altLang="en-US" dirty="0" smtClean="0"/>
              <a:t>插槽、</a:t>
            </a:r>
            <a:r>
              <a:rPr lang="en-US" altLang="zh-CN" dirty="0" smtClean="0"/>
              <a:t>ECC</a:t>
            </a:r>
            <a:r>
              <a:rPr lang="zh-CN" altLang="en-US" dirty="0" smtClean="0"/>
              <a:t>纠错等支持，整合型芯片组的北桥芯片还集成了显示核心。</a:t>
            </a:r>
            <a:endParaRPr lang="en-US" altLang="zh-CN" dirty="0" smtClean="0"/>
          </a:p>
          <a:p>
            <a:endParaRPr lang="en-US" altLang="zh-CN" dirty="0" smtClean="0"/>
          </a:p>
          <a:p>
            <a:r>
              <a:rPr lang="zh-CN" altLang="en-US" dirty="0" smtClean="0"/>
              <a:t>南桥芯片（</a:t>
            </a:r>
            <a:r>
              <a:rPr lang="en-US" altLang="zh-CN" dirty="0" smtClean="0"/>
              <a:t>South Bridge</a:t>
            </a:r>
            <a:r>
              <a:rPr lang="zh-CN" altLang="en-US" dirty="0" smtClean="0"/>
              <a:t>）</a:t>
            </a:r>
            <a:endParaRPr lang="en-US" altLang="zh-CN" dirty="0" smtClean="0"/>
          </a:p>
          <a:p>
            <a:r>
              <a:rPr lang="zh-CN" altLang="en-US" dirty="0" smtClean="0"/>
              <a:t>是主板芯片组的重要组成部分，负责</a:t>
            </a:r>
            <a:r>
              <a:rPr lang="en-US" altLang="zh-CN" dirty="0" smtClean="0"/>
              <a:t>I/O</a:t>
            </a:r>
            <a:r>
              <a:rPr lang="zh-CN" altLang="en-US" dirty="0" smtClean="0"/>
              <a:t>总线之间的通信，如</a:t>
            </a:r>
            <a:r>
              <a:rPr lang="en-US" altLang="zh-CN" dirty="0" smtClean="0"/>
              <a:t>PCI</a:t>
            </a:r>
            <a:r>
              <a:rPr lang="zh-CN" altLang="en-US" dirty="0" smtClean="0"/>
              <a:t>总线、</a:t>
            </a:r>
            <a:r>
              <a:rPr lang="en-US" altLang="zh-CN" dirty="0" smtClean="0"/>
              <a:t>USB</a:t>
            </a:r>
            <a:r>
              <a:rPr lang="zh-CN" altLang="en-US" dirty="0" smtClean="0"/>
              <a:t>、</a:t>
            </a:r>
            <a:r>
              <a:rPr lang="en-US" altLang="zh-CN" dirty="0" smtClean="0"/>
              <a:t>LAN</a:t>
            </a:r>
            <a:r>
              <a:rPr lang="zh-CN" altLang="en-US" dirty="0" smtClean="0"/>
              <a:t>、</a:t>
            </a:r>
            <a:r>
              <a:rPr lang="en-US" altLang="zh-CN" dirty="0" smtClean="0"/>
              <a:t>ATA</a:t>
            </a:r>
            <a:r>
              <a:rPr lang="zh-CN" altLang="en-US" dirty="0" smtClean="0"/>
              <a:t>、</a:t>
            </a:r>
            <a:r>
              <a:rPr lang="en-US" altLang="zh-CN" dirty="0" smtClean="0"/>
              <a:t>SATA</a:t>
            </a:r>
            <a:r>
              <a:rPr lang="zh-CN" altLang="en-US" dirty="0" smtClean="0"/>
              <a:t>、音频控制器、键盘控制器、实时时钟控制器、高级电源管理等，一般位于主板上离</a:t>
            </a:r>
            <a:r>
              <a:rPr lang="en-US" altLang="zh-CN" dirty="0" smtClean="0"/>
              <a:t>CPU</a:t>
            </a:r>
            <a:r>
              <a:rPr lang="zh-CN" altLang="en-US" dirty="0" smtClean="0"/>
              <a:t>插槽较远的下方，</a:t>
            </a:r>
            <a:r>
              <a:rPr lang="en-US" altLang="zh-CN" dirty="0" smtClean="0"/>
              <a:t>PCI</a:t>
            </a:r>
            <a:r>
              <a:rPr lang="zh-CN" altLang="en-US" dirty="0" smtClean="0"/>
              <a:t>插槽的附近，这种布局是考虑到它所连接的</a:t>
            </a:r>
            <a:r>
              <a:rPr lang="en-US" altLang="zh-CN" dirty="0" smtClean="0"/>
              <a:t>I/O</a:t>
            </a:r>
            <a:r>
              <a:rPr lang="zh-CN" altLang="en-US" dirty="0" smtClean="0"/>
              <a:t>总线较多，离处理器远一点有利于布线。相对于北桥芯片来说，其数据处理量并不算大，所以南桥芯片有时候没有覆盖散热片。</a:t>
            </a:r>
            <a:endParaRPr lang="en-US" altLang="zh-CN" dirty="0" smtClean="0"/>
          </a:p>
          <a:p>
            <a:endParaRPr lang="zh-CN" altLang="en-US" dirty="0" smtClean="0"/>
          </a:p>
          <a:p>
            <a:endParaRPr lang="en-US" altLang="zh-CN" b="1" dirty="0" smtClean="0"/>
          </a:p>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12</a:t>
            </a:fld>
            <a:endParaRPr lang="zh-CN" altLang="en-US"/>
          </a:p>
        </p:txBody>
      </p:sp>
    </p:spTree>
    <p:extLst>
      <p:ext uri="{BB962C8B-B14F-4D97-AF65-F5344CB8AC3E}">
        <p14:creationId xmlns:p14="http://schemas.microsoft.com/office/powerpoint/2010/main" val="422747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41B34-BDA7-4A80-86F2-56A639B60BD5}" type="slidenum">
              <a:rPr lang="zh-CN" altLang="en-US" smtClean="0"/>
              <a:t>14</a:t>
            </a:fld>
            <a:endParaRPr lang="zh-CN" altLang="en-US"/>
          </a:p>
        </p:txBody>
      </p:sp>
    </p:spTree>
    <p:extLst>
      <p:ext uri="{BB962C8B-B14F-4D97-AF65-F5344CB8AC3E}">
        <p14:creationId xmlns:p14="http://schemas.microsoft.com/office/powerpoint/2010/main" val="1476861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280D250-74D8-4A43-A673-501E8E1848E4}" type="datetimeFigureOut">
              <a:rPr lang="zh-CN" altLang="en-US" smtClean="0"/>
              <a:t>2013/8/23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1315038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80D250-74D8-4A43-A673-501E8E1848E4}" type="datetimeFigureOut">
              <a:rPr lang="zh-CN" altLang="en-US" smtClean="0"/>
              <a:t>2013/8/23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2499233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80D250-74D8-4A43-A673-501E8E1848E4}" type="datetimeFigureOut">
              <a:rPr lang="zh-CN" altLang="en-US" smtClean="0"/>
              <a:t>2013/8/23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209379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280D250-74D8-4A43-A673-501E8E1848E4}" type="datetimeFigureOut">
              <a:rPr lang="zh-CN" altLang="en-US" smtClean="0"/>
              <a:t>2013/8/23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953462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280D250-74D8-4A43-A673-501E8E1848E4}" type="datetimeFigureOut">
              <a:rPr lang="zh-CN" altLang="en-US" smtClean="0"/>
              <a:t>2013/8/23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2924148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280D250-74D8-4A43-A673-501E8E1848E4}" type="datetimeFigureOut">
              <a:rPr lang="zh-CN" altLang="en-US" smtClean="0"/>
              <a:t>2013/8/23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1785459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80D250-74D8-4A43-A673-501E8E1848E4}" type="datetimeFigureOut">
              <a:rPr lang="zh-CN" altLang="en-US" smtClean="0"/>
              <a:t>2013/8/23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967289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280D250-74D8-4A43-A673-501E8E1848E4}" type="datetimeFigureOut">
              <a:rPr lang="zh-CN" altLang="en-US" smtClean="0"/>
              <a:t>2013/8/23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3888391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80D250-74D8-4A43-A673-501E8E1848E4}" type="datetimeFigureOut">
              <a:rPr lang="zh-CN" altLang="en-US" smtClean="0"/>
              <a:t>2013/8/23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4290725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280D250-74D8-4A43-A673-501E8E1848E4}" type="datetimeFigureOut">
              <a:rPr lang="zh-CN" altLang="en-US" smtClean="0"/>
              <a:t>2013/8/23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3184471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280D250-74D8-4A43-A673-501E8E1848E4}" type="datetimeFigureOut">
              <a:rPr lang="zh-CN" altLang="en-US" smtClean="0"/>
              <a:t>2013/8/23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1885567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0D250-74D8-4A43-A673-501E8E1848E4}" type="datetimeFigureOut">
              <a:rPr lang="zh-CN" altLang="en-US" smtClean="0"/>
              <a:t>2013/8/23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39C3F-BE05-4FC1-B715-9281EEDDE50E}" type="slidenum">
              <a:rPr lang="zh-CN" altLang="en-US" smtClean="0"/>
              <a:t>‹#›</a:t>
            </a:fld>
            <a:endParaRPr lang="zh-CN" altLang="en-US"/>
          </a:p>
        </p:txBody>
      </p:sp>
    </p:spTree>
    <p:extLst>
      <p:ext uri="{BB962C8B-B14F-4D97-AF65-F5344CB8AC3E}">
        <p14:creationId xmlns:p14="http://schemas.microsoft.com/office/powerpoint/2010/main" val="620597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36.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notesSlide" Target="../notesSlides/notesSlide3.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jpeg"/><Relationship Id="rId12"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jpeg"/><Relationship Id="rId7"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2.jpe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jpe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6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81.jpg"/><Relationship Id="rId4" Type="http://schemas.openxmlformats.org/officeDocument/2006/relationships/image" Target="../media/image80.jpg"/></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83.jpeg"/></Relationships>
</file>

<file path=ppt/slides/_rels/slide6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89.jpeg"/><Relationship Id="rId5" Type="http://schemas.openxmlformats.org/officeDocument/2006/relationships/image" Target="../media/image2.jpeg"/><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image" Target="../media/image2.jpeg"/></Relationships>
</file>

<file path=ppt/slides/_rels/slide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jpeg"/></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2.jpeg"/></Relationships>
</file>

<file path=ppt/slides/_rels/slide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06.jpg"/><Relationship Id="rId5" Type="http://schemas.openxmlformats.org/officeDocument/2006/relationships/image" Target="../media/image105.png"/><Relationship Id="rId4" Type="http://schemas.openxmlformats.org/officeDocument/2006/relationships/image" Target="../media/image2.jpeg"/></Relationships>
</file>

<file path=ppt/slides/_rels/slide7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08.jpeg"/></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11.jpeg"/><Relationship Id="rId4" Type="http://schemas.openxmlformats.org/officeDocument/2006/relationships/image" Target="../media/image110.jpeg"/></Relationships>
</file>

<file path=ppt/slides/_rels/slide8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14.jpeg"/><Relationship Id="rId4" Type="http://schemas.openxmlformats.org/officeDocument/2006/relationships/image" Target="../media/image113.jpeg"/></Relationships>
</file>

<file path=ppt/slides/_rels/slide8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16.jpeg"/></Relationships>
</file>

<file path=ppt/slides/_rels/slide83.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jpeg"/><Relationship Id="rId7" Type="http://schemas.openxmlformats.org/officeDocument/2006/relationships/image" Target="../media/image118.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hyperlink" Target="http://www.eyefulpresentations.co.uk/" TargetMode="External"/><Relationship Id="rId4" Type="http://schemas.openxmlformats.org/officeDocument/2006/relationships/hyperlink" Target="mailto:info@eyefulpresentations.co.u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36512" y="1140467"/>
            <a:ext cx="5224683" cy="95194"/>
          </a:xfrm>
          <a:prstGeom prst="roundRect">
            <a:avLst/>
          </a:prstGeom>
          <a:gradFill flip="none" rotWithShape="1">
            <a:gsLst>
              <a:gs pos="63000">
                <a:srgbClr val="80D8F8"/>
              </a:gs>
              <a:gs pos="42000">
                <a:srgbClr val="00B0F0"/>
              </a:gs>
              <a:gs pos="100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矩形 1"/>
          <p:cNvSpPr/>
          <p:nvPr/>
        </p:nvSpPr>
        <p:spPr>
          <a:xfrm>
            <a:off x="0" y="0"/>
            <a:ext cx="2627784" cy="6850410"/>
          </a:xfrm>
          <a:prstGeom prst="rect">
            <a:avLst/>
          </a:prstGeom>
          <a:gradFill flip="none" rotWithShape="1">
            <a:gsLst>
              <a:gs pos="100000">
                <a:srgbClr val="00B0F0">
                  <a:lumMod val="91000"/>
                  <a:lumOff val="9000"/>
                </a:srgbClr>
              </a:gs>
              <a:gs pos="100000">
                <a:srgbClr val="80D8F8"/>
              </a:gs>
              <a:gs pos="100000">
                <a:schemeClr val="accent5">
                  <a:shade val="93000"/>
                  <a:satMod val="130000"/>
                  <a:lumMod val="0"/>
                  <a:lumOff val="100000"/>
                  <a:alpha val="82000"/>
                </a:schemeClr>
              </a:gs>
            </a:gsLst>
            <a:lin ang="2700000" scaled="1"/>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pic>
        <p:nvPicPr>
          <p:cNvPr id="1026"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2699386" y="1693693"/>
            <a:ext cx="1192843" cy="11301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92635" y="2420888"/>
            <a:ext cx="5338321" cy="1323439"/>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8000" b="1" cap="all" dirty="0" smtClean="0">
                <a:ln w="0"/>
                <a:solidFill>
                  <a:srgbClr val="7030A0"/>
                </a:solidFill>
                <a:effectLst>
                  <a:reflection blurRad="12700" stA="50000" endPos="50000" dist="5000" dir="5400000" sy="-100000" rotWithShape="0"/>
                </a:effectLst>
              </a:rPr>
              <a:t>计算机协会</a:t>
            </a:r>
            <a:endParaRPr lang="zh-CN" altLang="en-US" sz="8000" b="1" cap="all" dirty="0">
              <a:ln w="0"/>
              <a:solidFill>
                <a:srgbClr val="7030A0"/>
              </a:solidFill>
              <a:effectLst>
                <a:reflection blurRad="12700" stA="50000" endPos="50000" dist="5000" dir="5400000" sy="-100000" rotWithShape="0"/>
              </a:effectLst>
            </a:endParaRPr>
          </a:p>
        </p:txBody>
      </p:sp>
      <p:sp>
        <p:nvSpPr>
          <p:cNvPr id="7" name="圆角矩形 6"/>
          <p:cNvSpPr/>
          <p:nvPr/>
        </p:nvSpPr>
        <p:spPr>
          <a:xfrm>
            <a:off x="4387303" y="4229972"/>
            <a:ext cx="4348986" cy="705188"/>
          </a:xfrm>
          <a:prstGeom prst="roundRect">
            <a:avLst/>
          </a:prstGeom>
          <a:gradFill flip="none" rotWithShape="1">
            <a:gsLst>
              <a:gs pos="100000">
                <a:srgbClr val="00B0F0">
                  <a:lumMod val="91000"/>
                  <a:lumOff val="9000"/>
                </a:srgbClr>
              </a:gs>
              <a:gs pos="100000">
                <a:srgbClr val="80D8F8"/>
              </a:gs>
              <a:gs pos="100000">
                <a:schemeClr val="accent5">
                  <a:shade val="93000"/>
                  <a:satMod val="130000"/>
                  <a:lumMod val="0"/>
                  <a:lumOff val="100000"/>
                  <a:alpha val="82000"/>
                </a:schemeClr>
              </a:gs>
            </a:gsLst>
            <a:lin ang="2700000" scaled="1"/>
            <a:tileRect/>
          </a:gradFill>
          <a:effectLst>
            <a:outerShdw blurRad="50800" dist="38100" dir="5400000" algn="t" rotWithShape="0">
              <a:prstClr val="black">
                <a:alpha val="40000"/>
              </a:prstClr>
            </a:outerShdw>
            <a:reflection blurRad="6350" stA="50000" endA="300" endPos="55500" dist="50800" dir="5400000" sy="-100000" algn="bl" rotWithShape="0"/>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4800" b="1" dirty="0"/>
              <a:t>硬件知识讲</a:t>
            </a:r>
            <a:r>
              <a:rPr lang="zh-CN" altLang="en-US" sz="4800" b="1" dirty="0" smtClean="0"/>
              <a:t>座</a:t>
            </a:r>
            <a:endParaRPr lang="zh-CN" altLang="en-US" sz="4800" b="1" dirty="0"/>
          </a:p>
        </p:txBody>
      </p:sp>
      <p:sp>
        <p:nvSpPr>
          <p:cNvPr id="18" name="TextBox 17"/>
          <p:cNvSpPr txBox="1"/>
          <p:nvPr/>
        </p:nvSpPr>
        <p:spPr>
          <a:xfrm>
            <a:off x="280026" y="404664"/>
            <a:ext cx="4695516" cy="830997"/>
          </a:xfrm>
          <a:prstGeom prst="rect">
            <a:avLst/>
          </a:prstGeom>
          <a:noFill/>
        </p:spPr>
        <p:txBody>
          <a:bodyPr wrap="none" rtlCol="0">
            <a:spAutoFit/>
          </a:bodyPr>
          <a:lstStyle/>
          <a:p>
            <a:r>
              <a:rPr lang="zh-CN" altLang="en-US" sz="4800" dirty="0" smtClean="0">
                <a:solidFill>
                  <a:schemeClr val="bg1"/>
                </a:solidFill>
                <a:latin typeface="方正粗圆简体" pitchFamily="65" charset="-122"/>
                <a:ea typeface="方正粗圆简体" pitchFamily="65" charset="-122"/>
              </a:rPr>
              <a:t>桂 林 理 </a:t>
            </a:r>
            <a:r>
              <a:rPr lang="zh-CN" altLang="en-US" sz="4800" dirty="0" smtClean="0">
                <a:latin typeface="方正粗圆简体" pitchFamily="65" charset="-122"/>
                <a:ea typeface="方正粗圆简体" pitchFamily="65" charset="-122"/>
              </a:rPr>
              <a:t>工 大 学</a:t>
            </a:r>
            <a:endParaRPr lang="zh-CN" altLang="en-US" sz="4800" dirty="0">
              <a:latin typeface="方正粗圆简体" pitchFamily="65" charset="-122"/>
              <a:ea typeface="方正粗圆简体" pitchFamily="65" charset="-122"/>
            </a:endParaRPr>
          </a:p>
        </p:txBody>
      </p:sp>
      <p:sp>
        <p:nvSpPr>
          <p:cNvPr id="16" name="TextBox 15"/>
          <p:cNvSpPr txBox="1"/>
          <p:nvPr/>
        </p:nvSpPr>
        <p:spPr>
          <a:xfrm>
            <a:off x="6561796" y="6025600"/>
            <a:ext cx="2390398" cy="646331"/>
          </a:xfrm>
          <a:prstGeom prst="rect">
            <a:avLst/>
          </a:prstGeom>
          <a:noFill/>
        </p:spPr>
        <p:txBody>
          <a:bodyPr wrap="none" rtlCol="0">
            <a:spAutoFit/>
          </a:bodyPr>
          <a:lstStyle/>
          <a:p>
            <a:r>
              <a:rPr lang="zh-CN" altLang="en-US" sz="3600" dirty="0">
                <a:latin typeface="方正粗圆简体" pitchFamily="65" charset="-122"/>
                <a:ea typeface="方正粗圆简体" pitchFamily="65" charset="-122"/>
              </a:rPr>
              <a:t>服务</a:t>
            </a:r>
            <a:r>
              <a:rPr lang="zh-CN" altLang="en-US" sz="2800" dirty="0">
                <a:latin typeface="方正粗圆简体" pitchFamily="65" charset="-122"/>
                <a:ea typeface="方正粗圆简体" pitchFamily="65" charset="-122"/>
              </a:rPr>
              <a:t>●</a:t>
            </a:r>
            <a:r>
              <a:rPr lang="zh-CN" altLang="en-US" sz="3600" dirty="0">
                <a:latin typeface="方正粗圆简体" pitchFamily="65" charset="-122"/>
                <a:ea typeface="方正粗圆简体" pitchFamily="65" charset="-122"/>
              </a:rPr>
              <a:t>分享</a:t>
            </a:r>
          </a:p>
        </p:txBody>
      </p:sp>
      <p:sp>
        <p:nvSpPr>
          <p:cNvPr id="20" name="圆角矩形 19"/>
          <p:cNvSpPr/>
          <p:nvPr/>
        </p:nvSpPr>
        <p:spPr>
          <a:xfrm>
            <a:off x="7907395" y="-6090982"/>
            <a:ext cx="1045781" cy="188640"/>
          </a:xfrm>
          <a:prstGeom prst="roundRect">
            <a:avLst/>
          </a:prstGeom>
          <a:gradFill flip="none" rotWithShape="1">
            <a:gsLst>
              <a:gs pos="100000">
                <a:srgbClr val="00B0F0">
                  <a:lumMod val="91000"/>
                  <a:lumOff val="9000"/>
                </a:srgbClr>
              </a:gs>
              <a:gs pos="100000">
                <a:srgbClr val="80D8F8"/>
              </a:gs>
              <a:gs pos="100000">
                <a:schemeClr val="accent5">
                  <a:shade val="93000"/>
                  <a:satMod val="130000"/>
                  <a:lumMod val="0"/>
                  <a:lumOff val="100000"/>
                  <a:alpha val="82000"/>
                </a:schemeClr>
              </a:gs>
            </a:gsLst>
            <a:lin ang="2700000" scaled="1"/>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9" name="TextBox 8"/>
          <p:cNvSpPr txBox="1"/>
          <p:nvPr/>
        </p:nvSpPr>
        <p:spPr>
          <a:xfrm>
            <a:off x="67397" y="6042286"/>
            <a:ext cx="2390398" cy="646331"/>
          </a:xfrm>
          <a:prstGeom prst="rect">
            <a:avLst/>
          </a:prstGeom>
          <a:noFill/>
        </p:spPr>
        <p:txBody>
          <a:bodyPr wrap="none" rtlCol="0">
            <a:spAutoFit/>
          </a:bodyPr>
          <a:lstStyle/>
          <a:p>
            <a:r>
              <a:rPr lang="zh-CN" altLang="en-US" sz="3600" dirty="0">
                <a:solidFill>
                  <a:schemeClr val="bg1"/>
                </a:solidFill>
                <a:latin typeface="方正粗圆简体" pitchFamily="65" charset="-122"/>
                <a:ea typeface="方正粗圆简体" pitchFamily="65" charset="-122"/>
              </a:rPr>
              <a:t>团结</a:t>
            </a:r>
            <a:r>
              <a:rPr lang="zh-CN" altLang="en-US" sz="2800" dirty="0">
                <a:solidFill>
                  <a:schemeClr val="bg1"/>
                </a:solidFill>
                <a:latin typeface="方正粗圆简体" pitchFamily="65" charset="-122"/>
                <a:ea typeface="方正粗圆简体" pitchFamily="65" charset="-122"/>
              </a:rPr>
              <a:t>●</a:t>
            </a:r>
            <a:r>
              <a:rPr lang="zh-CN" altLang="en-US" sz="3600" dirty="0">
                <a:solidFill>
                  <a:schemeClr val="bg1"/>
                </a:solidFill>
                <a:latin typeface="方正粗圆简体" pitchFamily="65" charset="-122"/>
                <a:ea typeface="方正粗圆简体" pitchFamily="65" charset="-122"/>
              </a:rPr>
              <a:t>创新</a:t>
            </a:r>
          </a:p>
        </p:txBody>
      </p:sp>
    </p:spTree>
    <p:extLst>
      <p:ext uri="{BB962C8B-B14F-4D97-AF65-F5344CB8AC3E}">
        <p14:creationId xmlns:p14="http://schemas.microsoft.com/office/powerpoint/2010/main" val="74019023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9" name="圆角矩形 8"/>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nvGrpSpPr>
          <p:cNvPr id="17" name="组合 16"/>
          <p:cNvGrpSpPr/>
          <p:nvPr/>
        </p:nvGrpSpPr>
        <p:grpSpPr>
          <a:xfrm>
            <a:off x="-124949" y="2072080"/>
            <a:ext cx="9268949" cy="2159288"/>
            <a:chOff x="1" y="2154460"/>
            <a:chExt cx="9268949" cy="2159288"/>
          </a:xfrm>
        </p:grpSpPr>
        <p:sp>
          <p:nvSpPr>
            <p:cNvPr id="18" name="矩形 17"/>
            <p:cNvSpPr/>
            <p:nvPr/>
          </p:nvSpPr>
          <p:spPr>
            <a:xfrm>
              <a:off x="1" y="2154460"/>
              <a:ext cx="9268949" cy="2159288"/>
            </a:xfrm>
            <a:prstGeom prst="rect">
              <a:avLst/>
            </a:prstGeom>
            <a:solidFill>
              <a:srgbClr val="00B0F0">
                <a:alpha val="87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19" name="矩形 18"/>
            <p:cNvSpPr/>
            <p:nvPr/>
          </p:nvSpPr>
          <p:spPr>
            <a:xfrm>
              <a:off x="3202268" y="2575276"/>
              <a:ext cx="5258081" cy="1569660"/>
            </a:xfrm>
            <a:prstGeom prst="rect">
              <a:avLst/>
            </a:prstGeom>
            <a:effectLst>
              <a:outerShdw blurRad="76200" dir="13500000" sy="23000" kx="1200000" algn="br" rotWithShape="0">
                <a:prstClr val="black">
                  <a:alpha val="2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9600" b="1" kern="0" noProof="0" dirty="0">
                  <a:solidFill>
                    <a:prstClr val="white"/>
                  </a:solidFill>
                  <a:effectLst>
                    <a:outerShdw blurRad="60007" dist="310007" dir="7680000" sy="30000" kx="1300200" algn="ctr" rotWithShape="0">
                      <a:prstClr val="black">
                        <a:alpha val="32000"/>
                      </a:prstClr>
                    </a:outerShdw>
                  </a:effectLst>
                  <a:latin typeface="宋体" pitchFamily="2" charset="-122"/>
                  <a:ea typeface="宋体" pitchFamily="2" charset="-122"/>
                </a:rPr>
                <a:t>主</a:t>
              </a:r>
              <a:r>
                <a:rPr kumimoji="0" lang="zh-CN" altLang="en-US" sz="9600" b="1" i="0" u="none" strike="noStrike" kern="0" cap="none" spc="0" normalizeH="0" baseline="0" noProof="0" dirty="0" smtClean="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rPr>
                <a:t> </a:t>
              </a:r>
              <a:r>
                <a:rPr lang="zh-CN" altLang="en-US" sz="9600" b="1" kern="0" noProof="0" dirty="0" smtClean="0">
                  <a:solidFill>
                    <a:prstClr val="white"/>
                  </a:solidFill>
                  <a:effectLst>
                    <a:outerShdw blurRad="60007" dist="310007" dir="7680000" sy="30000" kx="1300200" algn="ctr" rotWithShape="0">
                      <a:prstClr val="black">
                        <a:alpha val="32000"/>
                      </a:prstClr>
                    </a:outerShdw>
                  </a:effectLst>
                  <a:latin typeface="宋体" pitchFamily="2" charset="-122"/>
                  <a:ea typeface="宋体" pitchFamily="2" charset="-122"/>
                </a:rPr>
                <a:t>板</a:t>
              </a:r>
              <a:endParaRPr kumimoji="0" lang="zh-CN" altLang="en-US" sz="9600" b="1" i="0" u="none" strike="noStrike" kern="0" cap="none" spc="0" normalizeH="0" baseline="0" noProof="0" dirty="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endParaRPr>
            </a:p>
          </p:txBody>
        </p:sp>
      </p:gr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198" y="2442034"/>
            <a:ext cx="1488735" cy="1419381"/>
          </a:xfrm>
          <a:prstGeom prst="rect">
            <a:avLst/>
          </a:prstGeom>
          <a:ln w="127000" cap="rnd">
            <a:solidFill>
              <a:srgbClr val="FFFFFF"/>
            </a:solidFill>
          </a:ln>
          <a:effectLst>
            <a:outerShdw blurRad="76200" dist="95250" dir="10500000" sx="97000" sy="23000" kx="900000" algn="br" rotWithShape="0">
              <a:srgbClr val="000000">
                <a:alpha val="20000"/>
              </a:srgbClr>
            </a:outerShdw>
          </a:effectLst>
        </p:spPr>
      </p:pic>
    </p:spTree>
    <p:extLst>
      <p:ext uri="{BB962C8B-B14F-4D97-AF65-F5344CB8AC3E}">
        <p14:creationId xmlns:p14="http://schemas.microsoft.com/office/powerpoint/2010/main" val="71413318"/>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414673" y="332656"/>
            <a:ext cx="6729327" cy="1200329"/>
          </a:xfrm>
          <a:prstGeom prst="rect">
            <a:avLst/>
          </a:prstGeom>
          <a:noFill/>
        </p:spPr>
        <p:txBody>
          <a:bodyPr wrap="square" rtlCol="0">
            <a:spAutoFit/>
          </a:bodyPr>
          <a:lstStyle/>
          <a:p>
            <a:r>
              <a:rPr lang="zh-CN" altLang="en-US" sz="2400" b="1" dirty="0" smtClean="0"/>
              <a:t>主板是</a:t>
            </a:r>
            <a:r>
              <a:rPr lang="zh-CN" altLang="en-US" sz="2400" b="1" dirty="0"/>
              <a:t>计算机中</a:t>
            </a:r>
            <a:r>
              <a:rPr lang="zh-CN" altLang="en-US" sz="2400" b="1" dirty="0">
                <a:solidFill>
                  <a:srgbClr val="7030A0"/>
                </a:solidFill>
              </a:rPr>
              <a:t>最重要、最基础</a:t>
            </a:r>
            <a:r>
              <a:rPr lang="zh-CN" altLang="en-US" sz="2400" b="1" dirty="0"/>
              <a:t>的部分，一块主板基本决定了整个系统的性能、稳定性和兼容性，所以也有人称之为</a:t>
            </a:r>
            <a:r>
              <a:rPr lang="zh-CN" altLang="en-US" sz="2400" b="1" dirty="0">
                <a:solidFill>
                  <a:srgbClr val="7030A0"/>
                </a:solidFill>
              </a:rPr>
              <a:t>母</a:t>
            </a:r>
            <a:r>
              <a:rPr lang="zh-CN" altLang="en-US" sz="2400" b="1" dirty="0" smtClean="0">
                <a:solidFill>
                  <a:srgbClr val="7030A0"/>
                </a:solidFill>
              </a:rPr>
              <a:t>板</a:t>
            </a:r>
            <a:r>
              <a:rPr lang="zh-CN" altLang="en-US" sz="2400" b="1" dirty="0" smtClean="0"/>
              <a:t>。</a:t>
            </a:r>
            <a:endParaRPr lang="zh-CN" altLang="en-US" sz="2400" b="1" dirty="0"/>
          </a:p>
        </p:txBody>
      </p:sp>
      <p:pic>
        <p:nvPicPr>
          <p:cNvPr id="8195" name="Picture 3" descr="C:\Users\SONY\Desktop\ceGbnPtqsZeTQ.jpg"/>
          <p:cNvPicPr>
            <a:picLocks noChangeAspect="1" noChangeArrowheads="1"/>
          </p:cNvPicPr>
          <p:nvPr/>
        </p:nvPicPr>
        <p:blipFill rotWithShape="1">
          <a:blip r:embed="rId4">
            <a:extLst>
              <a:ext uri="{28A0092B-C50C-407E-A947-70E740481C1C}">
                <a14:useLocalDpi xmlns:a14="http://schemas.microsoft.com/office/drawing/2010/main" val="0"/>
              </a:ext>
            </a:extLst>
          </a:blip>
          <a:srcRect l="2435" t="2799" r="1662" b="3160"/>
          <a:stretch/>
        </p:blipFill>
        <p:spPr bwMode="auto">
          <a:xfrm>
            <a:off x="274288" y="1691755"/>
            <a:ext cx="6673976" cy="490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9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barn(inVertical)">
                                      <p:cBhvr>
                                        <p:cTn id="7"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478748" y="476672"/>
            <a:ext cx="1882247" cy="769441"/>
          </a:xfrm>
          <a:prstGeom prst="rect">
            <a:avLst/>
          </a:prstGeom>
          <a:noFill/>
        </p:spPr>
        <p:txBody>
          <a:bodyPr wrap="none" rtlCol="0">
            <a:spAutoFit/>
          </a:bodyPr>
          <a:lstStyle/>
          <a:p>
            <a:r>
              <a:rPr lang="zh-CN" altLang="en-US" sz="4400" b="1" dirty="0"/>
              <a:t>芯片组</a:t>
            </a:r>
          </a:p>
        </p:txBody>
      </p:sp>
      <p:sp>
        <p:nvSpPr>
          <p:cNvPr id="10" name="TextBox 9"/>
          <p:cNvSpPr txBox="1"/>
          <p:nvPr/>
        </p:nvSpPr>
        <p:spPr>
          <a:xfrm>
            <a:off x="539552" y="1628800"/>
            <a:ext cx="7776865" cy="3970318"/>
          </a:xfrm>
          <a:prstGeom prst="rect">
            <a:avLst/>
          </a:prstGeom>
          <a:noFill/>
        </p:spPr>
        <p:txBody>
          <a:bodyPr wrap="square" rtlCol="0">
            <a:spAutoFit/>
          </a:bodyPr>
          <a:lstStyle/>
          <a:p>
            <a:r>
              <a:rPr lang="zh-CN" altLang="en-US" sz="3600" b="1" dirty="0" smtClean="0"/>
              <a:t>         芯</a:t>
            </a:r>
            <a:r>
              <a:rPr lang="zh-CN" altLang="en-US" sz="3600" b="1" dirty="0"/>
              <a:t>片组</a:t>
            </a:r>
            <a:r>
              <a:rPr lang="zh-CN" altLang="en-US" sz="3600" b="1" dirty="0" smtClean="0"/>
              <a:t>是主</a:t>
            </a:r>
            <a:r>
              <a:rPr lang="zh-CN" altLang="en-US" sz="3600" b="1" dirty="0"/>
              <a:t>板的</a:t>
            </a:r>
            <a:r>
              <a:rPr lang="zh-CN" altLang="en-US" sz="3600" b="1" dirty="0">
                <a:solidFill>
                  <a:srgbClr val="FF0000"/>
                </a:solidFill>
              </a:rPr>
              <a:t>核心</a:t>
            </a:r>
            <a:r>
              <a:rPr lang="zh-CN" altLang="en-US" sz="3600" b="1" dirty="0"/>
              <a:t>，它是衡量一块主板档次高低的最直接部分，被称之为主板的</a:t>
            </a:r>
            <a:r>
              <a:rPr lang="zh-CN" altLang="en-US" sz="3600" b="1" dirty="0">
                <a:solidFill>
                  <a:srgbClr val="00B050"/>
                </a:solidFill>
              </a:rPr>
              <a:t>灵魂</a:t>
            </a:r>
            <a:r>
              <a:rPr lang="zh-CN" altLang="en-US" sz="3600" b="1" dirty="0" smtClean="0"/>
              <a:t>。</a:t>
            </a:r>
            <a:endParaRPr lang="en-US" altLang="zh-CN" sz="3600" b="1" dirty="0" smtClean="0"/>
          </a:p>
          <a:p>
            <a:r>
              <a:rPr lang="zh-CN" altLang="en-US" sz="3600" b="1" dirty="0" smtClean="0"/>
              <a:t>         它</a:t>
            </a:r>
            <a:r>
              <a:rPr lang="zh-CN" altLang="en-US" sz="3600" b="1" dirty="0"/>
              <a:t>的性能直接决定了主板性能的好坏，通常按照它们在主板上的位置以及功能的不同，分为</a:t>
            </a:r>
            <a:r>
              <a:rPr lang="zh-CN" altLang="en-US" sz="3600" b="1" dirty="0">
                <a:solidFill>
                  <a:srgbClr val="00B0F0"/>
                </a:solidFill>
              </a:rPr>
              <a:t>北桥芯</a:t>
            </a:r>
            <a:r>
              <a:rPr lang="zh-CN" altLang="en-US" sz="3600" b="1" dirty="0" smtClean="0">
                <a:solidFill>
                  <a:srgbClr val="00B0F0"/>
                </a:solidFill>
              </a:rPr>
              <a:t>片</a:t>
            </a:r>
            <a:r>
              <a:rPr lang="en-US" altLang="zh-CN" sz="3600" b="1" dirty="0" smtClean="0">
                <a:solidFill>
                  <a:srgbClr val="7030A0"/>
                </a:solidFill>
              </a:rPr>
              <a:t>(</a:t>
            </a:r>
            <a:r>
              <a:rPr lang="zh-CN" altLang="en-US" sz="3600" b="1" dirty="0" smtClean="0">
                <a:solidFill>
                  <a:srgbClr val="7030A0"/>
                </a:solidFill>
              </a:rPr>
              <a:t>已经弱化了</a:t>
            </a:r>
            <a:r>
              <a:rPr lang="en-US" altLang="zh-CN" sz="3600" b="1" dirty="0" smtClean="0">
                <a:solidFill>
                  <a:srgbClr val="7030A0"/>
                </a:solidFill>
              </a:rPr>
              <a:t>)</a:t>
            </a:r>
            <a:r>
              <a:rPr lang="zh-CN" altLang="en-US" sz="3600" b="1" dirty="0" smtClean="0"/>
              <a:t>和</a:t>
            </a:r>
            <a:r>
              <a:rPr lang="zh-CN" altLang="en-US" sz="3600" b="1" dirty="0">
                <a:solidFill>
                  <a:srgbClr val="00B0F0"/>
                </a:solidFill>
              </a:rPr>
              <a:t>南桥芯片</a:t>
            </a:r>
            <a:r>
              <a:rPr lang="zh-CN" altLang="en-US" sz="3600" b="1" dirty="0"/>
              <a:t>两种。</a:t>
            </a:r>
          </a:p>
        </p:txBody>
      </p:sp>
    </p:spTree>
    <p:extLst>
      <p:ext uri="{BB962C8B-B14F-4D97-AF65-F5344CB8AC3E}">
        <p14:creationId xmlns:p14="http://schemas.microsoft.com/office/powerpoint/2010/main" val="36278193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478748" y="476672"/>
            <a:ext cx="1882247" cy="769441"/>
          </a:xfrm>
          <a:prstGeom prst="rect">
            <a:avLst/>
          </a:prstGeom>
          <a:noFill/>
        </p:spPr>
        <p:txBody>
          <a:bodyPr wrap="none" rtlCol="0">
            <a:spAutoFit/>
          </a:bodyPr>
          <a:lstStyle/>
          <a:p>
            <a:r>
              <a:rPr lang="zh-CN" altLang="en-US" sz="4400" b="1" dirty="0"/>
              <a:t>芯片组</a:t>
            </a:r>
          </a:p>
        </p:txBody>
      </p:sp>
      <p:sp>
        <p:nvSpPr>
          <p:cNvPr id="3" name="矩形 2"/>
          <p:cNvSpPr/>
          <p:nvPr/>
        </p:nvSpPr>
        <p:spPr>
          <a:xfrm>
            <a:off x="836184" y="1415673"/>
            <a:ext cx="7840272" cy="4893647"/>
          </a:xfrm>
          <a:prstGeom prst="rect">
            <a:avLst/>
          </a:prstGeom>
        </p:spPr>
        <p:txBody>
          <a:bodyPr wrap="square">
            <a:spAutoFit/>
          </a:bodyPr>
          <a:lstStyle/>
          <a:p>
            <a:pPr lvl="0" fontAlgn="base">
              <a:spcBef>
                <a:spcPct val="0"/>
              </a:spcBef>
              <a:spcAft>
                <a:spcPct val="0"/>
              </a:spcAft>
            </a:pPr>
            <a:r>
              <a:rPr lang="zh-CN" altLang="en-US" sz="2400" b="1" dirty="0" smtClean="0">
                <a:solidFill>
                  <a:srgbClr val="008000"/>
                </a:solidFill>
                <a:latin typeface="Arial" charset="0"/>
                <a:ea typeface="宋体" charset="-122"/>
              </a:rPr>
              <a:t>        一</a:t>
            </a:r>
            <a:r>
              <a:rPr lang="zh-CN" altLang="en-US" sz="2400" b="1" dirty="0">
                <a:solidFill>
                  <a:srgbClr val="008000"/>
                </a:solidFill>
                <a:latin typeface="Arial" charset="0"/>
                <a:ea typeface="宋体" charset="-122"/>
              </a:rPr>
              <a:t>般来说，主板芯片组的发展是和</a:t>
            </a:r>
            <a:r>
              <a:rPr lang="en-US" altLang="zh-CN" sz="2400" b="1" dirty="0">
                <a:solidFill>
                  <a:srgbClr val="008000"/>
                </a:solidFill>
                <a:latin typeface="Arial" charset="0"/>
                <a:ea typeface="宋体" charset="-122"/>
              </a:rPr>
              <a:t>CPU</a:t>
            </a:r>
            <a:r>
              <a:rPr lang="zh-CN" altLang="en-US" sz="2400" b="1" dirty="0">
                <a:solidFill>
                  <a:srgbClr val="008000"/>
                </a:solidFill>
                <a:latin typeface="Arial" charset="0"/>
                <a:ea typeface="宋体" charset="-122"/>
              </a:rPr>
              <a:t>的发展同步的，即</a:t>
            </a:r>
            <a:r>
              <a:rPr lang="en-US" altLang="zh-CN" sz="2400" b="1" dirty="0">
                <a:solidFill>
                  <a:srgbClr val="008000"/>
                </a:solidFill>
                <a:latin typeface="Arial" charset="0"/>
                <a:ea typeface="宋体" charset="-122"/>
              </a:rPr>
              <a:t>CPU</a:t>
            </a:r>
            <a:r>
              <a:rPr lang="zh-CN" altLang="en-US" sz="2400" b="1" dirty="0">
                <a:solidFill>
                  <a:srgbClr val="008000"/>
                </a:solidFill>
                <a:latin typeface="Arial" charset="0"/>
                <a:ea typeface="宋体" charset="-122"/>
              </a:rPr>
              <a:t>厂商每推出一款新的</a:t>
            </a:r>
            <a:r>
              <a:rPr lang="en-US" altLang="zh-CN" sz="2400" b="1" dirty="0">
                <a:solidFill>
                  <a:srgbClr val="008000"/>
                </a:solidFill>
                <a:latin typeface="Arial" charset="0"/>
                <a:ea typeface="宋体" charset="-122"/>
              </a:rPr>
              <a:t>CPU</a:t>
            </a:r>
            <a:r>
              <a:rPr lang="zh-CN" altLang="en-US" sz="2400" b="1" dirty="0">
                <a:solidFill>
                  <a:srgbClr val="008000"/>
                </a:solidFill>
                <a:latin typeface="Arial" charset="0"/>
                <a:ea typeface="宋体" charset="-122"/>
              </a:rPr>
              <a:t>，主板芯片制造商就会推出一款相对应的芯片组，而且什么样的主板芯片组决定只能用什么的</a:t>
            </a:r>
            <a:r>
              <a:rPr lang="en-US" altLang="zh-CN" sz="2400" b="1" dirty="0">
                <a:solidFill>
                  <a:srgbClr val="008000"/>
                </a:solidFill>
                <a:latin typeface="Arial" charset="0"/>
                <a:ea typeface="宋体" charset="-122"/>
              </a:rPr>
              <a:t>CPU</a:t>
            </a:r>
            <a:r>
              <a:rPr lang="zh-CN" altLang="en-US" sz="2400" b="1" dirty="0">
                <a:solidFill>
                  <a:srgbClr val="008000"/>
                </a:solidFill>
                <a:latin typeface="Arial" charset="0"/>
                <a:ea typeface="宋体" charset="-122"/>
              </a:rPr>
              <a:t>，不能随意互用。</a:t>
            </a:r>
          </a:p>
          <a:p>
            <a:pPr lvl="0" fontAlgn="base">
              <a:spcBef>
                <a:spcPct val="0"/>
              </a:spcBef>
              <a:spcAft>
                <a:spcPct val="0"/>
              </a:spcAft>
            </a:pPr>
            <a:r>
              <a:rPr lang="zh-CN" altLang="en-US" sz="2400" b="1" dirty="0">
                <a:solidFill>
                  <a:srgbClr val="008000"/>
                </a:solidFill>
                <a:latin typeface="Arial" charset="0"/>
                <a:ea typeface="宋体" charset="-122"/>
              </a:rPr>
              <a:t>比如</a:t>
            </a:r>
            <a:r>
              <a:rPr lang="en-US" altLang="zh-CN" sz="2400" b="1" dirty="0">
                <a:solidFill>
                  <a:srgbClr val="008000"/>
                </a:solidFill>
                <a:latin typeface="Arial" charset="0"/>
                <a:ea typeface="宋体" charset="-122"/>
              </a:rPr>
              <a:t>Intel</a:t>
            </a:r>
            <a:r>
              <a:rPr lang="zh-CN" altLang="en-US" sz="2400" b="1" dirty="0">
                <a:solidFill>
                  <a:srgbClr val="008000"/>
                </a:solidFill>
                <a:latin typeface="Arial" charset="0"/>
                <a:ea typeface="宋体" charset="-122"/>
              </a:rPr>
              <a:t>芯片组的主板就不能上</a:t>
            </a:r>
            <a:r>
              <a:rPr lang="en-US" altLang="zh-CN" sz="2400" b="1" dirty="0">
                <a:solidFill>
                  <a:srgbClr val="008000"/>
                </a:solidFill>
                <a:latin typeface="Arial" charset="0"/>
                <a:ea typeface="宋体" charset="-122"/>
              </a:rPr>
              <a:t>AMD</a:t>
            </a:r>
            <a:r>
              <a:rPr lang="zh-CN" altLang="en-US" sz="2400" b="1" dirty="0">
                <a:solidFill>
                  <a:srgbClr val="008000"/>
                </a:solidFill>
                <a:latin typeface="Arial" charset="0"/>
                <a:ea typeface="宋体" charset="-122"/>
              </a:rPr>
              <a:t>公司生产的</a:t>
            </a:r>
            <a:r>
              <a:rPr lang="en-US" altLang="zh-CN" sz="2400" b="1" dirty="0">
                <a:solidFill>
                  <a:srgbClr val="008000"/>
                </a:solidFill>
                <a:latin typeface="Arial" charset="0"/>
                <a:ea typeface="宋体" charset="-122"/>
              </a:rPr>
              <a:t>CPU</a:t>
            </a:r>
            <a:r>
              <a:rPr lang="zh-CN" altLang="en-US" sz="2400" b="1" dirty="0">
                <a:solidFill>
                  <a:srgbClr val="008000"/>
                </a:solidFill>
                <a:latin typeface="Arial" charset="0"/>
                <a:ea typeface="宋体" charset="-122"/>
              </a:rPr>
              <a:t>，</a:t>
            </a:r>
            <a:r>
              <a:rPr lang="en-US" altLang="zh-CN" sz="2400" b="1" dirty="0">
                <a:solidFill>
                  <a:srgbClr val="008000"/>
                </a:solidFill>
                <a:latin typeface="Arial" charset="0"/>
                <a:ea typeface="宋体" charset="-122"/>
              </a:rPr>
              <a:t>Intel </a:t>
            </a:r>
            <a:r>
              <a:rPr lang="zh-CN" altLang="en-US" sz="2400" b="1" dirty="0">
                <a:solidFill>
                  <a:srgbClr val="008000"/>
                </a:solidFill>
                <a:latin typeface="Arial" charset="0"/>
                <a:ea typeface="宋体" charset="-122"/>
              </a:rPr>
              <a:t>酷睿级的芯片组不能上</a:t>
            </a:r>
            <a:r>
              <a:rPr lang="en-US" altLang="zh-CN" sz="2400" b="1" dirty="0">
                <a:solidFill>
                  <a:srgbClr val="008000"/>
                </a:solidFill>
                <a:latin typeface="Arial" charset="0"/>
                <a:ea typeface="宋体" charset="-122"/>
              </a:rPr>
              <a:t>Intel </a:t>
            </a:r>
            <a:r>
              <a:rPr lang="zh-CN" altLang="en-US" sz="2400" b="1" dirty="0">
                <a:solidFill>
                  <a:srgbClr val="008000"/>
                </a:solidFill>
                <a:latin typeface="Arial" charset="0"/>
                <a:ea typeface="宋体" charset="-122"/>
              </a:rPr>
              <a:t>赛扬级的</a:t>
            </a:r>
            <a:r>
              <a:rPr lang="en-US" altLang="zh-CN" sz="2400" b="1" dirty="0">
                <a:solidFill>
                  <a:srgbClr val="008000"/>
                </a:solidFill>
                <a:latin typeface="Arial" charset="0"/>
                <a:ea typeface="宋体" charset="-122"/>
              </a:rPr>
              <a:t>CPU</a:t>
            </a:r>
            <a:r>
              <a:rPr lang="zh-CN" altLang="en-US" sz="2400" b="1" dirty="0">
                <a:solidFill>
                  <a:srgbClr val="008000"/>
                </a:solidFill>
                <a:latin typeface="Arial" charset="0"/>
                <a:ea typeface="宋体" charset="-122"/>
              </a:rPr>
              <a:t>等等。</a:t>
            </a:r>
          </a:p>
          <a:p>
            <a:pPr lvl="0" fontAlgn="base">
              <a:spcBef>
                <a:spcPct val="0"/>
              </a:spcBef>
              <a:spcAft>
                <a:spcPct val="0"/>
              </a:spcAft>
            </a:pPr>
            <a:endParaRPr lang="zh-CN" altLang="en-US" sz="2400" b="1" dirty="0">
              <a:solidFill>
                <a:srgbClr val="008000"/>
              </a:solidFill>
              <a:latin typeface="Arial" charset="0"/>
              <a:ea typeface="宋体" charset="-122"/>
            </a:endParaRPr>
          </a:p>
          <a:p>
            <a:pPr lvl="0" fontAlgn="base">
              <a:spcBef>
                <a:spcPct val="0"/>
              </a:spcBef>
              <a:spcAft>
                <a:spcPct val="0"/>
              </a:spcAft>
            </a:pPr>
            <a:r>
              <a:rPr lang="zh-CN" altLang="en-US" sz="2400" b="1" dirty="0" smtClean="0">
                <a:solidFill>
                  <a:srgbClr val="008000"/>
                </a:solidFill>
                <a:latin typeface="Arial" charset="0"/>
                <a:ea typeface="宋体" charset="-122"/>
              </a:rPr>
              <a:t>        目</a:t>
            </a:r>
            <a:r>
              <a:rPr lang="zh-CN" altLang="en-US" sz="2400" b="1" dirty="0">
                <a:solidFill>
                  <a:srgbClr val="008000"/>
                </a:solidFill>
                <a:latin typeface="Arial" charset="0"/>
                <a:ea typeface="宋体" charset="-122"/>
              </a:rPr>
              <a:t>前的主板芯片组生产厂商主要有</a:t>
            </a:r>
            <a:r>
              <a:rPr lang="en-US" altLang="zh-CN" sz="2400" b="1" dirty="0">
                <a:solidFill>
                  <a:srgbClr val="FF0000"/>
                </a:solidFill>
                <a:latin typeface="Arial" charset="0"/>
                <a:ea typeface="宋体" charset="-122"/>
              </a:rPr>
              <a:t>Intel</a:t>
            </a:r>
            <a:r>
              <a:rPr lang="zh-CN" altLang="en-US" sz="2400" b="1" dirty="0">
                <a:solidFill>
                  <a:srgbClr val="FF0000"/>
                </a:solidFill>
                <a:latin typeface="Arial" charset="0"/>
                <a:ea typeface="宋体" charset="-122"/>
              </a:rPr>
              <a:t>（英特尔）、威盛（</a:t>
            </a:r>
            <a:r>
              <a:rPr lang="en-US" altLang="zh-CN" sz="2400" b="1" dirty="0">
                <a:solidFill>
                  <a:srgbClr val="FF0000"/>
                </a:solidFill>
                <a:latin typeface="Arial" charset="0"/>
                <a:ea typeface="宋体" charset="-122"/>
              </a:rPr>
              <a:t>VIA</a:t>
            </a:r>
            <a:r>
              <a:rPr lang="zh-CN" altLang="en-US" sz="2400" b="1" dirty="0">
                <a:solidFill>
                  <a:srgbClr val="FF0000"/>
                </a:solidFill>
                <a:latin typeface="Arial" charset="0"/>
                <a:ea typeface="宋体" charset="-122"/>
              </a:rPr>
              <a:t>）、</a:t>
            </a:r>
            <a:r>
              <a:rPr lang="en-US" altLang="zh-CN" sz="2400" b="1" dirty="0">
                <a:solidFill>
                  <a:srgbClr val="FF0000"/>
                </a:solidFill>
                <a:latin typeface="Arial" charset="0"/>
                <a:ea typeface="宋体" charset="-122"/>
              </a:rPr>
              <a:t>AMD-ATI</a:t>
            </a:r>
            <a:r>
              <a:rPr lang="zh-CN" altLang="en-US" sz="2400" b="1" dirty="0">
                <a:solidFill>
                  <a:srgbClr val="FF0000"/>
                </a:solidFill>
                <a:latin typeface="Arial" charset="0"/>
                <a:ea typeface="宋体" charset="-122"/>
              </a:rPr>
              <a:t>（超威半导体</a:t>
            </a:r>
            <a:r>
              <a:rPr lang="en-US" altLang="zh-CN" sz="2400" b="1" dirty="0">
                <a:solidFill>
                  <a:srgbClr val="FF0000"/>
                </a:solidFill>
                <a:latin typeface="Arial" charset="0"/>
                <a:ea typeface="宋体" charset="-122"/>
              </a:rPr>
              <a:t>-</a:t>
            </a:r>
            <a:r>
              <a:rPr lang="zh-CN" altLang="en-US" sz="2400" b="1" dirty="0">
                <a:solidFill>
                  <a:srgbClr val="FF0000"/>
                </a:solidFill>
                <a:latin typeface="Arial" charset="0"/>
                <a:ea typeface="宋体" charset="-122"/>
              </a:rPr>
              <a:t>治天联盟）、</a:t>
            </a:r>
            <a:r>
              <a:rPr lang="en-US" altLang="zh-CN" sz="2400" b="1" dirty="0">
                <a:solidFill>
                  <a:srgbClr val="FF0000"/>
                </a:solidFill>
                <a:latin typeface="Arial" charset="0"/>
                <a:ea typeface="宋体" charset="-122"/>
              </a:rPr>
              <a:t>SIS</a:t>
            </a:r>
            <a:r>
              <a:rPr lang="zh-CN" altLang="en-US" sz="2400" b="1" dirty="0">
                <a:solidFill>
                  <a:srgbClr val="FF0000"/>
                </a:solidFill>
                <a:latin typeface="Arial" charset="0"/>
                <a:ea typeface="宋体" charset="-122"/>
              </a:rPr>
              <a:t>（矽统）、</a:t>
            </a:r>
            <a:r>
              <a:rPr lang="en-US" altLang="zh-CN" sz="2400" b="1" dirty="0">
                <a:solidFill>
                  <a:srgbClr val="FF0000"/>
                </a:solidFill>
                <a:latin typeface="Arial" charset="0"/>
                <a:ea typeface="宋体" charset="-122"/>
              </a:rPr>
              <a:t>NVIDIA</a:t>
            </a:r>
            <a:r>
              <a:rPr lang="zh-CN" altLang="en-US" sz="2400" b="1" dirty="0">
                <a:solidFill>
                  <a:srgbClr val="FF0000"/>
                </a:solidFill>
                <a:latin typeface="Arial" charset="0"/>
                <a:ea typeface="宋体" charset="-122"/>
              </a:rPr>
              <a:t>（英伟达）</a:t>
            </a:r>
            <a:r>
              <a:rPr lang="zh-CN" altLang="en-US" sz="2400" b="1" dirty="0">
                <a:solidFill>
                  <a:srgbClr val="008000"/>
                </a:solidFill>
                <a:latin typeface="Arial" charset="0"/>
                <a:ea typeface="宋体" charset="-122"/>
              </a:rPr>
              <a:t>五家，需要注意的是，诸如</a:t>
            </a:r>
            <a:r>
              <a:rPr lang="zh-CN" altLang="en-US" sz="2400" b="1" dirty="0">
                <a:latin typeface="Arial" charset="0"/>
                <a:ea typeface="宋体" charset="-122"/>
              </a:rPr>
              <a:t>华硕</a:t>
            </a:r>
            <a:r>
              <a:rPr lang="zh-CN" altLang="en-US" sz="2400" b="1" dirty="0">
                <a:solidFill>
                  <a:srgbClr val="008000"/>
                </a:solidFill>
                <a:latin typeface="Arial" charset="0"/>
                <a:ea typeface="宋体" charset="-122"/>
              </a:rPr>
              <a:t>、</a:t>
            </a:r>
            <a:r>
              <a:rPr lang="zh-CN" altLang="en-US" sz="2400" b="1" dirty="0">
                <a:latin typeface="Arial" charset="0"/>
                <a:ea typeface="宋体" charset="-122"/>
              </a:rPr>
              <a:t>技嘉</a:t>
            </a:r>
            <a:r>
              <a:rPr lang="zh-CN" altLang="en-US" sz="2400" b="1" dirty="0">
                <a:solidFill>
                  <a:srgbClr val="008000"/>
                </a:solidFill>
                <a:latin typeface="Arial" charset="0"/>
                <a:ea typeface="宋体" charset="-122"/>
              </a:rPr>
              <a:t>、</a:t>
            </a:r>
            <a:r>
              <a:rPr lang="zh-CN" altLang="en-US" sz="2400" b="1" dirty="0">
                <a:latin typeface="Arial" charset="0"/>
                <a:ea typeface="宋体" charset="-122"/>
              </a:rPr>
              <a:t>七彩虹</a:t>
            </a:r>
            <a:r>
              <a:rPr lang="zh-CN" altLang="en-US" sz="2400" b="1" dirty="0">
                <a:solidFill>
                  <a:srgbClr val="008000"/>
                </a:solidFill>
                <a:latin typeface="Arial" charset="0"/>
                <a:ea typeface="宋体" charset="-122"/>
              </a:rPr>
              <a:t>、</a:t>
            </a:r>
            <a:r>
              <a:rPr lang="zh-CN" altLang="en-US" sz="2400" b="1" dirty="0">
                <a:latin typeface="Arial" charset="0"/>
                <a:ea typeface="宋体" charset="-122"/>
              </a:rPr>
              <a:t>映泰</a:t>
            </a:r>
            <a:r>
              <a:rPr lang="zh-CN" altLang="en-US" sz="2400" b="1" dirty="0">
                <a:solidFill>
                  <a:srgbClr val="008000"/>
                </a:solidFill>
                <a:latin typeface="Arial" charset="0"/>
                <a:ea typeface="宋体" charset="-122"/>
              </a:rPr>
              <a:t>之类的主板生产厂商是不能生产芯片组的，必须向上述芯片组生产厂商购买才能制造出属于自己品牌的主板</a:t>
            </a:r>
            <a:r>
              <a:rPr lang="zh-CN" altLang="en-US" sz="2400" b="1" dirty="0" smtClean="0">
                <a:solidFill>
                  <a:srgbClr val="008000"/>
                </a:solidFill>
                <a:latin typeface="Arial" charset="0"/>
                <a:ea typeface="宋体" charset="-122"/>
              </a:rPr>
              <a:t>。</a:t>
            </a:r>
            <a:endParaRPr lang="zh-CN" altLang="en-US" sz="2400" b="1" dirty="0">
              <a:solidFill>
                <a:srgbClr val="008000"/>
              </a:solidFill>
              <a:latin typeface="Arial" charset="0"/>
              <a:ea typeface="宋体" charset="-122"/>
            </a:endParaRPr>
          </a:p>
        </p:txBody>
      </p:sp>
    </p:spTree>
    <p:extLst>
      <p:ext uri="{BB962C8B-B14F-4D97-AF65-F5344CB8AC3E}">
        <p14:creationId xmlns:p14="http://schemas.microsoft.com/office/powerpoint/2010/main" val="595215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478748" y="476672"/>
            <a:ext cx="1882247" cy="769441"/>
          </a:xfrm>
          <a:prstGeom prst="rect">
            <a:avLst/>
          </a:prstGeom>
          <a:noFill/>
        </p:spPr>
        <p:txBody>
          <a:bodyPr wrap="none" rtlCol="0">
            <a:spAutoFit/>
          </a:bodyPr>
          <a:lstStyle/>
          <a:p>
            <a:r>
              <a:rPr lang="zh-CN" altLang="en-US" sz="4400" b="1" dirty="0"/>
              <a:t>芯片组</a:t>
            </a:r>
          </a:p>
        </p:txBody>
      </p:sp>
      <p:pic>
        <p:nvPicPr>
          <p:cNvPr id="2053" name="Picture 5" descr="C:\Users\SONY\Desktop\10070915.jpg"/>
          <p:cNvPicPr>
            <a:picLocks noChangeAspect="1" noChangeArrowheads="1"/>
          </p:cNvPicPr>
          <p:nvPr/>
        </p:nvPicPr>
        <p:blipFill rotWithShape="1">
          <a:blip r:embed="rId4">
            <a:extLst>
              <a:ext uri="{28A0092B-C50C-407E-A947-70E740481C1C}">
                <a14:useLocalDpi xmlns:a14="http://schemas.microsoft.com/office/drawing/2010/main" val="0"/>
              </a:ext>
            </a:extLst>
          </a:blip>
          <a:srcRect l="7811" t="21275" r="51020" b="5339"/>
          <a:stretch/>
        </p:blipFill>
        <p:spPr bwMode="auto">
          <a:xfrm>
            <a:off x="395536" y="2204864"/>
            <a:ext cx="3872513" cy="36724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827" t="2479" b="4136"/>
          <a:stretch/>
        </p:blipFill>
        <p:spPr bwMode="auto">
          <a:xfrm>
            <a:off x="5040052" y="2204864"/>
            <a:ext cx="3816424" cy="3753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042723" y="1632587"/>
            <a:ext cx="2675559" cy="523220"/>
          </a:xfrm>
          <a:prstGeom prst="rect">
            <a:avLst/>
          </a:prstGeom>
          <a:noFill/>
        </p:spPr>
        <p:txBody>
          <a:bodyPr wrap="square" rtlCol="0">
            <a:spAutoFit/>
          </a:bodyPr>
          <a:lstStyle/>
          <a:p>
            <a:r>
              <a:rPr lang="en-US" altLang="zh-CN" sz="2800" b="1" dirty="0">
                <a:solidFill>
                  <a:srgbClr val="FF0000"/>
                </a:solidFill>
                <a:latin typeface="+mn-ea"/>
              </a:rPr>
              <a:t>Intel </a:t>
            </a:r>
            <a:r>
              <a:rPr lang="zh-CN" altLang="en-US" sz="2800" b="1" dirty="0">
                <a:solidFill>
                  <a:srgbClr val="FF0000"/>
                </a:solidFill>
                <a:latin typeface="+mn-ea"/>
              </a:rPr>
              <a:t>芯片</a:t>
            </a:r>
            <a:r>
              <a:rPr lang="zh-CN" altLang="en-US" sz="2800" b="1" dirty="0" smtClean="0">
                <a:solidFill>
                  <a:srgbClr val="FF0000"/>
                </a:solidFill>
                <a:latin typeface="+mn-ea"/>
              </a:rPr>
              <a:t>组</a:t>
            </a:r>
            <a:endParaRPr lang="zh-CN" altLang="en-US" sz="2800" b="1" dirty="0">
              <a:solidFill>
                <a:srgbClr val="FF0000"/>
              </a:solidFill>
              <a:latin typeface="+mn-ea"/>
            </a:endParaRPr>
          </a:p>
        </p:txBody>
      </p:sp>
      <p:sp>
        <p:nvSpPr>
          <p:cNvPr id="14" name="TextBox 13"/>
          <p:cNvSpPr txBox="1"/>
          <p:nvPr/>
        </p:nvSpPr>
        <p:spPr>
          <a:xfrm>
            <a:off x="5628966" y="1632587"/>
            <a:ext cx="3065972" cy="523220"/>
          </a:xfrm>
          <a:prstGeom prst="rect">
            <a:avLst/>
          </a:prstGeom>
          <a:noFill/>
        </p:spPr>
        <p:txBody>
          <a:bodyPr wrap="square" rtlCol="0">
            <a:spAutoFit/>
          </a:bodyPr>
          <a:lstStyle/>
          <a:p>
            <a:r>
              <a:rPr lang="en-US" altLang="zh-CN" sz="2800" b="1" dirty="0">
                <a:solidFill>
                  <a:srgbClr val="FF0000"/>
                </a:solidFill>
                <a:latin typeface="+mn-ea"/>
              </a:rPr>
              <a:t>AMD-ATI </a:t>
            </a:r>
            <a:r>
              <a:rPr lang="zh-CN" altLang="en-US" sz="2800" b="1" dirty="0">
                <a:solidFill>
                  <a:srgbClr val="FF0000"/>
                </a:solidFill>
                <a:latin typeface="+mn-ea"/>
              </a:rPr>
              <a:t>芯片组</a:t>
            </a:r>
          </a:p>
        </p:txBody>
      </p:sp>
    </p:spTree>
    <p:extLst>
      <p:ext uri="{BB962C8B-B14F-4D97-AF65-F5344CB8AC3E}">
        <p14:creationId xmlns:p14="http://schemas.microsoft.com/office/powerpoint/2010/main" val="36278193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478748" y="476672"/>
            <a:ext cx="1882247" cy="769441"/>
          </a:xfrm>
          <a:prstGeom prst="rect">
            <a:avLst/>
          </a:prstGeom>
          <a:noFill/>
        </p:spPr>
        <p:txBody>
          <a:bodyPr wrap="none" rtlCol="0">
            <a:spAutoFit/>
          </a:bodyPr>
          <a:lstStyle/>
          <a:p>
            <a:r>
              <a:rPr lang="zh-CN" altLang="en-US" sz="4400" b="1" dirty="0"/>
              <a:t>芯片组</a:t>
            </a:r>
          </a:p>
        </p:txBody>
      </p:sp>
      <p:sp>
        <p:nvSpPr>
          <p:cNvPr id="10" name="TextBox 9"/>
          <p:cNvSpPr txBox="1"/>
          <p:nvPr/>
        </p:nvSpPr>
        <p:spPr>
          <a:xfrm>
            <a:off x="286668" y="4581128"/>
            <a:ext cx="2425664" cy="400110"/>
          </a:xfrm>
          <a:prstGeom prst="rect">
            <a:avLst/>
          </a:prstGeom>
          <a:noFill/>
        </p:spPr>
        <p:txBody>
          <a:bodyPr wrap="none" rtlCol="0">
            <a:spAutoFit/>
          </a:bodyPr>
          <a:lstStyle/>
          <a:p>
            <a:r>
              <a:rPr lang="zh-CN" altLang="en-US" sz="2000" b="1" dirty="0">
                <a:solidFill>
                  <a:srgbClr val="FF0000"/>
                </a:solidFill>
              </a:rPr>
              <a:t>威盛（</a:t>
            </a:r>
            <a:r>
              <a:rPr lang="en-US" altLang="zh-CN" sz="2000" b="1" dirty="0">
                <a:solidFill>
                  <a:srgbClr val="FF0000"/>
                </a:solidFill>
              </a:rPr>
              <a:t>VIA</a:t>
            </a:r>
            <a:r>
              <a:rPr lang="zh-CN" altLang="en-US" sz="2000" b="1" dirty="0">
                <a:solidFill>
                  <a:srgbClr val="FF0000"/>
                </a:solidFill>
              </a:rPr>
              <a:t>） 芯片组</a:t>
            </a:r>
            <a:endParaRPr lang="zh-CN" altLang="en-US" sz="2000" dirty="0">
              <a:solidFill>
                <a:srgbClr val="FF0000"/>
              </a:solidFill>
            </a:endParaRPr>
          </a:p>
        </p:txBody>
      </p:sp>
      <p:sp>
        <p:nvSpPr>
          <p:cNvPr id="12" name="TextBox 11"/>
          <p:cNvSpPr txBox="1"/>
          <p:nvPr/>
        </p:nvSpPr>
        <p:spPr>
          <a:xfrm>
            <a:off x="3347864" y="4594825"/>
            <a:ext cx="2419252" cy="400110"/>
          </a:xfrm>
          <a:prstGeom prst="rect">
            <a:avLst/>
          </a:prstGeom>
          <a:noFill/>
        </p:spPr>
        <p:txBody>
          <a:bodyPr wrap="none" rtlCol="0">
            <a:spAutoFit/>
          </a:bodyPr>
          <a:lstStyle/>
          <a:p>
            <a:r>
              <a:rPr lang="zh-CN" altLang="en-US" sz="2000" b="1" dirty="0">
                <a:solidFill>
                  <a:srgbClr val="FF0000"/>
                </a:solidFill>
              </a:rPr>
              <a:t>矽统（</a:t>
            </a:r>
            <a:r>
              <a:rPr lang="zh-CN" altLang="en-US" sz="2000" dirty="0">
                <a:solidFill>
                  <a:srgbClr val="FF0000"/>
                </a:solidFill>
              </a:rPr>
              <a:t> </a:t>
            </a:r>
            <a:r>
              <a:rPr lang="en-US" altLang="zh-CN" sz="2000" b="1" dirty="0">
                <a:solidFill>
                  <a:srgbClr val="FF0000"/>
                </a:solidFill>
              </a:rPr>
              <a:t>SIS</a:t>
            </a:r>
            <a:r>
              <a:rPr lang="zh-CN" altLang="en-US" sz="2000" b="1" dirty="0">
                <a:solidFill>
                  <a:srgbClr val="FF0000"/>
                </a:solidFill>
              </a:rPr>
              <a:t>） 芯片组</a:t>
            </a:r>
            <a:endParaRPr lang="zh-CN" altLang="en-US" sz="2000" dirty="0">
              <a:solidFill>
                <a:srgbClr val="FF0000"/>
              </a:solidFill>
            </a:endParaRPr>
          </a:p>
        </p:txBody>
      </p:sp>
      <p:sp>
        <p:nvSpPr>
          <p:cNvPr id="13" name="TextBox 12"/>
          <p:cNvSpPr txBox="1"/>
          <p:nvPr/>
        </p:nvSpPr>
        <p:spPr>
          <a:xfrm>
            <a:off x="6039909" y="4609672"/>
            <a:ext cx="3140603" cy="400110"/>
          </a:xfrm>
          <a:prstGeom prst="rect">
            <a:avLst/>
          </a:prstGeom>
          <a:noFill/>
        </p:spPr>
        <p:txBody>
          <a:bodyPr wrap="none" rtlCol="0">
            <a:spAutoFit/>
          </a:bodyPr>
          <a:lstStyle/>
          <a:p>
            <a:r>
              <a:rPr lang="zh-CN" altLang="en-US" sz="2000" b="1" dirty="0">
                <a:solidFill>
                  <a:srgbClr val="FF0000"/>
                </a:solidFill>
              </a:rPr>
              <a:t>英伟达（ </a:t>
            </a:r>
            <a:r>
              <a:rPr lang="en-US" altLang="zh-CN" sz="2000" b="1" dirty="0">
                <a:solidFill>
                  <a:srgbClr val="FF0000"/>
                </a:solidFill>
              </a:rPr>
              <a:t>NVIDIA</a:t>
            </a:r>
            <a:r>
              <a:rPr lang="zh-CN" altLang="en-US" sz="2000" b="1" dirty="0" smtClean="0">
                <a:solidFill>
                  <a:srgbClr val="FF0000"/>
                </a:solidFill>
              </a:rPr>
              <a:t>）芯</a:t>
            </a:r>
            <a:r>
              <a:rPr lang="zh-CN" altLang="en-US" sz="2000" b="1" dirty="0">
                <a:solidFill>
                  <a:srgbClr val="FF0000"/>
                </a:solidFill>
              </a:rPr>
              <a:t>片组</a:t>
            </a:r>
            <a:endParaRPr lang="zh-CN" altLang="en-US" sz="2000" dirty="0">
              <a:solidFill>
                <a:srgbClr val="FF0000"/>
              </a:solidFill>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181" t="17960" r="28405" b="17060"/>
          <a:stretch/>
        </p:blipFill>
        <p:spPr bwMode="auto">
          <a:xfrm>
            <a:off x="3292817" y="1628800"/>
            <a:ext cx="2575327" cy="2631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064" t="5806" r="12249" b="5952"/>
          <a:stretch/>
        </p:blipFill>
        <p:spPr bwMode="auto">
          <a:xfrm>
            <a:off x="146143" y="1628800"/>
            <a:ext cx="2632565" cy="25220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9892" t="5209" r="9515" b="9723"/>
          <a:stretch/>
        </p:blipFill>
        <p:spPr bwMode="auto">
          <a:xfrm>
            <a:off x="6271002" y="1628800"/>
            <a:ext cx="2477924" cy="25220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78193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478748" y="476672"/>
            <a:ext cx="1882247" cy="769441"/>
          </a:xfrm>
          <a:prstGeom prst="rect">
            <a:avLst/>
          </a:prstGeom>
          <a:noFill/>
        </p:spPr>
        <p:txBody>
          <a:bodyPr wrap="none" rtlCol="0">
            <a:spAutoFit/>
          </a:bodyPr>
          <a:lstStyle/>
          <a:p>
            <a:r>
              <a:rPr lang="zh-CN" altLang="en-US" sz="4400" b="1" dirty="0"/>
              <a:t>芯片组</a:t>
            </a:r>
          </a:p>
        </p:txBody>
      </p:sp>
      <p:sp>
        <p:nvSpPr>
          <p:cNvPr id="3" name="矩形 2"/>
          <p:cNvSpPr/>
          <p:nvPr/>
        </p:nvSpPr>
        <p:spPr>
          <a:xfrm>
            <a:off x="1025657" y="1412776"/>
            <a:ext cx="6913653" cy="4524315"/>
          </a:xfrm>
          <a:prstGeom prst="rect">
            <a:avLst/>
          </a:prstGeom>
        </p:spPr>
        <p:txBody>
          <a:bodyPr wrap="square">
            <a:spAutoFit/>
          </a:bodyPr>
          <a:lstStyle/>
          <a:p>
            <a:pPr lvl="0" fontAlgn="base">
              <a:spcBef>
                <a:spcPct val="0"/>
              </a:spcBef>
              <a:spcAft>
                <a:spcPct val="0"/>
              </a:spcAft>
            </a:pPr>
            <a:r>
              <a:rPr lang="zh-CN" altLang="en-US" sz="2400" b="1" dirty="0" smtClean="0">
                <a:solidFill>
                  <a:srgbClr val="FF0000"/>
                </a:solidFill>
                <a:latin typeface="Arial" charset="0"/>
                <a:ea typeface="宋体" charset="-122"/>
              </a:rPr>
              <a:t>特</a:t>
            </a:r>
            <a:r>
              <a:rPr lang="zh-CN" altLang="en-US" sz="2400" b="1" dirty="0">
                <a:solidFill>
                  <a:srgbClr val="FF0000"/>
                </a:solidFill>
                <a:latin typeface="Arial" charset="0"/>
                <a:ea typeface="宋体" charset="-122"/>
              </a:rPr>
              <a:t>别说明</a:t>
            </a:r>
            <a:r>
              <a:rPr lang="zh-CN" altLang="en-US" sz="2400" b="1" dirty="0" smtClean="0">
                <a:solidFill>
                  <a:srgbClr val="FF0000"/>
                </a:solidFill>
                <a:latin typeface="Arial" charset="0"/>
                <a:ea typeface="宋体" charset="-122"/>
              </a:rPr>
              <a:t>：</a:t>
            </a:r>
            <a:endParaRPr lang="en-US" altLang="zh-CN" sz="2400" b="1" dirty="0" smtClean="0">
              <a:solidFill>
                <a:srgbClr val="FF0000"/>
              </a:solidFill>
              <a:latin typeface="Arial" charset="0"/>
              <a:ea typeface="宋体" charset="-122"/>
            </a:endParaRPr>
          </a:p>
          <a:p>
            <a:pPr lvl="0" fontAlgn="base">
              <a:spcBef>
                <a:spcPct val="0"/>
              </a:spcBef>
              <a:spcAft>
                <a:spcPct val="0"/>
              </a:spcAft>
            </a:pPr>
            <a:r>
              <a:rPr lang="en-US" altLang="zh-CN" sz="2400" b="1" dirty="0" smtClean="0">
                <a:solidFill>
                  <a:srgbClr val="00B050"/>
                </a:solidFill>
                <a:latin typeface="Arial" charset="0"/>
                <a:ea typeface="宋体" charset="-122"/>
              </a:rPr>
              <a:t>Intel</a:t>
            </a:r>
            <a:r>
              <a:rPr lang="zh-CN" altLang="en-US" sz="2400" b="1" dirty="0">
                <a:solidFill>
                  <a:srgbClr val="00B050"/>
                </a:solidFill>
                <a:latin typeface="Arial" charset="0"/>
                <a:ea typeface="宋体" charset="-122"/>
              </a:rPr>
              <a:t>芯片组</a:t>
            </a:r>
            <a:r>
              <a:rPr lang="zh-CN" altLang="en-US" sz="2400" b="1" dirty="0">
                <a:solidFill>
                  <a:srgbClr val="333399"/>
                </a:solidFill>
                <a:latin typeface="Arial" charset="0"/>
                <a:ea typeface="宋体" charset="-122"/>
              </a:rPr>
              <a:t>只支持</a:t>
            </a:r>
            <a:r>
              <a:rPr lang="en-US" altLang="zh-CN" sz="2400" b="1" dirty="0">
                <a:solidFill>
                  <a:srgbClr val="333399"/>
                </a:solidFill>
                <a:latin typeface="Arial" charset="0"/>
                <a:ea typeface="宋体" charset="-122"/>
              </a:rPr>
              <a:t>Intel</a:t>
            </a:r>
            <a:r>
              <a:rPr lang="zh-CN" altLang="en-US" sz="2400" b="1" dirty="0">
                <a:solidFill>
                  <a:srgbClr val="333399"/>
                </a:solidFill>
                <a:latin typeface="Arial" charset="0"/>
                <a:ea typeface="宋体" charset="-122"/>
              </a:rPr>
              <a:t>系列</a:t>
            </a:r>
            <a:r>
              <a:rPr lang="en-US" altLang="zh-CN" sz="2400" b="1" dirty="0">
                <a:solidFill>
                  <a:srgbClr val="333399"/>
                </a:solidFill>
                <a:latin typeface="Arial" charset="0"/>
                <a:ea typeface="宋体" charset="-122"/>
              </a:rPr>
              <a:t>CPU</a:t>
            </a:r>
            <a:r>
              <a:rPr lang="zh-CN" altLang="en-US" sz="2400" b="1" dirty="0" smtClean="0">
                <a:solidFill>
                  <a:srgbClr val="333399"/>
                </a:solidFill>
                <a:latin typeface="Arial" charset="0"/>
                <a:ea typeface="宋体" charset="-122"/>
              </a:rPr>
              <a:t>，</a:t>
            </a:r>
            <a:endParaRPr lang="en-US" altLang="zh-CN" sz="2400" b="1" dirty="0" smtClean="0">
              <a:solidFill>
                <a:srgbClr val="333399"/>
              </a:solidFill>
              <a:latin typeface="Arial" charset="0"/>
              <a:ea typeface="宋体" charset="-122"/>
            </a:endParaRPr>
          </a:p>
          <a:p>
            <a:pPr lvl="0" fontAlgn="base">
              <a:spcBef>
                <a:spcPct val="0"/>
              </a:spcBef>
              <a:spcAft>
                <a:spcPct val="0"/>
              </a:spcAft>
            </a:pPr>
            <a:r>
              <a:rPr lang="en-US" altLang="zh-CN" sz="2400" b="1" dirty="0">
                <a:solidFill>
                  <a:srgbClr val="FF0000"/>
                </a:solidFill>
                <a:latin typeface="Arial" charset="0"/>
                <a:ea typeface="宋体" charset="-122"/>
              </a:rPr>
              <a:t>AMD-AIT</a:t>
            </a:r>
            <a:r>
              <a:rPr lang="zh-CN" altLang="en-US" sz="2400" b="1" dirty="0">
                <a:solidFill>
                  <a:srgbClr val="FF0000"/>
                </a:solidFill>
                <a:latin typeface="Arial" charset="0"/>
                <a:ea typeface="宋体" charset="-122"/>
              </a:rPr>
              <a:t>芯片</a:t>
            </a:r>
            <a:r>
              <a:rPr lang="zh-CN" altLang="en-US" sz="2400" b="1" dirty="0">
                <a:solidFill>
                  <a:srgbClr val="333399"/>
                </a:solidFill>
                <a:latin typeface="Arial" charset="0"/>
                <a:ea typeface="宋体" charset="-122"/>
              </a:rPr>
              <a:t>只支持</a:t>
            </a:r>
            <a:r>
              <a:rPr lang="en-US" altLang="zh-CN" sz="2400" b="1" dirty="0">
                <a:solidFill>
                  <a:srgbClr val="333399"/>
                </a:solidFill>
                <a:latin typeface="Arial" charset="0"/>
                <a:ea typeface="宋体" charset="-122"/>
              </a:rPr>
              <a:t>AMD</a:t>
            </a:r>
            <a:r>
              <a:rPr lang="zh-CN" altLang="en-US" sz="2400" b="1" dirty="0">
                <a:solidFill>
                  <a:srgbClr val="333399"/>
                </a:solidFill>
                <a:latin typeface="Arial" charset="0"/>
                <a:ea typeface="宋体" charset="-122"/>
              </a:rPr>
              <a:t>系列</a:t>
            </a:r>
            <a:r>
              <a:rPr lang="en-US" altLang="zh-CN" sz="2400" b="1" dirty="0">
                <a:solidFill>
                  <a:srgbClr val="333399"/>
                </a:solidFill>
                <a:latin typeface="Arial" charset="0"/>
                <a:ea typeface="宋体" charset="-122"/>
              </a:rPr>
              <a:t>CPU</a:t>
            </a:r>
            <a:r>
              <a:rPr lang="zh-CN" altLang="en-US" sz="2400" b="1" dirty="0" smtClean="0">
                <a:solidFill>
                  <a:srgbClr val="333399"/>
                </a:solidFill>
                <a:latin typeface="Arial" charset="0"/>
                <a:ea typeface="宋体" charset="-122"/>
              </a:rPr>
              <a:t>，</a:t>
            </a:r>
            <a:endParaRPr lang="en-US" altLang="zh-CN" sz="2400" b="1" dirty="0" smtClean="0">
              <a:solidFill>
                <a:srgbClr val="333399"/>
              </a:solidFill>
              <a:latin typeface="Arial" charset="0"/>
              <a:ea typeface="宋体" charset="-122"/>
            </a:endParaRPr>
          </a:p>
          <a:p>
            <a:pPr lvl="0" fontAlgn="base">
              <a:spcBef>
                <a:spcPct val="0"/>
              </a:spcBef>
              <a:spcAft>
                <a:spcPct val="0"/>
              </a:spcAft>
            </a:pPr>
            <a:r>
              <a:rPr lang="zh-CN" altLang="en-US" sz="2400" b="1" dirty="0" smtClean="0">
                <a:solidFill>
                  <a:srgbClr val="333399"/>
                </a:solidFill>
                <a:latin typeface="Arial" charset="0"/>
                <a:ea typeface="宋体" charset="-122"/>
              </a:rPr>
              <a:t>而</a:t>
            </a:r>
            <a:r>
              <a:rPr lang="zh-CN" altLang="en-US" sz="2400" b="1" dirty="0">
                <a:solidFill>
                  <a:schemeClr val="accent6">
                    <a:lumMod val="75000"/>
                  </a:schemeClr>
                </a:solidFill>
                <a:latin typeface="Arial" charset="0"/>
                <a:ea typeface="宋体" charset="-122"/>
              </a:rPr>
              <a:t>其它的芯片组厂家</a:t>
            </a:r>
            <a:r>
              <a:rPr lang="zh-CN" altLang="en-US" sz="2400" b="1" dirty="0">
                <a:solidFill>
                  <a:srgbClr val="333399"/>
                </a:solidFill>
                <a:latin typeface="Arial" charset="0"/>
                <a:ea typeface="宋体" charset="-122"/>
              </a:rPr>
              <a:t>生产的芯片</a:t>
            </a:r>
            <a:r>
              <a:rPr lang="zh-CN" altLang="en-US" sz="2400" b="1" dirty="0" smtClean="0">
                <a:solidFill>
                  <a:srgbClr val="333399"/>
                </a:solidFill>
                <a:latin typeface="Arial" charset="0"/>
                <a:ea typeface="宋体" charset="-122"/>
              </a:rPr>
              <a:t>组</a:t>
            </a:r>
            <a:endParaRPr lang="en-US" altLang="zh-CN" sz="2400" b="1" dirty="0" smtClean="0">
              <a:solidFill>
                <a:srgbClr val="333399"/>
              </a:solidFill>
              <a:latin typeface="Arial" charset="0"/>
              <a:ea typeface="宋体" charset="-122"/>
            </a:endParaRPr>
          </a:p>
          <a:p>
            <a:pPr lvl="0" fontAlgn="base">
              <a:spcBef>
                <a:spcPct val="0"/>
              </a:spcBef>
              <a:spcAft>
                <a:spcPct val="0"/>
              </a:spcAft>
            </a:pPr>
            <a:r>
              <a:rPr lang="zh-CN" altLang="en-US" sz="2400" b="1" dirty="0" smtClean="0">
                <a:solidFill>
                  <a:srgbClr val="FF0000"/>
                </a:solidFill>
                <a:latin typeface="Arial" charset="0"/>
                <a:ea typeface="宋体" charset="-122"/>
              </a:rPr>
              <a:t>既</a:t>
            </a:r>
            <a:r>
              <a:rPr lang="zh-CN" altLang="en-US" sz="2400" b="1" dirty="0">
                <a:solidFill>
                  <a:srgbClr val="333399"/>
                </a:solidFill>
                <a:latin typeface="Arial" charset="0"/>
                <a:ea typeface="宋体" charset="-122"/>
              </a:rPr>
              <a:t>有支持</a:t>
            </a:r>
            <a:r>
              <a:rPr lang="en-US" altLang="zh-CN" sz="2400" b="1" dirty="0">
                <a:solidFill>
                  <a:srgbClr val="333399"/>
                </a:solidFill>
                <a:latin typeface="Arial" charset="0"/>
                <a:ea typeface="宋体" charset="-122"/>
              </a:rPr>
              <a:t>Intel CPU</a:t>
            </a:r>
            <a:r>
              <a:rPr lang="zh-CN" altLang="en-US" sz="2400" b="1" dirty="0">
                <a:solidFill>
                  <a:srgbClr val="333399"/>
                </a:solidFill>
                <a:latin typeface="Arial" charset="0"/>
                <a:ea typeface="宋体" charset="-122"/>
              </a:rPr>
              <a:t>的</a:t>
            </a:r>
            <a:r>
              <a:rPr lang="zh-CN" altLang="en-US" sz="2400" b="1" dirty="0" smtClean="0">
                <a:solidFill>
                  <a:srgbClr val="333399"/>
                </a:solidFill>
                <a:latin typeface="Arial" charset="0"/>
                <a:ea typeface="宋体" charset="-122"/>
              </a:rPr>
              <a:t>，</a:t>
            </a:r>
            <a:endParaRPr lang="en-US" altLang="zh-CN" sz="2400" b="1" dirty="0" smtClean="0">
              <a:solidFill>
                <a:srgbClr val="333399"/>
              </a:solidFill>
              <a:latin typeface="Arial" charset="0"/>
              <a:ea typeface="宋体" charset="-122"/>
            </a:endParaRPr>
          </a:p>
          <a:p>
            <a:pPr lvl="0" fontAlgn="base">
              <a:spcBef>
                <a:spcPct val="0"/>
              </a:spcBef>
              <a:spcAft>
                <a:spcPct val="0"/>
              </a:spcAft>
            </a:pPr>
            <a:r>
              <a:rPr lang="zh-CN" altLang="en-US" sz="2400" b="1" dirty="0" smtClean="0">
                <a:solidFill>
                  <a:srgbClr val="FF0000"/>
                </a:solidFill>
                <a:latin typeface="Arial" charset="0"/>
                <a:ea typeface="宋体" charset="-122"/>
              </a:rPr>
              <a:t>又</a:t>
            </a:r>
            <a:r>
              <a:rPr lang="zh-CN" altLang="en-US" sz="2400" b="1" dirty="0">
                <a:solidFill>
                  <a:srgbClr val="333399"/>
                </a:solidFill>
                <a:latin typeface="Arial" charset="0"/>
                <a:ea typeface="宋体" charset="-122"/>
              </a:rPr>
              <a:t>能有支持</a:t>
            </a:r>
            <a:r>
              <a:rPr lang="en-US" altLang="zh-CN" sz="2400" b="1" dirty="0">
                <a:solidFill>
                  <a:srgbClr val="333399"/>
                </a:solidFill>
                <a:latin typeface="Arial" charset="0"/>
                <a:ea typeface="宋体" charset="-122"/>
              </a:rPr>
              <a:t>AMD CPU</a:t>
            </a:r>
            <a:r>
              <a:rPr lang="zh-CN" altLang="en-US" sz="2400" b="1" dirty="0">
                <a:solidFill>
                  <a:srgbClr val="333399"/>
                </a:solidFill>
                <a:latin typeface="Arial" charset="0"/>
                <a:ea typeface="宋体" charset="-122"/>
              </a:rPr>
              <a:t>的</a:t>
            </a:r>
            <a:r>
              <a:rPr lang="zh-CN" altLang="en-US" sz="2400" b="1" dirty="0" smtClean="0">
                <a:solidFill>
                  <a:srgbClr val="333399"/>
                </a:solidFill>
                <a:latin typeface="Arial" charset="0"/>
                <a:ea typeface="宋体" charset="-122"/>
              </a:rPr>
              <a:t>，</a:t>
            </a:r>
            <a:endParaRPr lang="en-US" altLang="zh-CN" sz="2400" b="1" dirty="0" smtClean="0">
              <a:solidFill>
                <a:srgbClr val="333399"/>
              </a:solidFill>
              <a:latin typeface="Arial" charset="0"/>
              <a:ea typeface="宋体" charset="-122"/>
            </a:endParaRPr>
          </a:p>
          <a:p>
            <a:pPr lvl="0" fontAlgn="base">
              <a:spcBef>
                <a:spcPct val="0"/>
              </a:spcBef>
              <a:spcAft>
                <a:spcPct val="0"/>
              </a:spcAft>
            </a:pPr>
            <a:endParaRPr lang="en-US" altLang="zh-CN" sz="2400" b="1" dirty="0" smtClean="0">
              <a:solidFill>
                <a:srgbClr val="333399"/>
              </a:solidFill>
              <a:latin typeface="Arial" charset="0"/>
              <a:ea typeface="宋体" charset="-122"/>
            </a:endParaRPr>
          </a:p>
          <a:p>
            <a:pPr lvl="0" fontAlgn="base">
              <a:spcBef>
                <a:spcPct val="0"/>
              </a:spcBef>
              <a:spcAft>
                <a:spcPct val="0"/>
              </a:spcAft>
            </a:pPr>
            <a:r>
              <a:rPr lang="zh-CN" altLang="en-US" sz="2400" b="1" dirty="0" smtClean="0">
                <a:solidFill>
                  <a:srgbClr val="333399"/>
                </a:solidFill>
                <a:latin typeface="Arial" charset="0"/>
                <a:ea typeface="宋体" charset="-122"/>
              </a:rPr>
              <a:t>所</a:t>
            </a:r>
            <a:r>
              <a:rPr lang="zh-CN" altLang="en-US" sz="2400" b="1" dirty="0">
                <a:solidFill>
                  <a:srgbClr val="333399"/>
                </a:solidFill>
                <a:latin typeface="Arial" charset="0"/>
                <a:ea typeface="宋体" charset="-122"/>
              </a:rPr>
              <a:t>以</a:t>
            </a:r>
            <a:r>
              <a:rPr lang="zh-CN" altLang="en-US" sz="2400" b="1" dirty="0" smtClean="0">
                <a:solidFill>
                  <a:srgbClr val="333399"/>
                </a:solidFill>
                <a:latin typeface="Arial" charset="0"/>
                <a:ea typeface="宋体" charset="-122"/>
              </a:rPr>
              <a:t>需</a:t>
            </a:r>
            <a:r>
              <a:rPr lang="zh-CN" altLang="en-US" sz="2400" b="1" dirty="0">
                <a:solidFill>
                  <a:srgbClr val="333399"/>
                </a:solidFill>
                <a:latin typeface="Arial" charset="0"/>
                <a:ea typeface="宋体" charset="-122"/>
              </a:rPr>
              <a:t>要</a:t>
            </a:r>
            <a:r>
              <a:rPr lang="zh-CN" altLang="en-US" sz="2400" b="1" dirty="0">
                <a:solidFill>
                  <a:srgbClr val="FF0000"/>
                </a:solidFill>
                <a:latin typeface="Arial" charset="0"/>
                <a:ea typeface="宋体" charset="-122"/>
              </a:rPr>
              <a:t>记住</a:t>
            </a:r>
            <a:r>
              <a:rPr lang="zh-CN" altLang="en-US" sz="2400" b="1" dirty="0">
                <a:solidFill>
                  <a:srgbClr val="333399"/>
                </a:solidFill>
                <a:latin typeface="Arial" charset="0"/>
                <a:ea typeface="宋体" charset="-122"/>
              </a:rPr>
              <a:t>的</a:t>
            </a:r>
            <a:r>
              <a:rPr lang="zh-CN" altLang="en-US" sz="2400" b="1" dirty="0" smtClean="0">
                <a:solidFill>
                  <a:srgbClr val="333399"/>
                </a:solidFill>
                <a:latin typeface="Arial" charset="0"/>
                <a:ea typeface="宋体" charset="-122"/>
              </a:rPr>
              <a:t>是：</a:t>
            </a:r>
            <a:endParaRPr lang="en-US" altLang="zh-CN" sz="2400" b="1" dirty="0" smtClean="0">
              <a:solidFill>
                <a:srgbClr val="333399"/>
              </a:solidFill>
              <a:latin typeface="Arial" charset="0"/>
              <a:ea typeface="宋体" charset="-122"/>
            </a:endParaRPr>
          </a:p>
          <a:p>
            <a:pPr lvl="0" fontAlgn="base">
              <a:spcBef>
                <a:spcPct val="0"/>
              </a:spcBef>
              <a:spcAft>
                <a:spcPct val="0"/>
              </a:spcAft>
            </a:pPr>
            <a:r>
              <a:rPr lang="zh-CN" altLang="en-US" sz="2400" b="1" dirty="0" smtClean="0">
                <a:solidFill>
                  <a:srgbClr val="333399"/>
                </a:solidFill>
                <a:latin typeface="Arial" charset="0"/>
                <a:ea typeface="宋体" charset="-122"/>
              </a:rPr>
              <a:t>购</a:t>
            </a:r>
            <a:r>
              <a:rPr lang="zh-CN" altLang="en-US" sz="2400" b="1" dirty="0">
                <a:solidFill>
                  <a:srgbClr val="333399"/>
                </a:solidFill>
                <a:latin typeface="Arial" charset="0"/>
                <a:ea typeface="宋体" charset="-122"/>
              </a:rPr>
              <a:t>买电脑时，选择哪种芯片组的主板，通常由</a:t>
            </a:r>
            <a:r>
              <a:rPr lang="en-US" altLang="zh-CN" sz="2400" b="1" dirty="0">
                <a:solidFill>
                  <a:srgbClr val="333399"/>
                </a:solidFill>
                <a:latin typeface="Arial" charset="0"/>
                <a:ea typeface="宋体" charset="-122"/>
              </a:rPr>
              <a:t>CPU</a:t>
            </a:r>
            <a:r>
              <a:rPr lang="zh-CN" altLang="en-US" sz="2400" b="1" dirty="0">
                <a:solidFill>
                  <a:srgbClr val="333399"/>
                </a:solidFill>
                <a:latin typeface="Arial" charset="0"/>
                <a:ea typeface="宋体" charset="-122"/>
              </a:rPr>
              <a:t>决定</a:t>
            </a:r>
            <a:r>
              <a:rPr lang="zh-CN" altLang="en-US" sz="2400" b="1" dirty="0" smtClean="0">
                <a:solidFill>
                  <a:srgbClr val="333399"/>
                </a:solidFill>
                <a:latin typeface="Arial" charset="0"/>
                <a:ea typeface="宋体" charset="-122"/>
              </a:rPr>
              <a:t>。</a:t>
            </a:r>
            <a:endParaRPr lang="en-US" altLang="zh-CN" sz="2400" b="1" dirty="0" smtClean="0">
              <a:solidFill>
                <a:srgbClr val="333399"/>
              </a:solidFill>
              <a:latin typeface="Arial" charset="0"/>
              <a:ea typeface="宋体" charset="-122"/>
            </a:endParaRPr>
          </a:p>
          <a:p>
            <a:pPr lvl="0" fontAlgn="base">
              <a:spcBef>
                <a:spcPct val="0"/>
              </a:spcBef>
              <a:spcAft>
                <a:spcPct val="0"/>
              </a:spcAft>
            </a:pPr>
            <a:r>
              <a:rPr lang="zh-CN" altLang="en-US" sz="2400" b="1" dirty="0" smtClean="0">
                <a:solidFill>
                  <a:srgbClr val="333399"/>
                </a:solidFill>
                <a:latin typeface="Arial" charset="0"/>
                <a:ea typeface="宋体" charset="-122"/>
              </a:rPr>
              <a:t>即</a:t>
            </a:r>
            <a:r>
              <a:rPr lang="zh-CN" altLang="en-US" sz="2400" b="1" dirty="0">
                <a:solidFill>
                  <a:srgbClr val="FF0000"/>
                </a:solidFill>
                <a:latin typeface="Arial" charset="0"/>
                <a:ea typeface="宋体" charset="-122"/>
              </a:rPr>
              <a:t>先</a:t>
            </a:r>
            <a:r>
              <a:rPr lang="zh-CN" altLang="en-US" sz="2400" b="1" dirty="0">
                <a:solidFill>
                  <a:srgbClr val="00B050"/>
                </a:solidFill>
                <a:latin typeface="Arial" charset="0"/>
                <a:ea typeface="宋体" charset="-122"/>
              </a:rPr>
              <a:t>决定要购买的</a:t>
            </a:r>
            <a:r>
              <a:rPr lang="en-US" altLang="zh-CN" sz="2400" b="1" dirty="0">
                <a:solidFill>
                  <a:srgbClr val="00B050"/>
                </a:solidFill>
                <a:latin typeface="Arial" charset="0"/>
                <a:ea typeface="宋体" charset="-122"/>
              </a:rPr>
              <a:t>CPU</a:t>
            </a:r>
            <a:r>
              <a:rPr lang="zh-CN" altLang="en-US" sz="2400" b="1" dirty="0">
                <a:solidFill>
                  <a:srgbClr val="00B050"/>
                </a:solidFill>
                <a:latin typeface="Arial" charset="0"/>
                <a:ea typeface="宋体" charset="-122"/>
              </a:rPr>
              <a:t>种类与型号，</a:t>
            </a:r>
            <a:r>
              <a:rPr lang="zh-CN" altLang="en-US" sz="2400" b="1" dirty="0">
                <a:solidFill>
                  <a:srgbClr val="FF0000"/>
                </a:solidFill>
                <a:latin typeface="Arial" charset="0"/>
                <a:ea typeface="宋体" charset="-122"/>
              </a:rPr>
              <a:t>再</a:t>
            </a:r>
            <a:r>
              <a:rPr lang="zh-CN" altLang="en-US" sz="2400" b="1" dirty="0">
                <a:solidFill>
                  <a:srgbClr val="00B050"/>
                </a:solidFill>
                <a:latin typeface="Arial" charset="0"/>
                <a:ea typeface="宋体" charset="-122"/>
              </a:rPr>
              <a:t>决定选购哪种芯片组类型的主板</a:t>
            </a:r>
            <a:r>
              <a:rPr lang="zh-CN" altLang="en-US" sz="2400" b="1" dirty="0">
                <a:solidFill>
                  <a:srgbClr val="333399"/>
                </a:solidFill>
                <a:latin typeface="Arial" charset="0"/>
                <a:ea typeface="宋体" charset="-122"/>
              </a:rPr>
              <a:t>。</a:t>
            </a:r>
          </a:p>
        </p:txBody>
      </p:sp>
    </p:spTree>
    <p:extLst>
      <p:ext uri="{BB962C8B-B14F-4D97-AF65-F5344CB8AC3E}">
        <p14:creationId xmlns:p14="http://schemas.microsoft.com/office/powerpoint/2010/main" val="30579474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21" y="1340768"/>
            <a:ext cx="7692179" cy="4736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411760" y="365186"/>
            <a:ext cx="2448106" cy="769441"/>
          </a:xfrm>
          <a:prstGeom prst="rect">
            <a:avLst/>
          </a:prstGeom>
        </p:spPr>
        <p:txBody>
          <a:bodyPr wrap="none">
            <a:spAutoFit/>
          </a:bodyPr>
          <a:lstStyle/>
          <a:p>
            <a:pPr lvl="0"/>
            <a:r>
              <a:rPr lang="zh-CN" altLang="en-US" sz="4400" b="1" dirty="0"/>
              <a:t>声卡芯片</a:t>
            </a:r>
          </a:p>
        </p:txBody>
      </p:sp>
      <p:sp>
        <p:nvSpPr>
          <p:cNvPr id="11" name="矩形 10"/>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Tree>
    <p:extLst>
      <p:ext uri="{BB962C8B-B14F-4D97-AF65-F5344CB8AC3E}">
        <p14:creationId xmlns:p14="http://schemas.microsoft.com/office/powerpoint/2010/main" val="9623849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382" y="1345613"/>
            <a:ext cx="5266466" cy="4904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679791" y="365186"/>
            <a:ext cx="2448106" cy="769441"/>
          </a:xfrm>
          <a:prstGeom prst="rect">
            <a:avLst/>
          </a:prstGeom>
        </p:spPr>
        <p:txBody>
          <a:bodyPr wrap="none">
            <a:spAutoFit/>
          </a:bodyPr>
          <a:lstStyle/>
          <a:p>
            <a:r>
              <a:rPr lang="zh-CN" altLang="en-US" sz="4400" b="1" dirty="0"/>
              <a:t>网卡芯片</a:t>
            </a:r>
          </a:p>
        </p:txBody>
      </p:sp>
      <p:sp>
        <p:nvSpPr>
          <p:cNvPr id="11" name="矩形 10"/>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Tree>
    <p:extLst>
      <p:ext uri="{BB962C8B-B14F-4D97-AF65-F5344CB8AC3E}">
        <p14:creationId xmlns:p14="http://schemas.microsoft.com/office/powerpoint/2010/main" val="34323679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44" t="16790" r="-1" b="11827"/>
          <a:stretch/>
        </p:blipFill>
        <p:spPr bwMode="auto">
          <a:xfrm>
            <a:off x="214198" y="1340768"/>
            <a:ext cx="8902083" cy="4744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3167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3949858" y="415628"/>
            <a:ext cx="1415772" cy="830997"/>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zh-CN" altLang="en-US" sz="4800" dirty="0" smtClean="0"/>
              <a:t>前言</a:t>
            </a:r>
            <a:endParaRPr lang="zh-CN" altLang="en-US" sz="4800" dirty="0"/>
          </a:p>
        </p:txBody>
      </p:sp>
      <p:sp>
        <p:nvSpPr>
          <p:cNvPr id="7" name="矩形 6"/>
          <p:cNvSpPr/>
          <p:nvPr/>
        </p:nvSpPr>
        <p:spPr>
          <a:xfrm>
            <a:off x="841320" y="1628799"/>
            <a:ext cx="7632848" cy="44644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zh-CN" altLang="en-US" dirty="0"/>
          </a:p>
        </p:txBody>
      </p:sp>
      <p:sp>
        <p:nvSpPr>
          <p:cNvPr id="11" name="TextBox 10"/>
          <p:cNvSpPr txBox="1"/>
          <p:nvPr/>
        </p:nvSpPr>
        <p:spPr>
          <a:xfrm>
            <a:off x="835692" y="1628799"/>
            <a:ext cx="7628108" cy="4708981"/>
          </a:xfrm>
          <a:prstGeom prst="rect">
            <a:avLst/>
          </a:prstGeom>
          <a:noFill/>
        </p:spPr>
        <p:txBody>
          <a:bodyPr wrap="square" rtlCol="0">
            <a:spAutoFit/>
          </a:bodyPr>
          <a:lstStyle/>
          <a:p>
            <a:r>
              <a:rPr lang="en-US" altLang="zh-CN" sz="6000" b="1" dirty="0" smtClean="0">
                <a:solidFill>
                  <a:srgbClr val="00B0F0"/>
                </a:solidFill>
              </a:rPr>
              <a:t>1</a:t>
            </a:r>
            <a:r>
              <a:rPr lang="zh-CN" altLang="en-US" sz="6000" b="1" dirty="0" smtClean="0">
                <a:solidFill>
                  <a:srgbClr val="00B0F0"/>
                </a:solidFill>
              </a:rPr>
              <a:t>、</a:t>
            </a:r>
            <a:r>
              <a:rPr lang="zh-CN" altLang="en-US" sz="2800" b="1" dirty="0" smtClean="0">
                <a:solidFill>
                  <a:srgbClr val="00B050"/>
                </a:solidFill>
              </a:rPr>
              <a:t>这次电脑硬件讲座主要是普及大多数小白同学，所以不能</a:t>
            </a:r>
            <a:r>
              <a:rPr lang="zh-CN" altLang="en-US" sz="2800" b="1" dirty="0">
                <a:solidFill>
                  <a:srgbClr val="00B050"/>
                </a:solidFill>
              </a:rPr>
              <a:t>讲得面面俱</a:t>
            </a:r>
            <a:r>
              <a:rPr lang="zh-CN" altLang="en-US" sz="2800" b="1" dirty="0" smtClean="0">
                <a:solidFill>
                  <a:srgbClr val="00B050"/>
                </a:solidFill>
              </a:rPr>
              <a:t>到，请多见谅。</a:t>
            </a:r>
            <a:endParaRPr lang="en-US" altLang="zh-CN" sz="2800" b="1" dirty="0" smtClean="0">
              <a:solidFill>
                <a:srgbClr val="00B050"/>
              </a:solidFill>
            </a:endParaRPr>
          </a:p>
          <a:p>
            <a:r>
              <a:rPr lang="en-US" altLang="zh-CN" sz="6000" b="1" dirty="0">
                <a:solidFill>
                  <a:srgbClr val="00B0F0"/>
                </a:solidFill>
              </a:rPr>
              <a:t>2</a:t>
            </a:r>
            <a:r>
              <a:rPr lang="zh-CN" altLang="en-US" sz="6000" b="1" dirty="0">
                <a:solidFill>
                  <a:srgbClr val="00B0F0"/>
                </a:solidFill>
              </a:rPr>
              <a:t>、</a:t>
            </a:r>
            <a:r>
              <a:rPr lang="zh-CN" altLang="en-US" sz="2800" b="1" dirty="0">
                <a:solidFill>
                  <a:srgbClr val="7030A0"/>
                </a:solidFill>
              </a:rPr>
              <a:t>由于水平所限，讲解中一定仍会 有许多不妥之处，请同学们批评指正，让我</a:t>
            </a:r>
            <a:r>
              <a:rPr lang="zh-CN" altLang="en-US" sz="2800" b="1" dirty="0" smtClean="0">
                <a:solidFill>
                  <a:srgbClr val="7030A0"/>
                </a:solidFill>
              </a:rPr>
              <a:t>们一起不</a:t>
            </a:r>
            <a:r>
              <a:rPr lang="zh-CN" altLang="en-US" sz="2800" b="1" dirty="0">
                <a:solidFill>
                  <a:srgbClr val="7030A0"/>
                </a:solidFill>
              </a:rPr>
              <a:t>断进</a:t>
            </a:r>
            <a:r>
              <a:rPr lang="zh-CN" altLang="en-US" sz="2800" b="1" dirty="0" smtClean="0">
                <a:solidFill>
                  <a:srgbClr val="7030A0"/>
                </a:solidFill>
              </a:rPr>
              <a:t>步吧！</a:t>
            </a:r>
            <a:endParaRPr lang="en-US" altLang="zh-CN" sz="2800" b="1" dirty="0">
              <a:solidFill>
                <a:srgbClr val="7030A0"/>
              </a:solidFill>
            </a:endParaRPr>
          </a:p>
          <a:p>
            <a:endParaRPr lang="en-US" altLang="zh-CN" dirty="0"/>
          </a:p>
          <a:p>
            <a:r>
              <a:rPr lang="zh-CN" altLang="en-US" sz="3600" b="1" dirty="0" smtClean="0">
                <a:solidFill>
                  <a:srgbClr val="FF0000"/>
                </a:solidFill>
              </a:rPr>
              <a:t>注：</a:t>
            </a:r>
            <a:r>
              <a:rPr lang="zh-CN" altLang="en-US" sz="2400" b="1" dirty="0" smtClean="0">
                <a:solidFill>
                  <a:srgbClr val="00B0F0"/>
                </a:solidFill>
              </a:rPr>
              <a:t>由于本</a:t>
            </a:r>
            <a:r>
              <a:rPr lang="en-US" altLang="zh-CN" sz="2400" b="1" dirty="0" smtClean="0">
                <a:solidFill>
                  <a:srgbClr val="00B0F0"/>
                </a:solidFill>
              </a:rPr>
              <a:t>PPT</a:t>
            </a:r>
            <a:r>
              <a:rPr lang="zh-CN" altLang="en-US" sz="2400" b="1" dirty="0" smtClean="0">
                <a:solidFill>
                  <a:srgbClr val="00B0F0"/>
                </a:solidFill>
              </a:rPr>
              <a:t>有</a:t>
            </a:r>
            <a:r>
              <a:rPr lang="en-US" altLang="zh-CN" sz="2400" b="1" dirty="0" smtClean="0">
                <a:solidFill>
                  <a:srgbClr val="00B0F0"/>
                </a:solidFill>
              </a:rPr>
              <a:t>PPT2010</a:t>
            </a:r>
            <a:r>
              <a:rPr lang="zh-CN" altLang="en-US" sz="2400" b="1" dirty="0" smtClean="0">
                <a:solidFill>
                  <a:srgbClr val="00B0F0"/>
                </a:solidFill>
              </a:rPr>
              <a:t>版的大量特效，</a:t>
            </a:r>
            <a:endParaRPr lang="en-US" altLang="zh-CN" sz="2400" b="1" dirty="0" smtClean="0">
              <a:solidFill>
                <a:srgbClr val="00B0F0"/>
              </a:solidFill>
            </a:endParaRPr>
          </a:p>
          <a:p>
            <a:r>
              <a:rPr lang="en-US" altLang="zh-CN" sz="2400" b="1" dirty="0">
                <a:solidFill>
                  <a:srgbClr val="00B0F0"/>
                </a:solidFill>
              </a:rPr>
              <a:t> </a:t>
            </a:r>
            <a:r>
              <a:rPr lang="en-US" altLang="zh-CN" sz="2400" b="1" dirty="0" smtClean="0">
                <a:solidFill>
                  <a:srgbClr val="00B0F0"/>
                </a:solidFill>
              </a:rPr>
              <a:t>             </a:t>
            </a:r>
            <a:r>
              <a:rPr lang="zh-CN" altLang="en-US" sz="2400" b="1" dirty="0" smtClean="0">
                <a:solidFill>
                  <a:srgbClr val="00B0F0"/>
                </a:solidFill>
              </a:rPr>
              <a:t>所以用</a:t>
            </a:r>
            <a:r>
              <a:rPr lang="en-US" altLang="zh-CN" sz="2400" b="1" dirty="0" smtClean="0">
                <a:solidFill>
                  <a:srgbClr val="00B0F0"/>
                </a:solidFill>
              </a:rPr>
              <a:t>PPT2010</a:t>
            </a:r>
            <a:r>
              <a:rPr lang="zh-CN" altLang="en-US" sz="2400" b="1" dirty="0" smtClean="0">
                <a:solidFill>
                  <a:srgbClr val="00B0F0"/>
                </a:solidFill>
              </a:rPr>
              <a:t>以上版本，观看效果更佳。</a:t>
            </a:r>
            <a:endParaRPr lang="en-US" altLang="zh-CN" sz="2400" b="1" dirty="0" smtClean="0">
              <a:solidFill>
                <a:srgbClr val="00B0F0"/>
              </a:solidFill>
            </a:endParaRPr>
          </a:p>
          <a:p>
            <a:endParaRPr lang="zh-CN" altLang="en-US" dirty="0"/>
          </a:p>
        </p:txBody>
      </p:sp>
    </p:spTree>
    <p:extLst>
      <p:ext uri="{BB962C8B-B14F-4D97-AF65-F5344CB8AC3E}">
        <p14:creationId xmlns:p14="http://schemas.microsoft.com/office/powerpoint/2010/main" val="10306170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 y="1190839"/>
            <a:ext cx="9133565" cy="5435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227129" y="383750"/>
            <a:ext cx="2967479" cy="923330"/>
          </a:xfrm>
          <a:prstGeom prst="rect">
            <a:avLst/>
          </a:prstGeom>
          <a:noFill/>
        </p:spPr>
        <p:txBody>
          <a:bodyPr wrap="none" rtlCol="0">
            <a:spAutoFit/>
          </a:bodyPr>
          <a:lstStyle/>
          <a:p>
            <a:r>
              <a:rPr lang="zh-CN" altLang="en-US" sz="5400" b="1" dirty="0" smtClean="0"/>
              <a:t>外部接</a:t>
            </a:r>
            <a:r>
              <a:rPr lang="zh-CN" altLang="en-US" sz="5400" b="1" dirty="0"/>
              <a:t>口</a:t>
            </a:r>
          </a:p>
        </p:txBody>
      </p:sp>
    </p:spTree>
    <p:extLst>
      <p:ext uri="{BB962C8B-B14F-4D97-AF65-F5344CB8AC3E}">
        <p14:creationId xmlns:p14="http://schemas.microsoft.com/office/powerpoint/2010/main" val="24587956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ONY\Desktop\主板\ceQrTbnwK3cd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472010"/>
            <a:ext cx="8547328" cy="64104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0" name="TextBox 9"/>
          <p:cNvSpPr txBox="1"/>
          <p:nvPr/>
        </p:nvSpPr>
        <p:spPr>
          <a:xfrm>
            <a:off x="2631836" y="548680"/>
            <a:ext cx="2967479" cy="923330"/>
          </a:xfrm>
          <a:prstGeom prst="rect">
            <a:avLst/>
          </a:prstGeom>
          <a:noFill/>
        </p:spPr>
        <p:txBody>
          <a:bodyPr wrap="none" rtlCol="0">
            <a:spAutoFit/>
          </a:bodyPr>
          <a:lstStyle/>
          <a:p>
            <a:r>
              <a:rPr lang="zh-CN" altLang="en-US" sz="5400" b="1" dirty="0" smtClean="0"/>
              <a:t>外部接口</a:t>
            </a:r>
            <a:endParaRPr lang="zh-CN" altLang="en-US" sz="5400" b="1" dirty="0"/>
          </a:p>
        </p:txBody>
      </p:sp>
      <p:sp>
        <p:nvSpPr>
          <p:cNvPr id="13" name="圆角矩形标注 12"/>
          <p:cNvSpPr/>
          <p:nvPr/>
        </p:nvSpPr>
        <p:spPr>
          <a:xfrm>
            <a:off x="3419871" y="1503675"/>
            <a:ext cx="2611255" cy="936104"/>
          </a:xfrm>
          <a:prstGeom prst="wedgeRoundRectCallout">
            <a:avLst>
              <a:gd name="adj1" fmla="val -100541"/>
              <a:gd name="adj2" fmla="val 339419"/>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DVI</a:t>
            </a:r>
            <a:r>
              <a:rPr lang="zh-CN" altLang="en-US" sz="3600" b="1" dirty="0" smtClean="0"/>
              <a:t>接</a:t>
            </a:r>
            <a:r>
              <a:rPr lang="zh-CN" altLang="en-US" sz="3600" b="1" dirty="0"/>
              <a:t>口</a:t>
            </a:r>
          </a:p>
        </p:txBody>
      </p:sp>
      <p:sp>
        <p:nvSpPr>
          <p:cNvPr id="14" name="圆角矩形标注 13"/>
          <p:cNvSpPr/>
          <p:nvPr/>
        </p:nvSpPr>
        <p:spPr>
          <a:xfrm>
            <a:off x="4399833" y="1503675"/>
            <a:ext cx="2611255" cy="936104"/>
          </a:xfrm>
          <a:prstGeom prst="wedgeRoundRectCallout">
            <a:avLst>
              <a:gd name="adj1" fmla="val -102209"/>
              <a:gd name="adj2" fmla="val 358026"/>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USB3.0</a:t>
            </a:r>
            <a:r>
              <a:rPr lang="zh-CN" altLang="en-US" sz="3600" b="1" dirty="0" smtClean="0"/>
              <a:t>接</a:t>
            </a:r>
            <a:r>
              <a:rPr lang="zh-CN" altLang="en-US" sz="3600" b="1" dirty="0"/>
              <a:t>口</a:t>
            </a:r>
          </a:p>
        </p:txBody>
      </p:sp>
      <p:sp>
        <p:nvSpPr>
          <p:cNvPr id="15" name="圆角矩形标注 14"/>
          <p:cNvSpPr/>
          <p:nvPr/>
        </p:nvSpPr>
        <p:spPr>
          <a:xfrm>
            <a:off x="225601" y="1472010"/>
            <a:ext cx="2611255" cy="936104"/>
          </a:xfrm>
          <a:prstGeom prst="wedgeRoundRectCallout">
            <a:avLst>
              <a:gd name="adj1" fmla="val -26615"/>
              <a:gd name="adj2" fmla="val 285153"/>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a:t>PS/2</a:t>
            </a:r>
            <a:r>
              <a:rPr lang="zh-CN" altLang="en-US" sz="3600" b="1" dirty="0"/>
              <a:t>键</a:t>
            </a:r>
            <a:r>
              <a:rPr lang="zh-CN" altLang="en-US" sz="3600" b="1" dirty="0" smtClean="0"/>
              <a:t>鼠</a:t>
            </a:r>
            <a:endParaRPr lang="en-US" altLang="zh-CN" sz="3600" b="1" dirty="0" smtClean="0"/>
          </a:p>
          <a:p>
            <a:pPr algn="ctr"/>
            <a:r>
              <a:rPr lang="zh-CN" altLang="en-US" sz="3600" b="1" dirty="0" smtClean="0"/>
              <a:t>通</a:t>
            </a:r>
            <a:r>
              <a:rPr lang="zh-CN" altLang="en-US" sz="3600" b="1" dirty="0"/>
              <a:t>用接口</a:t>
            </a:r>
          </a:p>
        </p:txBody>
      </p:sp>
      <p:sp>
        <p:nvSpPr>
          <p:cNvPr id="16" name="圆角矩形标注 15"/>
          <p:cNvSpPr/>
          <p:nvPr/>
        </p:nvSpPr>
        <p:spPr>
          <a:xfrm>
            <a:off x="5292080" y="1503675"/>
            <a:ext cx="2611255" cy="936104"/>
          </a:xfrm>
          <a:prstGeom prst="wedgeRoundRectCallout">
            <a:avLst>
              <a:gd name="adj1" fmla="val -117217"/>
              <a:gd name="adj2" fmla="val 327016"/>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600" b="1" dirty="0" smtClean="0"/>
              <a:t>以太网接</a:t>
            </a:r>
            <a:r>
              <a:rPr lang="zh-CN" altLang="en-US" sz="3600" b="1" dirty="0"/>
              <a:t>口</a:t>
            </a:r>
          </a:p>
        </p:txBody>
      </p:sp>
      <p:sp>
        <p:nvSpPr>
          <p:cNvPr id="17" name="圆角矩形标注 16"/>
          <p:cNvSpPr/>
          <p:nvPr/>
        </p:nvSpPr>
        <p:spPr>
          <a:xfrm>
            <a:off x="6156176" y="1535340"/>
            <a:ext cx="2611255" cy="936104"/>
          </a:xfrm>
          <a:prstGeom prst="wedgeRoundRectCallout">
            <a:avLst>
              <a:gd name="adj1" fmla="val -130557"/>
              <a:gd name="adj2" fmla="val 327016"/>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600" b="1" dirty="0"/>
              <a:t>音频</a:t>
            </a:r>
            <a:r>
              <a:rPr lang="zh-CN" altLang="en-US" sz="3600" b="1" dirty="0" smtClean="0"/>
              <a:t>接</a:t>
            </a:r>
            <a:r>
              <a:rPr lang="zh-CN" altLang="en-US" sz="3600" b="1" dirty="0"/>
              <a:t>口</a:t>
            </a:r>
          </a:p>
        </p:txBody>
      </p:sp>
      <p:sp>
        <p:nvSpPr>
          <p:cNvPr id="12" name="圆角矩形标注 11"/>
          <p:cNvSpPr/>
          <p:nvPr/>
        </p:nvSpPr>
        <p:spPr>
          <a:xfrm>
            <a:off x="2114244" y="1472010"/>
            <a:ext cx="2611255" cy="936104"/>
          </a:xfrm>
          <a:prstGeom prst="wedgeRoundRectCallout">
            <a:avLst>
              <a:gd name="adj1" fmla="val -79975"/>
              <a:gd name="adj2" fmla="val 319263"/>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VGA</a:t>
            </a:r>
            <a:r>
              <a:rPr lang="zh-CN" altLang="en-US" sz="3600" b="1" dirty="0" smtClean="0"/>
              <a:t>接</a:t>
            </a:r>
            <a:r>
              <a:rPr lang="zh-CN" altLang="en-US" sz="3600" b="1" dirty="0"/>
              <a:t>口</a:t>
            </a:r>
          </a:p>
        </p:txBody>
      </p:sp>
      <p:sp>
        <p:nvSpPr>
          <p:cNvPr id="11" name="圆角矩形标注 10"/>
          <p:cNvSpPr/>
          <p:nvPr/>
        </p:nvSpPr>
        <p:spPr>
          <a:xfrm>
            <a:off x="883458" y="1472010"/>
            <a:ext cx="2611255" cy="936104"/>
          </a:xfrm>
          <a:prstGeom prst="wedgeRoundRectCallout">
            <a:avLst>
              <a:gd name="adj1" fmla="val -26615"/>
              <a:gd name="adj2" fmla="val 264996"/>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600" b="1" dirty="0" smtClean="0"/>
              <a:t>并行接</a:t>
            </a:r>
            <a:r>
              <a:rPr lang="zh-CN" altLang="en-US" sz="3600" b="1" dirty="0"/>
              <a:t>口</a:t>
            </a:r>
          </a:p>
        </p:txBody>
      </p:sp>
    </p:spTree>
    <p:extLst>
      <p:ext uri="{BB962C8B-B14F-4D97-AF65-F5344CB8AC3E}">
        <p14:creationId xmlns:p14="http://schemas.microsoft.com/office/powerpoint/2010/main" val="245879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2"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5" t="22665"/>
          <a:stretch/>
        </p:blipFill>
        <p:spPr bwMode="auto">
          <a:xfrm>
            <a:off x="225601" y="2826712"/>
            <a:ext cx="8626560" cy="381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b="1"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8" name="TextBox 17"/>
          <p:cNvSpPr txBox="1"/>
          <p:nvPr/>
        </p:nvSpPr>
        <p:spPr>
          <a:xfrm>
            <a:off x="2227129" y="383750"/>
            <a:ext cx="2967479" cy="923330"/>
          </a:xfrm>
          <a:prstGeom prst="rect">
            <a:avLst/>
          </a:prstGeom>
          <a:noFill/>
        </p:spPr>
        <p:txBody>
          <a:bodyPr wrap="none" rtlCol="0">
            <a:spAutoFit/>
          </a:bodyPr>
          <a:lstStyle/>
          <a:p>
            <a:r>
              <a:rPr lang="zh-CN" altLang="en-US" sz="5400" b="1" dirty="0" smtClean="0"/>
              <a:t>外部接</a:t>
            </a:r>
            <a:r>
              <a:rPr lang="zh-CN" altLang="en-US" sz="5400" b="1" dirty="0"/>
              <a:t>口</a:t>
            </a:r>
          </a:p>
        </p:txBody>
      </p:sp>
      <p:sp>
        <p:nvSpPr>
          <p:cNvPr id="32" name="圆角矩形标注 31"/>
          <p:cNvSpPr/>
          <p:nvPr/>
        </p:nvSpPr>
        <p:spPr>
          <a:xfrm>
            <a:off x="2833475" y="1475210"/>
            <a:ext cx="2611255" cy="936104"/>
          </a:xfrm>
          <a:prstGeom prst="wedgeRoundRectCallout">
            <a:avLst>
              <a:gd name="adj1" fmla="val 8404"/>
              <a:gd name="adj2" fmla="val 28980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VAG</a:t>
            </a:r>
            <a:r>
              <a:rPr lang="zh-CN" altLang="en-US" sz="3600" b="1" dirty="0" smtClean="0"/>
              <a:t>接</a:t>
            </a:r>
            <a:r>
              <a:rPr lang="zh-CN" altLang="en-US" sz="3600" b="1" dirty="0"/>
              <a:t>口</a:t>
            </a:r>
          </a:p>
        </p:txBody>
      </p:sp>
      <p:sp>
        <p:nvSpPr>
          <p:cNvPr id="33" name="圆角矩形标注 32"/>
          <p:cNvSpPr/>
          <p:nvPr/>
        </p:nvSpPr>
        <p:spPr>
          <a:xfrm>
            <a:off x="3347663" y="1492361"/>
            <a:ext cx="2611255" cy="936104"/>
          </a:xfrm>
          <a:prstGeom prst="wedgeRoundRectCallout">
            <a:avLst>
              <a:gd name="adj1" fmla="val -7716"/>
              <a:gd name="adj2" fmla="val 378183"/>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DVI</a:t>
            </a:r>
            <a:r>
              <a:rPr lang="zh-CN" altLang="en-US" sz="3600" b="1" dirty="0" smtClean="0"/>
              <a:t>接口</a:t>
            </a:r>
            <a:endParaRPr lang="zh-CN" altLang="en-US" sz="3600" b="1" dirty="0"/>
          </a:p>
        </p:txBody>
      </p:sp>
      <p:sp>
        <p:nvSpPr>
          <p:cNvPr id="34" name="圆角矩形标注 33"/>
          <p:cNvSpPr/>
          <p:nvPr/>
        </p:nvSpPr>
        <p:spPr>
          <a:xfrm>
            <a:off x="4108567" y="1492361"/>
            <a:ext cx="2611255" cy="936104"/>
          </a:xfrm>
          <a:prstGeom prst="wedgeRoundRectCallout">
            <a:avLst>
              <a:gd name="adj1" fmla="val 1456"/>
              <a:gd name="adj2" fmla="val 21402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USB2.0</a:t>
            </a:r>
            <a:r>
              <a:rPr lang="zh-CN" altLang="en-US" sz="3600" b="1" dirty="0" smtClean="0"/>
              <a:t>接</a:t>
            </a:r>
            <a:r>
              <a:rPr lang="zh-CN" altLang="en-US" sz="3600" b="1" dirty="0"/>
              <a:t>口</a:t>
            </a:r>
          </a:p>
        </p:txBody>
      </p:sp>
      <p:sp>
        <p:nvSpPr>
          <p:cNvPr id="36" name="圆角矩形标注 35"/>
          <p:cNvSpPr/>
          <p:nvPr/>
        </p:nvSpPr>
        <p:spPr>
          <a:xfrm>
            <a:off x="5458952" y="1513275"/>
            <a:ext cx="2611255" cy="936104"/>
          </a:xfrm>
          <a:prstGeom prst="wedgeRoundRectCallout">
            <a:avLst>
              <a:gd name="adj1" fmla="val -11606"/>
              <a:gd name="adj2" fmla="val 19367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600" b="1" dirty="0" smtClean="0"/>
              <a:t>网络接</a:t>
            </a:r>
            <a:r>
              <a:rPr lang="zh-CN" altLang="en-US" sz="3600" b="1" dirty="0"/>
              <a:t>口</a:t>
            </a:r>
          </a:p>
        </p:txBody>
      </p:sp>
      <p:sp>
        <p:nvSpPr>
          <p:cNvPr id="37" name="圆角矩形标注 36"/>
          <p:cNvSpPr/>
          <p:nvPr/>
        </p:nvSpPr>
        <p:spPr>
          <a:xfrm>
            <a:off x="5993020" y="1515912"/>
            <a:ext cx="2611255" cy="936104"/>
          </a:xfrm>
          <a:prstGeom prst="wedgeRoundRectCallout">
            <a:avLst>
              <a:gd name="adj1" fmla="val -29255"/>
              <a:gd name="adj2" fmla="val 24503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USB3.0</a:t>
            </a:r>
            <a:r>
              <a:rPr lang="zh-CN" altLang="en-US" sz="3600" b="1" dirty="0" smtClean="0"/>
              <a:t>接</a:t>
            </a:r>
            <a:r>
              <a:rPr lang="zh-CN" altLang="en-US" sz="3600" b="1" dirty="0"/>
              <a:t>口</a:t>
            </a:r>
          </a:p>
        </p:txBody>
      </p:sp>
      <p:sp>
        <p:nvSpPr>
          <p:cNvPr id="38" name="圆角矩形标注 37"/>
          <p:cNvSpPr/>
          <p:nvPr/>
        </p:nvSpPr>
        <p:spPr>
          <a:xfrm>
            <a:off x="6444208" y="1544940"/>
            <a:ext cx="2611255" cy="936104"/>
          </a:xfrm>
          <a:prstGeom prst="wedgeRoundRectCallout">
            <a:avLst>
              <a:gd name="adj1" fmla="val -13830"/>
              <a:gd name="adj2" fmla="val 147159"/>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a:t>8</a:t>
            </a:r>
            <a:r>
              <a:rPr lang="zh-CN" altLang="en-US" sz="3600" b="1" dirty="0"/>
              <a:t>声道音频接口</a:t>
            </a:r>
          </a:p>
        </p:txBody>
      </p:sp>
      <p:sp>
        <p:nvSpPr>
          <p:cNvPr id="21" name="圆角矩形标注 20"/>
          <p:cNvSpPr/>
          <p:nvPr/>
        </p:nvSpPr>
        <p:spPr>
          <a:xfrm>
            <a:off x="225601" y="1472010"/>
            <a:ext cx="2611255" cy="936104"/>
          </a:xfrm>
          <a:prstGeom prst="wedgeRoundRectCallout">
            <a:avLst>
              <a:gd name="adj1" fmla="val 5624"/>
              <a:gd name="adj2" fmla="val 396789"/>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600" b="1" dirty="0" smtClean="0"/>
              <a:t>键盘接口</a:t>
            </a:r>
            <a:endParaRPr lang="zh-CN" altLang="en-US" sz="3600" b="1" dirty="0"/>
          </a:p>
        </p:txBody>
      </p:sp>
      <p:sp>
        <p:nvSpPr>
          <p:cNvPr id="20" name="圆角矩形标注 19"/>
          <p:cNvSpPr/>
          <p:nvPr/>
        </p:nvSpPr>
        <p:spPr>
          <a:xfrm>
            <a:off x="827584" y="1472010"/>
            <a:ext cx="2611255" cy="936104"/>
          </a:xfrm>
          <a:prstGeom prst="wedgeRoundRectCallout">
            <a:avLst>
              <a:gd name="adj1" fmla="val -6604"/>
              <a:gd name="adj2" fmla="val 423147"/>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USB2.0</a:t>
            </a:r>
            <a:r>
              <a:rPr lang="zh-CN" altLang="en-US" sz="3600" b="1" dirty="0" smtClean="0"/>
              <a:t>接</a:t>
            </a:r>
            <a:r>
              <a:rPr lang="zh-CN" altLang="en-US" sz="3600" b="1" dirty="0"/>
              <a:t>口</a:t>
            </a:r>
          </a:p>
        </p:txBody>
      </p:sp>
      <p:sp>
        <p:nvSpPr>
          <p:cNvPr id="30" name="圆角矩形标注 29"/>
          <p:cNvSpPr/>
          <p:nvPr/>
        </p:nvSpPr>
        <p:spPr>
          <a:xfrm>
            <a:off x="1475656" y="1475210"/>
            <a:ext cx="2611255" cy="936104"/>
          </a:xfrm>
          <a:prstGeom prst="wedgeRoundRectCallout">
            <a:avLst>
              <a:gd name="adj1" fmla="val 2289"/>
              <a:gd name="adj2" fmla="val 368880"/>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600" b="1" dirty="0"/>
              <a:t>光纤音</a:t>
            </a:r>
            <a:r>
              <a:rPr lang="zh-CN" altLang="en-US" sz="3600" b="1" dirty="0" smtClean="0"/>
              <a:t>频</a:t>
            </a:r>
            <a:endParaRPr lang="en-US" altLang="zh-CN" sz="3600" b="1" dirty="0" smtClean="0"/>
          </a:p>
          <a:p>
            <a:pPr algn="ctr"/>
            <a:r>
              <a:rPr lang="zh-CN" altLang="en-US" sz="3600" b="1" dirty="0" smtClean="0"/>
              <a:t>接</a:t>
            </a:r>
            <a:r>
              <a:rPr lang="zh-CN" altLang="en-US" sz="3600" b="1" dirty="0"/>
              <a:t>口</a:t>
            </a:r>
          </a:p>
        </p:txBody>
      </p:sp>
      <p:sp>
        <p:nvSpPr>
          <p:cNvPr id="31" name="圆角矩形标注 30"/>
          <p:cNvSpPr/>
          <p:nvPr/>
        </p:nvSpPr>
        <p:spPr>
          <a:xfrm>
            <a:off x="2235017" y="1475210"/>
            <a:ext cx="2611255" cy="936104"/>
          </a:xfrm>
          <a:prstGeom prst="wedgeRoundRectCallout">
            <a:avLst>
              <a:gd name="adj1" fmla="val -19944"/>
              <a:gd name="adj2" fmla="val 427799"/>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a:t>HDMI</a:t>
            </a:r>
            <a:r>
              <a:rPr lang="zh-CN" altLang="en-US" sz="3600" b="1" dirty="0" smtClean="0"/>
              <a:t>接</a:t>
            </a:r>
            <a:r>
              <a:rPr lang="zh-CN" altLang="en-US" sz="3600" b="1" dirty="0"/>
              <a:t>口</a:t>
            </a:r>
          </a:p>
        </p:txBody>
      </p:sp>
      <p:sp>
        <p:nvSpPr>
          <p:cNvPr id="35" name="圆角矩形标注 34"/>
          <p:cNvSpPr/>
          <p:nvPr/>
        </p:nvSpPr>
        <p:spPr>
          <a:xfrm>
            <a:off x="4837205" y="1510075"/>
            <a:ext cx="2611255" cy="936104"/>
          </a:xfrm>
          <a:prstGeom prst="wedgeRoundRectCallout">
            <a:avLst>
              <a:gd name="adj1" fmla="val -20084"/>
              <a:gd name="adj2" fmla="val 271973"/>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IEEE1394</a:t>
            </a:r>
          </a:p>
          <a:p>
            <a:pPr algn="ctr"/>
            <a:r>
              <a:rPr lang="zh-CN" altLang="en-US" sz="3600" b="1" dirty="0" smtClean="0"/>
              <a:t>接</a:t>
            </a:r>
            <a:r>
              <a:rPr lang="zh-CN" altLang="en-US" sz="3600" b="1" dirty="0"/>
              <a:t>口</a:t>
            </a:r>
          </a:p>
        </p:txBody>
      </p:sp>
      <p:sp>
        <p:nvSpPr>
          <p:cNvPr id="22" name="圆角矩形标注 21"/>
          <p:cNvSpPr/>
          <p:nvPr/>
        </p:nvSpPr>
        <p:spPr>
          <a:xfrm>
            <a:off x="4970193" y="1510075"/>
            <a:ext cx="2611255" cy="936104"/>
          </a:xfrm>
          <a:prstGeom prst="wedgeRoundRectCallout">
            <a:avLst>
              <a:gd name="adj1" fmla="val -20083"/>
              <a:gd name="adj2" fmla="val 301821"/>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err="1"/>
              <a:t>eSATA</a:t>
            </a:r>
            <a:r>
              <a:rPr lang="zh-CN" altLang="en-US" sz="3600" b="1" dirty="0"/>
              <a:t>接口</a:t>
            </a:r>
          </a:p>
        </p:txBody>
      </p:sp>
    </p:spTree>
    <p:extLst>
      <p:ext uri="{BB962C8B-B14F-4D97-AF65-F5344CB8AC3E}">
        <p14:creationId xmlns:p14="http://schemas.microsoft.com/office/powerpoint/2010/main" val="271937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animBg="1"/>
      <p:bldP spid="37" grpId="0" animBg="1"/>
      <p:bldP spid="38" grpId="0" animBg="1"/>
      <p:bldP spid="21" grpId="0" animBg="1"/>
      <p:bldP spid="20" grpId="0" animBg="1"/>
      <p:bldP spid="30" grpId="0" animBg="1"/>
      <p:bldP spid="31" grpId="0" animBg="1"/>
      <p:bldP spid="35"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ONY\Desktop\cexBDoG1zH95s.jpg"/>
          <p:cNvPicPr>
            <a:picLocks noChangeAspect="1" noChangeArrowheads="1"/>
          </p:cNvPicPr>
          <p:nvPr/>
        </p:nvPicPr>
        <p:blipFill rotWithShape="1">
          <a:blip r:embed="rId3">
            <a:extLst>
              <a:ext uri="{28A0092B-C50C-407E-A947-70E740481C1C}">
                <a14:useLocalDpi xmlns:a14="http://schemas.microsoft.com/office/drawing/2010/main" val="0"/>
              </a:ext>
            </a:extLst>
          </a:blip>
          <a:srcRect t="10611" r="-2143" b="21316"/>
          <a:stretch/>
        </p:blipFill>
        <p:spPr bwMode="auto">
          <a:xfrm>
            <a:off x="467544" y="2582076"/>
            <a:ext cx="8496944" cy="42471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8" name="TextBox 17"/>
          <p:cNvSpPr txBox="1"/>
          <p:nvPr/>
        </p:nvSpPr>
        <p:spPr>
          <a:xfrm>
            <a:off x="2227129" y="383750"/>
            <a:ext cx="2967479" cy="923330"/>
          </a:xfrm>
          <a:prstGeom prst="rect">
            <a:avLst/>
          </a:prstGeom>
          <a:noFill/>
        </p:spPr>
        <p:txBody>
          <a:bodyPr wrap="none" rtlCol="0">
            <a:spAutoFit/>
          </a:bodyPr>
          <a:lstStyle/>
          <a:p>
            <a:r>
              <a:rPr lang="zh-CN" altLang="en-US" sz="5400" b="1" dirty="0" smtClean="0"/>
              <a:t>外部接</a:t>
            </a:r>
            <a:r>
              <a:rPr lang="zh-CN" altLang="en-US" sz="5400" b="1" dirty="0"/>
              <a:t>口</a:t>
            </a:r>
          </a:p>
        </p:txBody>
      </p:sp>
      <p:sp>
        <p:nvSpPr>
          <p:cNvPr id="21" name="圆角矩形标注 20"/>
          <p:cNvSpPr/>
          <p:nvPr/>
        </p:nvSpPr>
        <p:spPr>
          <a:xfrm>
            <a:off x="225601" y="1472010"/>
            <a:ext cx="2611255" cy="936104"/>
          </a:xfrm>
          <a:prstGeom prst="wedgeRoundRectCallout">
            <a:avLst>
              <a:gd name="adj1" fmla="val -9384"/>
              <a:gd name="adj2" fmla="val 19677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USB2.0</a:t>
            </a:r>
            <a:r>
              <a:rPr lang="zh-CN" altLang="en-US" sz="3600" b="1" dirty="0" smtClean="0"/>
              <a:t>接</a:t>
            </a:r>
            <a:r>
              <a:rPr lang="zh-CN" altLang="en-US" sz="3600" b="1" dirty="0"/>
              <a:t>口</a:t>
            </a:r>
          </a:p>
        </p:txBody>
      </p:sp>
      <p:sp>
        <p:nvSpPr>
          <p:cNvPr id="22" name="圆角矩形标注 21"/>
          <p:cNvSpPr/>
          <p:nvPr/>
        </p:nvSpPr>
        <p:spPr>
          <a:xfrm>
            <a:off x="1100875" y="1472010"/>
            <a:ext cx="2611255" cy="936104"/>
          </a:xfrm>
          <a:prstGeom prst="wedgeRoundRectCallout">
            <a:avLst>
              <a:gd name="adj1" fmla="val -41067"/>
              <a:gd name="adj2" fmla="val 275851"/>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a:t>PS/2</a:t>
            </a:r>
            <a:r>
              <a:rPr lang="zh-CN" altLang="en-US" sz="3600" b="1" dirty="0"/>
              <a:t>键</a:t>
            </a:r>
            <a:r>
              <a:rPr lang="zh-CN" altLang="en-US" sz="3600" b="1" dirty="0" smtClean="0"/>
              <a:t>鼠</a:t>
            </a:r>
            <a:endParaRPr lang="en-US" altLang="zh-CN" sz="3600" b="1" dirty="0" smtClean="0"/>
          </a:p>
          <a:p>
            <a:pPr algn="ctr"/>
            <a:r>
              <a:rPr lang="zh-CN" altLang="en-US" sz="3600" b="1" dirty="0" smtClean="0"/>
              <a:t>通</a:t>
            </a:r>
            <a:r>
              <a:rPr lang="zh-CN" altLang="en-US" sz="3600" b="1" dirty="0"/>
              <a:t>用接口</a:t>
            </a:r>
          </a:p>
        </p:txBody>
      </p:sp>
      <p:sp>
        <p:nvSpPr>
          <p:cNvPr id="23" name="圆角矩形标注 22"/>
          <p:cNvSpPr/>
          <p:nvPr/>
        </p:nvSpPr>
        <p:spPr>
          <a:xfrm>
            <a:off x="1806825" y="1472010"/>
            <a:ext cx="2611255" cy="936104"/>
          </a:xfrm>
          <a:prstGeom prst="wedgeRoundRectCallout">
            <a:avLst>
              <a:gd name="adj1" fmla="val -25503"/>
              <a:gd name="adj2" fmla="val 263446"/>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600" b="1" dirty="0"/>
              <a:t>蓝</a:t>
            </a:r>
            <a:r>
              <a:rPr lang="zh-CN" altLang="en-US" sz="3600" b="1" dirty="0" smtClean="0"/>
              <a:t>牙和</a:t>
            </a:r>
            <a:r>
              <a:rPr lang="en-US" altLang="zh-CN" sz="3600" b="1" dirty="0" smtClean="0"/>
              <a:t>WIFI</a:t>
            </a:r>
            <a:r>
              <a:rPr lang="zh-CN" altLang="en-US" sz="3600" b="1" dirty="0" smtClean="0"/>
              <a:t>接口</a:t>
            </a:r>
            <a:endParaRPr lang="zh-CN" altLang="en-US" sz="3600" b="1" dirty="0"/>
          </a:p>
        </p:txBody>
      </p:sp>
      <p:sp>
        <p:nvSpPr>
          <p:cNvPr id="24" name="圆角矩形标注 23"/>
          <p:cNvSpPr/>
          <p:nvPr/>
        </p:nvSpPr>
        <p:spPr>
          <a:xfrm>
            <a:off x="2557705" y="1472010"/>
            <a:ext cx="2611255" cy="936104"/>
          </a:xfrm>
          <a:prstGeom prst="wedgeRoundRectCallout">
            <a:avLst>
              <a:gd name="adj1" fmla="val -48848"/>
              <a:gd name="adj2" fmla="val 333219"/>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DVI</a:t>
            </a:r>
            <a:r>
              <a:rPr lang="zh-CN" altLang="en-US" sz="3600" b="1" dirty="0" smtClean="0"/>
              <a:t>接</a:t>
            </a:r>
            <a:r>
              <a:rPr lang="zh-CN" altLang="en-US" sz="3600" b="1" dirty="0"/>
              <a:t>口</a:t>
            </a:r>
          </a:p>
        </p:txBody>
      </p:sp>
      <p:sp>
        <p:nvSpPr>
          <p:cNvPr id="25" name="圆角矩形标注 24"/>
          <p:cNvSpPr/>
          <p:nvPr/>
        </p:nvSpPr>
        <p:spPr>
          <a:xfrm>
            <a:off x="3275856" y="1472010"/>
            <a:ext cx="2611255" cy="936104"/>
          </a:xfrm>
          <a:prstGeom prst="wedgeRoundRectCallout">
            <a:avLst>
              <a:gd name="adj1" fmla="val -24947"/>
              <a:gd name="adj2" fmla="val 25569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VGA</a:t>
            </a:r>
            <a:r>
              <a:rPr lang="zh-CN" altLang="en-US" sz="3600" b="1" dirty="0" smtClean="0"/>
              <a:t>接</a:t>
            </a:r>
            <a:r>
              <a:rPr lang="zh-CN" altLang="en-US" sz="3600" b="1" dirty="0"/>
              <a:t>口</a:t>
            </a:r>
          </a:p>
        </p:txBody>
      </p:sp>
      <p:sp>
        <p:nvSpPr>
          <p:cNvPr id="26" name="圆角矩形标注 25"/>
          <p:cNvSpPr/>
          <p:nvPr/>
        </p:nvSpPr>
        <p:spPr>
          <a:xfrm>
            <a:off x="3888980" y="1472010"/>
            <a:ext cx="2611255" cy="936104"/>
          </a:xfrm>
          <a:prstGeom prst="wedgeRoundRectCallout">
            <a:avLst>
              <a:gd name="adj1" fmla="val -35508"/>
              <a:gd name="adj2" fmla="val 376633"/>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HDMI</a:t>
            </a:r>
            <a:r>
              <a:rPr lang="zh-CN" altLang="en-US" sz="3600" b="1" dirty="0" smtClean="0"/>
              <a:t>接</a:t>
            </a:r>
            <a:r>
              <a:rPr lang="zh-CN" altLang="en-US" sz="3600" b="1" dirty="0"/>
              <a:t>口</a:t>
            </a:r>
          </a:p>
        </p:txBody>
      </p:sp>
      <p:sp>
        <p:nvSpPr>
          <p:cNvPr id="27" name="圆角矩形标注 26"/>
          <p:cNvSpPr/>
          <p:nvPr/>
        </p:nvSpPr>
        <p:spPr>
          <a:xfrm>
            <a:off x="4581483" y="1472010"/>
            <a:ext cx="2611255" cy="936104"/>
          </a:xfrm>
          <a:prstGeom prst="wedgeRoundRectCallout">
            <a:avLst>
              <a:gd name="adj1" fmla="val -14387"/>
              <a:gd name="adj2" fmla="val 362678"/>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USB3.0</a:t>
            </a:r>
            <a:r>
              <a:rPr lang="zh-CN" altLang="en-US" sz="3600" b="1" dirty="0" smtClean="0"/>
              <a:t>接</a:t>
            </a:r>
            <a:r>
              <a:rPr lang="zh-CN" altLang="en-US" sz="3600" b="1" dirty="0"/>
              <a:t>口</a:t>
            </a:r>
          </a:p>
        </p:txBody>
      </p:sp>
      <p:sp>
        <p:nvSpPr>
          <p:cNvPr id="28" name="圆角矩形标注 27"/>
          <p:cNvSpPr/>
          <p:nvPr/>
        </p:nvSpPr>
        <p:spPr>
          <a:xfrm>
            <a:off x="5436096" y="1472010"/>
            <a:ext cx="2611255" cy="936104"/>
          </a:xfrm>
          <a:prstGeom prst="wedgeRoundRectCallout">
            <a:avLst>
              <a:gd name="adj1" fmla="val -11052"/>
              <a:gd name="adj2" fmla="val 32236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RJ45</a:t>
            </a:r>
            <a:r>
              <a:rPr lang="zh-CN" altLang="en-US" sz="3600" b="1" dirty="0" smtClean="0"/>
              <a:t>接</a:t>
            </a:r>
            <a:r>
              <a:rPr lang="zh-CN" altLang="en-US" sz="3600" b="1" dirty="0"/>
              <a:t>口</a:t>
            </a:r>
          </a:p>
        </p:txBody>
      </p:sp>
      <p:sp>
        <p:nvSpPr>
          <p:cNvPr id="29" name="圆角矩形标注 28"/>
          <p:cNvSpPr/>
          <p:nvPr/>
        </p:nvSpPr>
        <p:spPr>
          <a:xfrm>
            <a:off x="6300192" y="1481672"/>
            <a:ext cx="2611255" cy="936104"/>
          </a:xfrm>
          <a:prstGeom prst="wedgeRoundRectCallout">
            <a:avLst>
              <a:gd name="adj1" fmla="val -13900"/>
              <a:gd name="adj2" fmla="val 283797"/>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600" b="1" dirty="0"/>
              <a:t>音频</a:t>
            </a:r>
            <a:r>
              <a:rPr lang="zh-CN" altLang="en-US" sz="3600" b="1" dirty="0" smtClean="0"/>
              <a:t>接</a:t>
            </a:r>
            <a:r>
              <a:rPr lang="zh-CN" altLang="en-US" sz="3600" b="1" dirty="0"/>
              <a:t>口</a:t>
            </a:r>
          </a:p>
        </p:txBody>
      </p:sp>
    </p:spTree>
    <p:extLst>
      <p:ext uri="{BB962C8B-B14F-4D97-AF65-F5344CB8AC3E}">
        <p14:creationId xmlns:p14="http://schemas.microsoft.com/office/powerpoint/2010/main" val="40125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ONY\Desktop\主板\ce3a95cjWZYU.jpg"/>
          <p:cNvPicPr>
            <a:picLocks noChangeAspect="1" noChangeArrowheads="1"/>
          </p:cNvPicPr>
          <p:nvPr/>
        </p:nvPicPr>
        <p:blipFill rotWithShape="1">
          <a:blip r:embed="rId3">
            <a:extLst>
              <a:ext uri="{28A0092B-C50C-407E-A947-70E740481C1C}">
                <a14:useLocalDpi xmlns:a14="http://schemas.microsoft.com/office/drawing/2010/main" val="0"/>
              </a:ext>
            </a:extLst>
          </a:blip>
          <a:srcRect l="1189" t="16967" r="-1384" b="28761"/>
          <a:stretch/>
        </p:blipFill>
        <p:spPr bwMode="auto">
          <a:xfrm>
            <a:off x="93864" y="2597650"/>
            <a:ext cx="9144000" cy="3714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631836" y="548680"/>
            <a:ext cx="2967479" cy="923330"/>
          </a:xfrm>
          <a:prstGeom prst="rect">
            <a:avLst/>
          </a:prstGeom>
          <a:noFill/>
        </p:spPr>
        <p:txBody>
          <a:bodyPr wrap="none" rtlCol="0">
            <a:spAutoFit/>
          </a:bodyPr>
          <a:lstStyle/>
          <a:p>
            <a:r>
              <a:rPr lang="zh-CN" altLang="en-US" sz="5400" b="1" dirty="0" smtClean="0"/>
              <a:t>外部接口</a:t>
            </a:r>
            <a:endParaRPr lang="zh-CN" altLang="en-US" sz="5400" b="1" dirty="0"/>
          </a:p>
        </p:txBody>
      </p:sp>
      <p:sp>
        <p:nvSpPr>
          <p:cNvPr id="11" name="圆角矩形标注 10"/>
          <p:cNvSpPr/>
          <p:nvPr/>
        </p:nvSpPr>
        <p:spPr>
          <a:xfrm>
            <a:off x="93864" y="1844824"/>
            <a:ext cx="2611255" cy="936104"/>
          </a:xfrm>
          <a:prstGeom prst="wedgeRoundRectCallout">
            <a:avLst>
              <a:gd name="adj1" fmla="val -26059"/>
              <a:gd name="adj2" fmla="val 187471"/>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dirty="0" smtClean="0"/>
              <a:t>PS/2</a:t>
            </a:r>
            <a:r>
              <a:rPr lang="zh-CN" altLang="en-US" sz="3600" dirty="0"/>
              <a:t>接口</a:t>
            </a:r>
            <a:endParaRPr lang="zh-CN" altLang="en-US" sz="3600" b="1" dirty="0"/>
          </a:p>
        </p:txBody>
      </p:sp>
      <p:sp>
        <p:nvSpPr>
          <p:cNvPr id="12" name="圆角矩形标注 11"/>
          <p:cNvSpPr/>
          <p:nvPr/>
        </p:nvSpPr>
        <p:spPr>
          <a:xfrm>
            <a:off x="3151991" y="1844824"/>
            <a:ext cx="2611255" cy="936104"/>
          </a:xfrm>
          <a:prstGeom prst="wedgeRoundRectCallout">
            <a:avLst>
              <a:gd name="adj1" fmla="val -27726"/>
              <a:gd name="adj2" fmla="val 314611"/>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a:t>HDMI</a:t>
            </a:r>
            <a:r>
              <a:rPr lang="zh-CN" altLang="en-US" sz="3600" b="1" dirty="0" smtClean="0"/>
              <a:t>接口</a:t>
            </a:r>
            <a:endParaRPr lang="zh-CN" altLang="en-US" sz="3600" b="1" dirty="0"/>
          </a:p>
        </p:txBody>
      </p:sp>
      <p:sp>
        <p:nvSpPr>
          <p:cNvPr id="13" name="圆角矩形标注 12"/>
          <p:cNvSpPr/>
          <p:nvPr/>
        </p:nvSpPr>
        <p:spPr>
          <a:xfrm>
            <a:off x="4346452" y="1864443"/>
            <a:ext cx="2611255" cy="936104"/>
          </a:xfrm>
          <a:prstGeom prst="wedgeRoundRectCallout">
            <a:avLst>
              <a:gd name="adj1" fmla="val -27725"/>
              <a:gd name="adj2" fmla="val 26499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USB2.0</a:t>
            </a:r>
            <a:r>
              <a:rPr lang="zh-CN" altLang="en-US" sz="3600" b="1" dirty="0" smtClean="0"/>
              <a:t>接口</a:t>
            </a:r>
            <a:endParaRPr lang="zh-CN" altLang="en-US" sz="3600" b="1" dirty="0"/>
          </a:p>
        </p:txBody>
      </p:sp>
      <p:cxnSp>
        <p:nvCxnSpPr>
          <p:cNvPr id="14" name="直接箭头连接符 13"/>
          <p:cNvCxnSpPr/>
          <p:nvPr/>
        </p:nvCxnSpPr>
        <p:spPr>
          <a:xfrm>
            <a:off x="5436096" y="2780928"/>
            <a:ext cx="1862552" cy="223224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9" name="直接箭头连接符 18"/>
          <p:cNvCxnSpPr/>
          <p:nvPr/>
        </p:nvCxnSpPr>
        <p:spPr>
          <a:xfrm>
            <a:off x="5436096" y="2780928"/>
            <a:ext cx="1862552" cy="25922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1" name="圆角矩形标注 20"/>
          <p:cNvSpPr/>
          <p:nvPr/>
        </p:nvSpPr>
        <p:spPr>
          <a:xfrm>
            <a:off x="5599315" y="1864443"/>
            <a:ext cx="2611255" cy="936104"/>
          </a:xfrm>
          <a:prstGeom prst="wedgeRoundRectCallout">
            <a:avLst>
              <a:gd name="adj1" fmla="val -27725"/>
              <a:gd name="adj2" fmla="val 26499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USB3.0</a:t>
            </a:r>
            <a:r>
              <a:rPr lang="zh-CN" altLang="en-US" sz="3600" b="1" dirty="0" smtClean="0"/>
              <a:t>接口</a:t>
            </a:r>
            <a:endParaRPr lang="zh-CN" altLang="en-US" sz="3600" b="1" dirty="0"/>
          </a:p>
        </p:txBody>
      </p:sp>
      <p:sp>
        <p:nvSpPr>
          <p:cNvPr id="23" name="圆角矩形标注 22"/>
          <p:cNvSpPr/>
          <p:nvPr/>
        </p:nvSpPr>
        <p:spPr>
          <a:xfrm>
            <a:off x="6578550" y="1893291"/>
            <a:ext cx="2611255" cy="936104"/>
          </a:xfrm>
          <a:prstGeom prst="wedgeRoundRectCallout">
            <a:avLst>
              <a:gd name="adj1" fmla="val 24523"/>
              <a:gd name="adj2" fmla="val 182819"/>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600" b="1" dirty="0"/>
              <a:t>音频</a:t>
            </a:r>
            <a:r>
              <a:rPr lang="zh-CN" altLang="en-US" sz="3600" b="1" dirty="0" smtClean="0"/>
              <a:t>接口</a:t>
            </a:r>
            <a:endParaRPr lang="zh-CN" altLang="en-US" sz="3600" b="1" dirty="0"/>
          </a:p>
        </p:txBody>
      </p:sp>
      <p:sp>
        <p:nvSpPr>
          <p:cNvPr id="22" name="圆角矩形标注 21"/>
          <p:cNvSpPr/>
          <p:nvPr/>
        </p:nvSpPr>
        <p:spPr>
          <a:xfrm>
            <a:off x="6532745" y="1864443"/>
            <a:ext cx="2611255" cy="936104"/>
          </a:xfrm>
          <a:prstGeom prst="wedgeRoundRectCallout">
            <a:avLst>
              <a:gd name="adj1" fmla="val -15497"/>
              <a:gd name="adj2" fmla="val 195223"/>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600" b="1" dirty="0" smtClean="0"/>
              <a:t>以太网接口</a:t>
            </a:r>
            <a:endParaRPr lang="zh-CN" altLang="en-US" sz="3600" b="1" dirty="0"/>
          </a:p>
        </p:txBody>
      </p:sp>
      <p:sp>
        <p:nvSpPr>
          <p:cNvPr id="3" name="圆角矩形标注 2"/>
          <p:cNvSpPr/>
          <p:nvPr/>
        </p:nvSpPr>
        <p:spPr>
          <a:xfrm>
            <a:off x="1399491" y="1864443"/>
            <a:ext cx="2611255" cy="936104"/>
          </a:xfrm>
          <a:prstGeom prst="wedgeRoundRectCallout">
            <a:avLst>
              <a:gd name="adj1" fmla="val -32173"/>
              <a:gd name="adj2" fmla="val 29135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600" b="1" dirty="0" smtClean="0"/>
              <a:t>串行接口</a:t>
            </a:r>
            <a:endParaRPr lang="zh-CN" altLang="en-US" sz="3600" b="1" dirty="0"/>
          </a:p>
        </p:txBody>
      </p:sp>
    </p:spTree>
    <p:extLst>
      <p:ext uri="{BB962C8B-B14F-4D97-AF65-F5344CB8AC3E}">
        <p14:creationId xmlns:p14="http://schemas.microsoft.com/office/powerpoint/2010/main" val="245879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1" grpId="0" animBg="1"/>
      <p:bldP spid="23" grpId="0" animBg="1"/>
      <p:bldP spid="2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18356" y="2272515"/>
            <a:ext cx="1754863" cy="584775"/>
          </a:xfrm>
          <a:prstGeom prst="rect">
            <a:avLst/>
          </a:prstGeom>
          <a:noFill/>
        </p:spPr>
        <p:txBody>
          <a:bodyPr wrap="square" rtlCol="0">
            <a:spAutoFit/>
          </a:bodyPr>
          <a:lstStyle/>
          <a:p>
            <a:r>
              <a:rPr lang="en-US" altLang="zh-CN" sz="3200" b="1" dirty="0">
                <a:solidFill>
                  <a:srgbClr val="FF0000"/>
                </a:solidFill>
                <a:latin typeface="+mn-ea"/>
              </a:rPr>
              <a:t>CPU</a:t>
            </a:r>
            <a:r>
              <a:rPr lang="zh-CN" altLang="en-US" sz="3200" b="1" dirty="0">
                <a:solidFill>
                  <a:srgbClr val="FF0000"/>
                </a:solidFill>
                <a:latin typeface="+mn-ea"/>
              </a:rPr>
              <a:t>插座</a:t>
            </a:r>
          </a:p>
        </p:txBody>
      </p:sp>
      <p:sp>
        <p:nvSpPr>
          <p:cNvPr id="3" name="矩形 2"/>
          <p:cNvSpPr/>
          <p:nvPr/>
        </p:nvSpPr>
        <p:spPr>
          <a:xfrm>
            <a:off x="179512" y="4356393"/>
            <a:ext cx="1832553" cy="584775"/>
          </a:xfrm>
          <a:prstGeom prst="rect">
            <a:avLst/>
          </a:prstGeom>
        </p:spPr>
        <p:txBody>
          <a:bodyPr wrap="none">
            <a:spAutoFit/>
          </a:bodyPr>
          <a:lstStyle/>
          <a:p>
            <a:r>
              <a:rPr lang="zh-CN" altLang="en-US" sz="3200" b="1" dirty="0">
                <a:solidFill>
                  <a:srgbClr val="FF0000"/>
                </a:solidFill>
                <a:latin typeface="+mn-ea"/>
              </a:rPr>
              <a:t>内存插</a:t>
            </a:r>
            <a:r>
              <a:rPr lang="zh-CN" altLang="en-US" sz="3200" b="1" dirty="0" smtClean="0">
                <a:solidFill>
                  <a:srgbClr val="FF0000"/>
                </a:solidFill>
                <a:latin typeface="+mn-ea"/>
              </a:rPr>
              <a:t>槽</a:t>
            </a:r>
            <a:endParaRPr lang="zh-CN" altLang="en-US" sz="3200" b="1" dirty="0">
              <a:solidFill>
                <a:srgbClr val="FF0000"/>
              </a:solidFill>
              <a:latin typeface="+mn-ea"/>
            </a:endParaRPr>
          </a:p>
        </p:txBody>
      </p:sp>
      <p:sp>
        <p:nvSpPr>
          <p:cNvPr id="11" name="TextBox 10"/>
          <p:cNvSpPr txBox="1"/>
          <p:nvPr/>
        </p:nvSpPr>
        <p:spPr>
          <a:xfrm>
            <a:off x="2267744" y="188640"/>
            <a:ext cx="4333238" cy="830997"/>
          </a:xfrm>
          <a:prstGeom prst="rect">
            <a:avLst/>
          </a:prstGeom>
          <a:noFill/>
        </p:spPr>
        <p:txBody>
          <a:bodyPr wrap="none" rtlCol="0">
            <a:spAutoFit/>
          </a:bodyPr>
          <a:lstStyle/>
          <a:p>
            <a:r>
              <a:rPr lang="en-US" altLang="zh-CN" sz="4800" b="1" dirty="0" smtClean="0"/>
              <a:t>CPU</a:t>
            </a:r>
            <a:r>
              <a:rPr lang="zh-CN" altLang="en-US" sz="4800" b="1" dirty="0" smtClean="0"/>
              <a:t>和内存插槽</a:t>
            </a:r>
            <a:endParaRPr lang="zh-CN" altLang="en-US" sz="4800" b="1" dirty="0"/>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980728"/>
            <a:ext cx="6480720" cy="5317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标注 9"/>
          <p:cNvSpPr/>
          <p:nvPr/>
        </p:nvSpPr>
        <p:spPr>
          <a:xfrm>
            <a:off x="4283968" y="1340768"/>
            <a:ext cx="2664296" cy="2592288"/>
          </a:xfrm>
          <a:prstGeom prst="wedgeRoundRectCallout">
            <a:avLst>
              <a:gd name="adj1" fmla="val -139048"/>
              <a:gd name="adj2" fmla="val -1679"/>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标注 14"/>
          <p:cNvSpPr/>
          <p:nvPr/>
        </p:nvSpPr>
        <p:spPr>
          <a:xfrm>
            <a:off x="2555776" y="4437111"/>
            <a:ext cx="6192688" cy="1656185"/>
          </a:xfrm>
          <a:prstGeom prst="wedgeRoundRectCallout">
            <a:avLst>
              <a:gd name="adj1" fmla="val -60068"/>
              <a:gd name="adj2" fmla="val -33821"/>
              <a:gd name="adj3" fmla="val 16667"/>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7554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224" t="1192" r="12102" b="-2692"/>
          <a:stretch/>
        </p:blipFill>
        <p:spPr bwMode="auto">
          <a:xfrm rot="16200000">
            <a:off x="3456616" y="799967"/>
            <a:ext cx="4824538" cy="61941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411760" y="404664"/>
            <a:ext cx="2967479" cy="923330"/>
          </a:xfrm>
          <a:prstGeom prst="rect">
            <a:avLst/>
          </a:prstGeom>
          <a:noFill/>
        </p:spPr>
        <p:txBody>
          <a:bodyPr wrap="none" rtlCol="0">
            <a:spAutoFit/>
          </a:bodyPr>
          <a:lstStyle/>
          <a:p>
            <a:r>
              <a:rPr lang="zh-CN" altLang="en-US" sz="5400" b="1" dirty="0"/>
              <a:t>显卡插槽</a:t>
            </a:r>
          </a:p>
        </p:txBody>
      </p:sp>
      <p:sp>
        <p:nvSpPr>
          <p:cNvPr id="3" name="矩形 2"/>
          <p:cNvSpPr/>
          <p:nvPr/>
        </p:nvSpPr>
        <p:spPr>
          <a:xfrm>
            <a:off x="251520" y="1844824"/>
            <a:ext cx="1465466" cy="523220"/>
          </a:xfrm>
          <a:prstGeom prst="rect">
            <a:avLst/>
          </a:prstGeom>
        </p:spPr>
        <p:txBody>
          <a:bodyPr wrap="none">
            <a:spAutoFit/>
          </a:bodyPr>
          <a:lstStyle/>
          <a:p>
            <a:r>
              <a:rPr lang="en-US" altLang="zh-CN" sz="2800" b="1" dirty="0"/>
              <a:t> PCI</a:t>
            </a:r>
            <a:r>
              <a:rPr lang="zh-CN" altLang="en-US" sz="2800" b="1" dirty="0"/>
              <a:t>插槽</a:t>
            </a:r>
          </a:p>
        </p:txBody>
      </p:sp>
      <p:sp>
        <p:nvSpPr>
          <p:cNvPr id="11" name="矩形 10"/>
          <p:cNvSpPr/>
          <p:nvPr/>
        </p:nvSpPr>
        <p:spPr>
          <a:xfrm>
            <a:off x="251520" y="2948947"/>
            <a:ext cx="1621406" cy="523220"/>
          </a:xfrm>
          <a:prstGeom prst="rect">
            <a:avLst/>
          </a:prstGeom>
        </p:spPr>
        <p:txBody>
          <a:bodyPr wrap="none">
            <a:spAutoFit/>
          </a:bodyPr>
          <a:lstStyle/>
          <a:p>
            <a:r>
              <a:rPr lang="en-US" altLang="zh-CN" sz="2800" b="1" dirty="0"/>
              <a:t> </a:t>
            </a:r>
            <a:r>
              <a:rPr lang="en-US" altLang="zh-CN" sz="2800" b="1" dirty="0" smtClean="0"/>
              <a:t>AGP</a:t>
            </a:r>
            <a:r>
              <a:rPr lang="zh-CN" altLang="en-US" sz="2800" b="1" dirty="0" smtClean="0"/>
              <a:t>插</a:t>
            </a:r>
            <a:r>
              <a:rPr lang="zh-CN" altLang="en-US" sz="2800" b="1" dirty="0"/>
              <a:t>槽</a:t>
            </a:r>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1821" y="1421165"/>
            <a:ext cx="6594126" cy="49517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2" name="矩形 11"/>
          <p:cNvSpPr/>
          <p:nvPr/>
        </p:nvSpPr>
        <p:spPr>
          <a:xfrm>
            <a:off x="251520" y="4053070"/>
            <a:ext cx="2130711" cy="523220"/>
          </a:xfrm>
          <a:prstGeom prst="rect">
            <a:avLst/>
          </a:prstGeom>
        </p:spPr>
        <p:txBody>
          <a:bodyPr wrap="none">
            <a:spAutoFit/>
          </a:bodyPr>
          <a:lstStyle/>
          <a:p>
            <a:r>
              <a:rPr lang="en-US" altLang="zh-CN" sz="2800" b="1" dirty="0"/>
              <a:t>PCI-E X1</a:t>
            </a:r>
            <a:r>
              <a:rPr lang="zh-CN" altLang="en-US" sz="2800" b="1" dirty="0"/>
              <a:t>插槽</a:t>
            </a:r>
          </a:p>
        </p:txBody>
      </p:sp>
      <p:sp>
        <p:nvSpPr>
          <p:cNvPr id="13" name="矩形 12"/>
          <p:cNvSpPr/>
          <p:nvPr/>
        </p:nvSpPr>
        <p:spPr>
          <a:xfrm>
            <a:off x="251520" y="5157192"/>
            <a:ext cx="2313454" cy="523220"/>
          </a:xfrm>
          <a:prstGeom prst="rect">
            <a:avLst/>
          </a:prstGeom>
        </p:spPr>
        <p:txBody>
          <a:bodyPr wrap="none">
            <a:spAutoFit/>
          </a:bodyPr>
          <a:lstStyle/>
          <a:p>
            <a:r>
              <a:rPr lang="en-US" altLang="zh-CN" sz="2800" b="1" dirty="0"/>
              <a:t>PCI-E X16</a:t>
            </a:r>
            <a:r>
              <a:rPr lang="zh-CN" altLang="en-US" sz="2800" b="1" dirty="0"/>
              <a:t>插槽</a:t>
            </a:r>
          </a:p>
        </p:txBody>
      </p:sp>
      <p:pic>
        <p:nvPicPr>
          <p:cNvPr id="8" name="Picture 2" descr="F:\计算机协会\计算机协会会徽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22" name="圆角矩形标注 21"/>
          <p:cNvSpPr/>
          <p:nvPr/>
        </p:nvSpPr>
        <p:spPr>
          <a:xfrm>
            <a:off x="3403380" y="1628800"/>
            <a:ext cx="5354933" cy="619775"/>
          </a:xfrm>
          <a:prstGeom prst="wedgeRoundRectCallout">
            <a:avLst>
              <a:gd name="adj1" fmla="val -66776"/>
              <a:gd name="adj2" fmla="val 557829"/>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标注 26"/>
          <p:cNvSpPr/>
          <p:nvPr/>
        </p:nvSpPr>
        <p:spPr>
          <a:xfrm rot="1121938">
            <a:off x="3010058" y="4028006"/>
            <a:ext cx="4696565" cy="534457"/>
          </a:xfrm>
          <a:prstGeom prst="wedgeRoundRectCallout">
            <a:avLst>
              <a:gd name="adj1" fmla="val -49773"/>
              <a:gd name="adj2" fmla="val 368131"/>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标注 27"/>
          <p:cNvSpPr/>
          <p:nvPr/>
        </p:nvSpPr>
        <p:spPr>
          <a:xfrm rot="1121938">
            <a:off x="2399821" y="4419355"/>
            <a:ext cx="4056545" cy="755595"/>
          </a:xfrm>
          <a:prstGeom prst="wedgeRoundRectCallout">
            <a:avLst>
              <a:gd name="adj1" fmla="val -86178"/>
              <a:gd name="adj2" fmla="val -229554"/>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标注 28"/>
          <p:cNvSpPr/>
          <p:nvPr/>
        </p:nvSpPr>
        <p:spPr>
          <a:xfrm rot="1121938">
            <a:off x="4067730" y="2651881"/>
            <a:ext cx="4696565" cy="674494"/>
          </a:xfrm>
          <a:prstGeom prst="wedgeRoundRectCallout">
            <a:avLst>
              <a:gd name="adj1" fmla="val -90381"/>
              <a:gd name="adj2" fmla="val 235264"/>
              <a:gd name="adj3" fmla="val 16667"/>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标注 29"/>
          <p:cNvSpPr/>
          <p:nvPr/>
        </p:nvSpPr>
        <p:spPr>
          <a:xfrm>
            <a:off x="3380023" y="2636912"/>
            <a:ext cx="1480010" cy="543477"/>
          </a:xfrm>
          <a:prstGeom prst="wedgeRoundRectCallout">
            <a:avLst>
              <a:gd name="adj1" fmla="val -114658"/>
              <a:gd name="adj2" fmla="val 245709"/>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标注 30"/>
          <p:cNvSpPr/>
          <p:nvPr/>
        </p:nvSpPr>
        <p:spPr>
          <a:xfrm>
            <a:off x="3380021" y="4537417"/>
            <a:ext cx="5354933" cy="619775"/>
          </a:xfrm>
          <a:prstGeom prst="wedgeRoundRectCallout">
            <a:avLst>
              <a:gd name="adj1" fmla="val -69216"/>
              <a:gd name="adj2" fmla="val 2808"/>
              <a:gd name="adj3" fmla="val 166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标注 37"/>
          <p:cNvSpPr/>
          <p:nvPr/>
        </p:nvSpPr>
        <p:spPr>
          <a:xfrm>
            <a:off x="3191417" y="5466965"/>
            <a:ext cx="4260903" cy="619775"/>
          </a:xfrm>
          <a:prstGeom prst="wedgeRoundRectCallout">
            <a:avLst>
              <a:gd name="adj1" fmla="val -83618"/>
              <a:gd name="adj2" fmla="val -603736"/>
              <a:gd name="adj3" fmla="val 16667"/>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81049" y="4576290"/>
            <a:ext cx="2130711" cy="523220"/>
          </a:xfrm>
          <a:prstGeom prst="rect">
            <a:avLst/>
          </a:prstGeom>
        </p:spPr>
        <p:txBody>
          <a:bodyPr wrap="none">
            <a:spAutoFit/>
          </a:bodyPr>
          <a:lstStyle/>
          <a:p>
            <a:r>
              <a:rPr lang="en-US" altLang="zh-CN" sz="2800" b="1" dirty="0"/>
              <a:t>PCI-E </a:t>
            </a:r>
            <a:r>
              <a:rPr lang="en-US" altLang="zh-CN" sz="2800" b="1" dirty="0" smtClean="0"/>
              <a:t>X4</a:t>
            </a:r>
            <a:r>
              <a:rPr lang="zh-CN" altLang="en-US" sz="2800" b="1" dirty="0" smtClean="0"/>
              <a:t>插</a:t>
            </a:r>
            <a:r>
              <a:rPr lang="zh-CN" altLang="en-US" sz="2800" b="1" dirty="0"/>
              <a:t>槽</a:t>
            </a:r>
          </a:p>
        </p:txBody>
      </p:sp>
    </p:spTree>
    <p:extLst>
      <p:ext uri="{BB962C8B-B14F-4D97-AF65-F5344CB8AC3E}">
        <p14:creationId xmlns:p14="http://schemas.microsoft.com/office/powerpoint/2010/main" val="49755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124"/>
                                        </p:tgtEl>
                                        <p:attrNameLst>
                                          <p:attrName>style.visibility</p:attrName>
                                        </p:attrNameLst>
                                      </p:cBhvr>
                                      <p:to>
                                        <p:strVal val="visible"/>
                                      </p:to>
                                    </p:set>
                                    <p:animEffect transition="in" filter="randombar(horizontal)">
                                      <p:cBhvr>
                                        <p:cTn id="32" dur="500"/>
                                        <p:tgtEl>
                                          <p:spTgt spid="51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8" grpId="0" animBg="1"/>
      <p:bldP spid="29" grpId="0" animBg="1"/>
      <p:bldP spid="30" grpId="0" animBg="1"/>
      <p:bldP spid="31" grpId="0" animBg="1"/>
      <p:bldP spid="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075" y="1751420"/>
            <a:ext cx="6674437" cy="49683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631836" y="548680"/>
            <a:ext cx="5540563" cy="923330"/>
          </a:xfrm>
          <a:prstGeom prst="rect">
            <a:avLst/>
          </a:prstGeom>
          <a:noFill/>
        </p:spPr>
        <p:txBody>
          <a:bodyPr wrap="square" rtlCol="0">
            <a:spAutoFit/>
          </a:bodyPr>
          <a:lstStyle/>
          <a:p>
            <a:r>
              <a:rPr lang="zh-CN" altLang="en-US" sz="5400" b="1" dirty="0" smtClean="0"/>
              <a:t>硬盘和光驱接口</a:t>
            </a:r>
            <a:endParaRPr lang="zh-CN" altLang="en-US" sz="5400" b="1" dirty="0"/>
          </a:p>
        </p:txBody>
      </p:sp>
      <p:sp>
        <p:nvSpPr>
          <p:cNvPr id="3" name="矩形 2"/>
          <p:cNvSpPr/>
          <p:nvPr/>
        </p:nvSpPr>
        <p:spPr>
          <a:xfrm>
            <a:off x="323528" y="1988840"/>
            <a:ext cx="2111347" cy="461665"/>
          </a:xfrm>
          <a:prstGeom prst="rect">
            <a:avLst/>
          </a:prstGeom>
        </p:spPr>
        <p:txBody>
          <a:bodyPr wrap="none">
            <a:spAutoFit/>
          </a:bodyPr>
          <a:lstStyle/>
          <a:p>
            <a:r>
              <a:rPr lang="en-US" altLang="zh-CN" sz="2400" b="1" dirty="0"/>
              <a:t>IDE</a:t>
            </a:r>
            <a:r>
              <a:rPr lang="zh-CN" altLang="en-US" sz="2400" b="1" dirty="0"/>
              <a:t>接</a:t>
            </a:r>
            <a:r>
              <a:rPr lang="zh-CN" altLang="en-US" sz="2400" b="1" dirty="0" smtClean="0"/>
              <a:t>口（</a:t>
            </a:r>
            <a:r>
              <a:rPr lang="en-US" altLang="zh-CN" sz="2400" b="1" dirty="0" smtClean="0"/>
              <a:t>ATA)</a:t>
            </a:r>
            <a:endParaRPr lang="zh-CN" altLang="en-US" sz="2400" b="1" dirty="0"/>
          </a:p>
        </p:txBody>
      </p:sp>
      <p:sp>
        <p:nvSpPr>
          <p:cNvPr id="10" name="矩形 9"/>
          <p:cNvSpPr/>
          <p:nvPr/>
        </p:nvSpPr>
        <p:spPr>
          <a:xfrm>
            <a:off x="445073" y="4365104"/>
            <a:ext cx="1421479" cy="461665"/>
          </a:xfrm>
          <a:prstGeom prst="rect">
            <a:avLst/>
          </a:prstGeom>
        </p:spPr>
        <p:txBody>
          <a:bodyPr wrap="none">
            <a:spAutoFit/>
          </a:bodyPr>
          <a:lstStyle/>
          <a:p>
            <a:r>
              <a:rPr lang="en-US" altLang="zh-CN" sz="2400" b="1" dirty="0"/>
              <a:t>SATA</a:t>
            </a:r>
            <a:r>
              <a:rPr lang="zh-CN" altLang="en-US" sz="2400" b="1" dirty="0"/>
              <a:t>接口</a:t>
            </a:r>
          </a:p>
        </p:txBody>
      </p:sp>
      <p:sp>
        <p:nvSpPr>
          <p:cNvPr id="12" name="圆角矩形标注 11"/>
          <p:cNvSpPr/>
          <p:nvPr/>
        </p:nvSpPr>
        <p:spPr>
          <a:xfrm rot="19946649">
            <a:off x="4789447" y="3648941"/>
            <a:ext cx="1490008" cy="659748"/>
          </a:xfrm>
          <a:prstGeom prst="wedgeRoundRectCallout">
            <a:avLst>
              <a:gd name="adj1" fmla="val -237337"/>
              <a:gd name="adj2" fmla="val -180527"/>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标注 12"/>
          <p:cNvSpPr/>
          <p:nvPr/>
        </p:nvSpPr>
        <p:spPr>
          <a:xfrm rot="19974760">
            <a:off x="4472792" y="4921705"/>
            <a:ext cx="4336223" cy="926344"/>
          </a:xfrm>
          <a:prstGeom prst="wedgeRoundRectCallout">
            <a:avLst>
              <a:gd name="adj1" fmla="val -71969"/>
              <a:gd name="adj2" fmla="val -539029"/>
              <a:gd name="adj3" fmla="val 16667"/>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755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r="4660" b="3927"/>
          <a:stretch/>
        </p:blipFill>
        <p:spPr bwMode="auto">
          <a:xfrm>
            <a:off x="236160" y="3329203"/>
            <a:ext cx="4249483" cy="33905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3273393"/>
            <a:ext cx="4009189" cy="32887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0754" r="10582" b="7688"/>
          <a:stretch/>
        </p:blipFill>
        <p:spPr bwMode="auto">
          <a:xfrm>
            <a:off x="5049011" y="3273394"/>
            <a:ext cx="4036234" cy="33981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8" name="Picture 2" descr="F:\计算机协会\计算机协会会徽0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631836" y="332656"/>
            <a:ext cx="2967479" cy="923330"/>
          </a:xfrm>
          <a:prstGeom prst="rect">
            <a:avLst/>
          </a:prstGeom>
          <a:noFill/>
        </p:spPr>
        <p:txBody>
          <a:bodyPr wrap="none" rtlCol="0">
            <a:spAutoFit/>
          </a:bodyPr>
          <a:lstStyle/>
          <a:p>
            <a:r>
              <a:rPr lang="zh-CN" altLang="en-US" sz="5400" b="1" dirty="0"/>
              <a:t>电源接口</a:t>
            </a:r>
          </a:p>
        </p:txBody>
      </p:sp>
      <p:sp>
        <p:nvSpPr>
          <p:cNvPr id="3" name="矩形 2"/>
          <p:cNvSpPr/>
          <p:nvPr/>
        </p:nvSpPr>
        <p:spPr>
          <a:xfrm>
            <a:off x="539552" y="1268760"/>
            <a:ext cx="8136904" cy="1938992"/>
          </a:xfrm>
          <a:prstGeom prst="rect">
            <a:avLst/>
          </a:prstGeom>
        </p:spPr>
        <p:txBody>
          <a:bodyPr wrap="square">
            <a:spAutoFit/>
          </a:bodyPr>
          <a:lstStyle/>
          <a:p>
            <a:r>
              <a:rPr lang="zh-CN" altLang="en-US" sz="2400" b="1" dirty="0" smtClean="0"/>
              <a:t>      主</a:t>
            </a:r>
            <a:r>
              <a:rPr lang="zh-CN" altLang="en-US" sz="2400" b="1" dirty="0"/>
              <a:t>板电源接口有</a:t>
            </a:r>
            <a:r>
              <a:rPr lang="en-US" altLang="zh-CN" sz="3200" b="1" dirty="0">
                <a:solidFill>
                  <a:srgbClr val="FF0000"/>
                </a:solidFill>
              </a:rPr>
              <a:t>20</a:t>
            </a:r>
            <a:r>
              <a:rPr lang="zh-CN" altLang="en-US" sz="3200" b="1" dirty="0">
                <a:solidFill>
                  <a:srgbClr val="FF0000"/>
                </a:solidFill>
              </a:rPr>
              <a:t>针</a:t>
            </a:r>
            <a:r>
              <a:rPr lang="zh-CN" altLang="en-US" sz="2400" b="1" dirty="0"/>
              <a:t>和</a:t>
            </a:r>
            <a:r>
              <a:rPr lang="en-US" altLang="zh-CN" sz="3200" b="1" dirty="0">
                <a:solidFill>
                  <a:srgbClr val="FF0000"/>
                </a:solidFill>
              </a:rPr>
              <a:t>24</a:t>
            </a:r>
            <a:r>
              <a:rPr lang="zh-CN" altLang="en-US" sz="3200" b="1" dirty="0">
                <a:solidFill>
                  <a:srgbClr val="FF0000"/>
                </a:solidFill>
              </a:rPr>
              <a:t>针</a:t>
            </a:r>
            <a:r>
              <a:rPr lang="zh-CN" altLang="en-US" sz="2400" b="1" dirty="0"/>
              <a:t>两种，一般功耗比较低的主板为</a:t>
            </a:r>
            <a:r>
              <a:rPr lang="en-US" altLang="zh-CN" sz="2400" b="1" dirty="0"/>
              <a:t>20</a:t>
            </a:r>
            <a:r>
              <a:rPr lang="zh-CN" altLang="en-US" sz="2400" b="1" dirty="0"/>
              <a:t>针，功耗较高的主板为</a:t>
            </a:r>
            <a:r>
              <a:rPr lang="en-US" altLang="zh-CN" sz="2400" b="1" dirty="0"/>
              <a:t>24</a:t>
            </a:r>
            <a:r>
              <a:rPr lang="zh-CN" altLang="en-US" sz="2400" b="1" dirty="0"/>
              <a:t>针</a:t>
            </a:r>
            <a:r>
              <a:rPr lang="zh-CN" altLang="en-US" sz="2400" b="1" dirty="0" smtClean="0"/>
              <a:t>。</a:t>
            </a:r>
            <a:endParaRPr lang="en-US" altLang="zh-CN" sz="2400" b="1" dirty="0" smtClean="0"/>
          </a:p>
          <a:p>
            <a:r>
              <a:rPr lang="en-US" altLang="zh-CN" sz="2400" b="1" dirty="0"/>
              <a:t> </a:t>
            </a:r>
            <a:r>
              <a:rPr lang="en-US" altLang="zh-CN" sz="2400" b="1" dirty="0" smtClean="0"/>
              <a:t>      </a:t>
            </a:r>
            <a:r>
              <a:rPr lang="zh-CN" altLang="en-US" sz="2400" b="1" dirty="0" smtClean="0"/>
              <a:t>主</a:t>
            </a:r>
            <a:r>
              <a:rPr lang="zh-CN" altLang="en-US" sz="2400" b="1" dirty="0"/>
              <a:t>板</a:t>
            </a:r>
            <a:r>
              <a:rPr lang="zh-CN" altLang="en-US" sz="2400" b="1" dirty="0" smtClean="0"/>
              <a:t>上还有为</a:t>
            </a:r>
            <a:r>
              <a:rPr lang="en-US" altLang="zh-CN" sz="2400" b="1" dirty="0"/>
              <a:t>CPU</a:t>
            </a:r>
            <a:r>
              <a:rPr lang="zh-CN" altLang="en-US" sz="2400" b="1" dirty="0"/>
              <a:t>配备一</a:t>
            </a:r>
            <a:r>
              <a:rPr lang="zh-CN" altLang="en-US" sz="2400" b="1" dirty="0" smtClean="0"/>
              <a:t>个</a:t>
            </a:r>
            <a:r>
              <a:rPr lang="en-US" altLang="zh-CN" sz="3200" b="1" dirty="0" smtClean="0">
                <a:solidFill>
                  <a:srgbClr val="FF0000"/>
                </a:solidFill>
              </a:rPr>
              <a:t>4</a:t>
            </a:r>
            <a:r>
              <a:rPr lang="zh-CN" altLang="en-US" sz="3200" b="1" dirty="0" smtClean="0">
                <a:solidFill>
                  <a:srgbClr val="FF0000"/>
                </a:solidFill>
              </a:rPr>
              <a:t>针</a:t>
            </a:r>
            <a:r>
              <a:rPr lang="zh-CN" altLang="en-US" sz="2400" b="1" dirty="0"/>
              <a:t>专用供电接口，用于给</a:t>
            </a:r>
            <a:r>
              <a:rPr lang="en-US" altLang="zh-CN" sz="2400" b="1" dirty="0"/>
              <a:t>CPU</a:t>
            </a:r>
            <a:r>
              <a:rPr lang="zh-CN" altLang="en-US" sz="2400" b="1" dirty="0"/>
              <a:t>单独供电</a:t>
            </a:r>
            <a:r>
              <a:rPr lang="zh-CN" altLang="en-US" sz="2400" b="1" dirty="0" smtClean="0"/>
              <a:t>，而服</a:t>
            </a:r>
            <a:r>
              <a:rPr lang="zh-CN" altLang="en-US" sz="2400" b="1" dirty="0"/>
              <a:t>务</a:t>
            </a:r>
            <a:r>
              <a:rPr lang="zh-CN" altLang="en-US" sz="2400" b="1" dirty="0" smtClean="0"/>
              <a:t>器标准是</a:t>
            </a:r>
            <a:r>
              <a:rPr lang="en-US" altLang="zh-CN" sz="2400" b="1" dirty="0" smtClean="0"/>
              <a:t> </a:t>
            </a:r>
            <a:r>
              <a:rPr lang="zh-CN" altLang="en-US" sz="2400" b="1" dirty="0"/>
              <a:t>配备</a:t>
            </a:r>
            <a:r>
              <a:rPr lang="en-US" altLang="zh-CN" sz="3200" b="1" dirty="0" smtClean="0">
                <a:solidFill>
                  <a:srgbClr val="FF0000"/>
                </a:solidFill>
              </a:rPr>
              <a:t>8</a:t>
            </a:r>
            <a:r>
              <a:rPr lang="zh-CN" altLang="en-US" sz="3200" b="1" dirty="0" smtClean="0">
                <a:solidFill>
                  <a:srgbClr val="FF0000"/>
                </a:solidFill>
              </a:rPr>
              <a:t>针</a:t>
            </a:r>
            <a:r>
              <a:rPr lang="zh-CN" altLang="en-US" sz="2400" b="1" dirty="0" smtClean="0"/>
              <a:t>。</a:t>
            </a:r>
            <a:endParaRPr lang="zh-CN" altLang="en-US" sz="2400" b="1" dirty="0"/>
          </a:p>
        </p:txBody>
      </p:sp>
    </p:spTree>
    <p:extLst>
      <p:ext uri="{BB962C8B-B14F-4D97-AF65-F5344CB8AC3E}">
        <p14:creationId xmlns:p14="http://schemas.microsoft.com/office/powerpoint/2010/main" val="49755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1+#ppt_w/2"/>
                                          </p:val>
                                        </p:tav>
                                        <p:tav tm="100000">
                                          <p:val>
                                            <p:strVal val="#ppt_x"/>
                                          </p:val>
                                        </p:tav>
                                      </p:tavLst>
                                    </p:anim>
                                    <p:anim calcmode="lin" valueType="num">
                                      <p:cBhvr additive="base">
                                        <p:cTn id="13"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randombar(horizontal)">
                                      <p:cBhvr>
                                        <p:cTn id="18"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290" y="1255986"/>
            <a:ext cx="7673691" cy="5389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631836" y="332656"/>
            <a:ext cx="2967479" cy="923330"/>
          </a:xfrm>
          <a:prstGeom prst="rect">
            <a:avLst/>
          </a:prstGeom>
          <a:noFill/>
        </p:spPr>
        <p:txBody>
          <a:bodyPr wrap="none" rtlCol="0">
            <a:spAutoFit/>
          </a:bodyPr>
          <a:lstStyle/>
          <a:p>
            <a:r>
              <a:rPr lang="zh-CN" altLang="en-US" sz="5400" b="1" dirty="0" smtClean="0"/>
              <a:t>路线接口</a:t>
            </a:r>
            <a:endParaRPr lang="zh-CN" altLang="en-US" sz="5400" b="1" dirty="0"/>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624410" y="4513858"/>
            <a:ext cx="1847850" cy="1743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97554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2808066885"/>
              </p:ext>
            </p:extLst>
          </p:nvPr>
        </p:nvGraphicFramePr>
        <p:xfrm>
          <a:off x="1187624" y="1916832"/>
          <a:ext cx="6481068" cy="3995738"/>
        </p:xfrm>
        <a:graphic>
          <a:graphicData uri="http://schemas.openxmlformats.org/presentationml/2006/ole">
            <mc:AlternateContent xmlns:mc="http://schemas.openxmlformats.org/markup-compatibility/2006">
              <mc:Choice xmlns:v="urn:schemas-microsoft-com:vml" Requires="v">
                <p:oleObj spid="_x0000_s2064" name="Picture" r:id="rId5" imgW="4797360" imgH="3458160" progId="Word.Picture.8">
                  <p:embed/>
                </p:oleObj>
              </mc:Choice>
              <mc:Fallback>
                <p:oleObj name="Picture" r:id="rId5" imgW="4797360" imgH="3458160" progId="Word.Picture.8">
                  <p:embed/>
                  <p:pic>
                    <p:nvPicPr>
                      <p:cNvPr id="0" name=""/>
                      <p:cNvPicPr>
                        <a:picLocks noChangeAspect="1" noChangeArrowheads="1"/>
                      </p:cNvPicPr>
                      <p:nvPr/>
                    </p:nvPicPr>
                    <p:blipFill>
                      <a:blip r:embed="rId6"/>
                      <a:srcRect l="4391" t="301" r="19913" b="14563"/>
                      <a:stretch>
                        <a:fillRect/>
                      </a:stretch>
                    </p:blipFill>
                    <p:spPr bwMode="auto">
                      <a:xfrm>
                        <a:off x="1187624" y="1916832"/>
                        <a:ext cx="6481068" cy="3995738"/>
                      </a:xfrm>
                      <a:prstGeom prst="rect">
                        <a:avLst/>
                      </a:prstGeom>
                      <a:noFill/>
                      <a:ln>
                        <a:noFill/>
                      </a:ln>
                      <a:effectLst/>
                    </p:spPr>
                  </p:pic>
                </p:oleObj>
              </mc:Fallback>
            </mc:AlternateContent>
          </a:graphicData>
        </a:graphic>
      </p:graphicFrame>
      <p:sp>
        <p:nvSpPr>
          <p:cNvPr id="5" name="TextBox 4"/>
          <p:cNvSpPr txBox="1"/>
          <p:nvPr/>
        </p:nvSpPr>
        <p:spPr>
          <a:xfrm>
            <a:off x="539552" y="404664"/>
            <a:ext cx="4304383" cy="584775"/>
          </a:xfrm>
          <a:prstGeom prst="rect">
            <a:avLst/>
          </a:prstGeom>
          <a:noFill/>
        </p:spPr>
        <p:txBody>
          <a:bodyPr wrap="none" rtlCol="0">
            <a:spAutoFit/>
          </a:bodyPr>
          <a:lstStyle/>
          <a:p>
            <a:r>
              <a:rPr lang="zh-CN" altLang="en-US" sz="3200" b="1" dirty="0" smtClean="0">
                <a:latin typeface="+mj-ea"/>
                <a:ea typeface="+mj-ea"/>
              </a:rPr>
              <a:t>从</a:t>
            </a:r>
            <a:r>
              <a:rPr lang="zh-CN" altLang="en-US" sz="3200" b="1" dirty="0">
                <a:solidFill>
                  <a:srgbClr val="00B0F0"/>
                </a:solidFill>
                <a:latin typeface="+mj-ea"/>
                <a:ea typeface="+mj-ea"/>
              </a:rPr>
              <a:t>冯</a:t>
            </a:r>
            <a:r>
              <a:rPr lang="en-US" altLang="zh-CN" sz="3200" b="1" dirty="0">
                <a:solidFill>
                  <a:srgbClr val="00B0F0"/>
                </a:solidFill>
                <a:latin typeface="+mj-ea"/>
                <a:ea typeface="+mj-ea"/>
              </a:rPr>
              <a:t>·</a:t>
            </a:r>
            <a:r>
              <a:rPr lang="zh-CN" altLang="en-US" sz="3200" b="1" dirty="0">
                <a:solidFill>
                  <a:srgbClr val="00B0F0"/>
                </a:solidFill>
                <a:latin typeface="+mj-ea"/>
                <a:ea typeface="+mj-ea"/>
              </a:rPr>
              <a:t>诺伊</a:t>
            </a:r>
            <a:r>
              <a:rPr lang="zh-CN" altLang="en-US" sz="3200" b="1" dirty="0" smtClean="0">
                <a:solidFill>
                  <a:srgbClr val="00B0F0"/>
                </a:solidFill>
                <a:latin typeface="+mj-ea"/>
                <a:ea typeface="+mj-ea"/>
              </a:rPr>
              <a:t>曼体系</a:t>
            </a:r>
            <a:r>
              <a:rPr lang="zh-CN" altLang="en-US" sz="3200" b="1" dirty="0">
                <a:latin typeface="+mj-ea"/>
                <a:ea typeface="+mj-ea"/>
              </a:rPr>
              <a:t>来</a:t>
            </a:r>
            <a:r>
              <a:rPr lang="zh-CN" altLang="en-US" sz="3200" b="1" dirty="0" smtClean="0">
                <a:latin typeface="+mj-ea"/>
                <a:ea typeface="+mj-ea"/>
              </a:rPr>
              <a:t>看</a:t>
            </a:r>
            <a:endParaRPr lang="zh-CN" altLang="en-US" sz="3200" b="1" dirty="0">
              <a:latin typeface="+mj-ea"/>
              <a:ea typeface="+mj-ea"/>
            </a:endParaRPr>
          </a:p>
        </p:txBody>
      </p:sp>
      <p:sp>
        <p:nvSpPr>
          <p:cNvPr id="6" name="TextBox 5"/>
          <p:cNvSpPr txBox="1"/>
          <p:nvPr/>
        </p:nvSpPr>
        <p:spPr>
          <a:xfrm>
            <a:off x="755576" y="1125537"/>
            <a:ext cx="3892412" cy="584775"/>
          </a:xfrm>
          <a:prstGeom prst="rect">
            <a:avLst/>
          </a:prstGeom>
          <a:noFill/>
        </p:spPr>
        <p:txBody>
          <a:bodyPr wrap="none" rtlCol="0">
            <a:spAutoFit/>
          </a:bodyPr>
          <a:lstStyle/>
          <a:p>
            <a:r>
              <a:rPr lang="zh-CN" altLang="en-US" sz="3200" b="1" dirty="0">
                <a:solidFill>
                  <a:srgbClr val="00B0F0"/>
                </a:solidFill>
                <a:latin typeface="+mj-ea"/>
                <a:ea typeface="+mj-ea"/>
              </a:rPr>
              <a:t>硬</a:t>
            </a:r>
            <a:r>
              <a:rPr lang="zh-CN" altLang="en-US" sz="3200" b="1" dirty="0" smtClean="0">
                <a:solidFill>
                  <a:srgbClr val="00B0F0"/>
                </a:solidFill>
                <a:latin typeface="+mj-ea"/>
                <a:ea typeface="+mj-ea"/>
              </a:rPr>
              <a:t>件系统</a:t>
            </a:r>
            <a:r>
              <a:rPr lang="zh-CN" altLang="en-US" sz="3200" b="1" dirty="0" smtClean="0">
                <a:latin typeface="+mj-ea"/>
                <a:ea typeface="+mj-ea"/>
              </a:rPr>
              <a:t>是</a:t>
            </a:r>
            <a:r>
              <a:rPr lang="zh-CN" altLang="en-US" sz="3200" b="1" dirty="0">
                <a:latin typeface="+mj-ea"/>
                <a:ea typeface="+mj-ea"/>
              </a:rPr>
              <a:t>这样</a:t>
            </a:r>
            <a:r>
              <a:rPr lang="zh-CN" altLang="en-US" sz="3200" b="1" dirty="0" smtClean="0">
                <a:latin typeface="+mj-ea"/>
                <a:ea typeface="+mj-ea"/>
              </a:rPr>
              <a:t>分：</a:t>
            </a:r>
            <a:endParaRPr lang="zh-CN" altLang="en-US" sz="3200" b="1" dirty="0">
              <a:latin typeface="+mj-ea"/>
              <a:ea typeface="+mj-ea"/>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559206484"/>
              </p:ext>
            </p:extLst>
          </p:nvPr>
        </p:nvGraphicFramePr>
        <p:xfrm>
          <a:off x="1484313" y="2636838"/>
          <a:ext cx="5475287" cy="2316162"/>
        </p:xfrm>
        <a:graphic>
          <a:graphicData uri="http://schemas.openxmlformats.org/presentationml/2006/ole">
            <mc:AlternateContent xmlns:mc="http://schemas.openxmlformats.org/markup-compatibility/2006">
              <mc:Choice xmlns:v="urn:schemas-microsoft-com:vml" Requires="v">
                <p:oleObj spid="_x0000_s2065" name="Picture" r:id="rId7" imgW="5369040" imgH="2271240" progId="Word.Picture.8">
                  <p:embed/>
                </p:oleObj>
              </mc:Choice>
              <mc:Fallback>
                <p:oleObj name="Picture" r:id="rId7" imgW="5369040" imgH="2271240" progId="Word.Picture.8">
                  <p:embed/>
                  <p:pic>
                    <p:nvPicPr>
                      <p:cNvPr id="0" name=""/>
                      <p:cNvPicPr>
                        <a:picLocks noChangeAspect="1" noChangeArrowheads="1"/>
                      </p:cNvPicPr>
                      <p:nvPr/>
                    </p:nvPicPr>
                    <p:blipFill>
                      <a:blip r:embed="rId8"/>
                      <a:srcRect t="8095" r="3625" b="3246"/>
                      <a:stretch>
                        <a:fillRect/>
                      </a:stretch>
                    </p:blipFill>
                    <p:spPr bwMode="auto">
                      <a:xfrm>
                        <a:off x="1484313" y="2636838"/>
                        <a:ext cx="5475287" cy="231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57349514"/>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382640" y="404664"/>
            <a:ext cx="3629520" cy="923330"/>
          </a:xfrm>
          <a:prstGeom prst="rect">
            <a:avLst/>
          </a:prstGeom>
          <a:noFill/>
        </p:spPr>
        <p:txBody>
          <a:bodyPr wrap="none" rtlCol="0">
            <a:spAutoFit/>
          </a:bodyPr>
          <a:lstStyle/>
          <a:p>
            <a:r>
              <a:rPr lang="zh-CN" altLang="en-US" sz="5400" b="1" dirty="0" smtClean="0"/>
              <a:t>前置</a:t>
            </a:r>
            <a:r>
              <a:rPr lang="en-US" altLang="zh-CN" sz="5400" b="1" dirty="0" smtClean="0"/>
              <a:t>USB3.0</a:t>
            </a:r>
            <a:endParaRPr lang="zh-CN" altLang="en-US" sz="5400" b="1" dirty="0"/>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369437"/>
            <a:ext cx="2448272" cy="50199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1815714"/>
            <a:ext cx="5483504" cy="38181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755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arn(inVertical)">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189086" y="630571"/>
            <a:ext cx="1111202" cy="646331"/>
          </a:xfrm>
          <a:prstGeom prst="rect">
            <a:avLst/>
          </a:prstGeom>
          <a:noFill/>
        </p:spPr>
        <p:txBody>
          <a:bodyPr wrap="none" rtlCol="0">
            <a:spAutoFit/>
          </a:bodyPr>
          <a:lstStyle/>
          <a:p>
            <a:r>
              <a:rPr lang="zh-CN" altLang="en-US" sz="3600" b="1" dirty="0" smtClean="0"/>
              <a:t>分</a:t>
            </a:r>
            <a:r>
              <a:rPr lang="zh-CN" altLang="en-US" sz="3600" b="1" dirty="0"/>
              <a:t>类</a:t>
            </a:r>
          </a:p>
        </p:txBody>
      </p:sp>
      <p:sp>
        <p:nvSpPr>
          <p:cNvPr id="3" name="TextBox 2"/>
          <p:cNvSpPr txBox="1"/>
          <p:nvPr/>
        </p:nvSpPr>
        <p:spPr>
          <a:xfrm>
            <a:off x="1979712" y="1772816"/>
            <a:ext cx="1723549" cy="400110"/>
          </a:xfrm>
          <a:prstGeom prst="rect">
            <a:avLst/>
          </a:prstGeom>
          <a:noFill/>
        </p:spPr>
        <p:txBody>
          <a:bodyPr wrap="none" rtlCol="0">
            <a:spAutoFit/>
          </a:bodyPr>
          <a:lstStyle/>
          <a:p>
            <a:pPr marL="0" lvl="1"/>
            <a:r>
              <a:rPr lang="zh-CN" altLang="en-US" sz="2000" b="1" dirty="0" smtClean="0"/>
              <a:t>已</a:t>
            </a:r>
            <a:r>
              <a:rPr lang="zh-CN" altLang="en-US" sz="2000" b="1" dirty="0"/>
              <a:t>经被淘汰</a:t>
            </a:r>
            <a:r>
              <a:rPr lang="zh-CN" altLang="en-US" sz="2000" dirty="0"/>
              <a:t>。</a:t>
            </a:r>
          </a:p>
        </p:txBody>
      </p:sp>
      <p:sp>
        <p:nvSpPr>
          <p:cNvPr id="11" name="TextBox 10"/>
          <p:cNvSpPr txBox="1"/>
          <p:nvPr/>
        </p:nvSpPr>
        <p:spPr>
          <a:xfrm>
            <a:off x="737699" y="2636912"/>
            <a:ext cx="881973"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lvl="1"/>
            <a:r>
              <a:rPr lang="en-US" altLang="zh-CN" sz="3600" b="1" dirty="0" smtClean="0">
                <a:latin typeface="+mn-ea"/>
              </a:rPr>
              <a:t>ATX</a:t>
            </a:r>
            <a:endParaRPr lang="zh-CN" altLang="en-US" sz="3600" b="1" dirty="0">
              <a:latin typeface="+mn-ea"/>
            </a:endParaRPr>
          </a:p>
        </p:txBody>
      </p:sp>
      <p:sp>
        <p:nvSpPr>
          <p:cNvPr id="14" name="TextBox 13"/>
          <p:cNvSpPr txBox="1"/>
          <p:nvPr/>
        </p:nvSpPr>
        <p:spPr>
          <a:xfrm>
            <a:off x="755576" y="3717032"/>
            <a:ext cx="2045753"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3200" b="1" dirty="0">
                <a:latin typeface="+mn-ea"/>
              </a:rPr>
              <a:t>Micro-ATX</a:t>
            </a:r>
            <a:endParaRPr lang="zh-CN" altLang="en-US" sz="3200" dirty="0">
              <a:latin typeface="+mn-ea"/>
            </a:endParaRPr>
          </a:p>
        </p:txBody>
      </p:sp>
      <p:sp>
        <p:nvSpPr>
          <p:cNvPr id="15" name="TextBox 14"/>
          <p:cNvSpPr txBox="1"/>
          <p:nvPr/>
        </p:nvSpPr>
        <p:spPr>
          <a:xfrm>
            <a:off x="788819" y="4725144"/>
            <a:ext cx="1838965"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3200" b="1" dirty="0">
                <a:latin typeface="+mn-ea"/>
              </a:rPr>
              <a:t>Mini-ITX</a:t>
            </a:r>
            <a:endParaRPr lang="zh-CN" altLang="en-US" sz="3200" dirty="0">
              <a:latin typeface="+mn-ea"/>
            </a:endParaRPr>
          </a:p>
        </p:txBody>
      </p:sp>
      <p:sp>
        <p:nvSpPr>
          <p:cNvPr id="16" name="TextBox 15"/>
          <p:cNvSpPr txBox="1"/>
          <p:nvPr/>
        </p:nvSpPr>
        <p:spPr>
          <a:xfrm>
            <a:off x="833117" y="5733256"/>
            <a:ext cx="1218603"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3200" b="1" dirty="0" smtClean="0">
                <a:latin typeface="+mn-ea"/>
              </a:rPr>
              <a:t>E-ATX</a:t>
            </a:r>
            <a:endParaRPr lang="zh-CN" altLang="en-US" sz="3200" b="1" dirty="0">
              <a:latin typeface="+mn-ea"/>
            </a:endParaRPr>
          </a:p>
        </p:txBody>
      </p:sp>
      <p:sp>
        <p:nvSpPr>
          <p:cNvPr id="17" name="TextBox 16"/>
          <p:cNvSpPr txBox="1"/>
          <p:nvPr/>
        </p:nvSpPr>
        <p:spPr>
          <a:xfrm>
            <a:off x="756442" y="1628800"/>
            <a:ext cx="598241"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3200" b="1" dirty="0">
                <a:latin typeface="+mj-ea"/>
                <a:ea typeface="+mj-ea"/>
              </a:rPr>
              <a:t>AT</a:t>
            </a:r>
            <a:endParaRPr lang="zh-CN" altLang="en-US" sz="3200" b="1" dirty="0">
              <a:latin typeface="+mj-ea"/>
              <a:ea typeface="+mj-ea"/>
            </a:endParaRPr>
          </a:p>
        </p:txBody>
      </p:sp>
    </p:spTree>
    <p:extLst>
      <p:ext uri="{BB962C8B-B14F-4D97-AF65-F5344CB8AC3E}">
        <p14:creationId xmlns:p14="http://schemas.microsoft.com/office/powerpoint/2010/main" val="23107440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84" y="1196183"/>
            <a:ext cx="8317712" cy="51896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0" name="TextBox 9"/>
          <p:cNvSpPr txBox="1"/>
          <p:nvPr/>
        </p:nvSpPr>
        <p:spPr>
          <a:xfrm>
            <a:off x="3804403" y="549852"/>
            <a:ext cx="1470274" cy="646331"/>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altLang="zh-CN" sz="3600" b="1" dirty="0" smtClean="0">
                <a:latin typeface="+mj-ea"/>
                <a:ea typeface="+mj-ea"/>
              </a:rPr>
              <a:t>AT</a:t>
            </a:r>
            <a:r>
              <a:rPr lang="zh-CN" altLang="en-US" sz="3200" dirty="0"/>
              <a:t>板型</a:t>
            </a:r>
            <a:endParaRPr lang="zh-CN" altLang="en-US" sz="3200" b="1" dirty="0">
              <a:latin typeface="+mj-ea"/>
              <a:ea typeface="+mj-ea"/>
            </a:endParaRPr>
          </a:p>
        </p:txBody>
      </p:sp>
    </p:spTree>
    <p:extLst>
      <p:ext uri="{BB962C8B-B14F-4D97-AF65-F5344CB8AC3E}">
        <p14:creationId xmlns:p14="http://schemas.microsoft.com/office/powerpoint/2010/main" val="23107440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pic>
        <p:nvPicPr>
          <p:cNvPr id="11" name="Picture 2" descr="C:\Users\SONY\Desktop\cepX3Gv6U8NFo.jpg"/>
          <p:cNvPicPr>
            <a:picLocks noChangeAspect="1" noChangeArrowheads="1"/>
          </p:cNvPicPr>
          <p:nvPr/>
        </p:nvPicPr>
        <p:blipFill rotWithShape="1">
          <a:blip r:embed="rId4">
            <a:extLst>
              <a:ext uri="{28A0092B-C50C-407E-A947-70E740481C1C}">
                <a14:useLocalDpi xmlns:a14="http://schemas.microsoft.com/office/drawing/2010/main" val="0"/>
              </a:ext>
            </a:extLst>
          </a:blip>
          <a:srcRect l="5721" t="1590" r="5054" b="2049"/>
          <a:stretch/>
        </p:blipFill>
        <p:spPr bwMode="auto">
          <a:xfrm>
            <a:off x="1490504" y="1275837"/>
            <a:ext cx="6249848" cy="50622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419872" y="497423"/>
            <a:ext cx="1805302" cy="646331"/>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pPr marL="0" lvl="1"/>
            <a:r>
              <a:rPr lang="en-US" altLang="zh-CN" sz="3600" b="1" dirty="0" smtClean="0">
                <a:latin typeface="+mn-ea"/>
              </a:rPr>
              <a:t>ATX</a:t>
            </a:r>
            <a:r>
              <a:rPr lang="zh-CN" altLang="en-US" sz="3600" dirty="0"/>
              <a:t>板型</a:t>
            </a:r>
            <a:endParaRPr lang="zh-CN" altLang="en-US" sz="3600" b="1" dirty="0">
              <a:latin typeface="+mn-ea"/>
            </a:endParaRPr>
          </a:p>
        </p:txBody>
      </p:sp>
    </p:spTree>
    <p:extLst>
      <p:ext uri="{BB962C8B-B14F-4D97-AF65-F5344CB8AC3E}">
        <p14:creationId xmlns:p14="http://schemas.microsoft.com/office/powerpoint/2010/main" val="23107440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0" name="TextBox 9"/>
          <p:cNvSpPr txBox="1"/>
          <p:nvPr/>
        </p:nvSpPr>
        <p:spPr>
          <a:xfrm>
            <a:off x="2987824" y="476672"/>
            <a:ext cx="3199915" cy="646331"/>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altLang="zh-CN" sz="3600" b="1" dirty="0" smtClean="0">
                <a:latin typeface="+mn-ea"/>
              </a:rPr>
              <a:t>Micro-ATX</a:t>
            </a:r>
            <a:r>
              <a:rPr lang="zh-CN" altLang="en-US" sz="3200" dirty="0"/>
              <a:t>板型</a:t>
            </a:r>
            <a:endParaRPr lang="zh-CN" altLang="en-US" sz="3200" dirty="0">
              <a:latin typeface="+mn-ea"/>
            </a:endParaRPr>
          </a:p>
        </p:txBody>
      </p:sp>
      <p:pic>
        <p:nvPicPr>
          <p:cNvPr id="12290" name="Picture 2" descr="C:\Users\SONY\Desktop\cegGwagZr4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520" y="1168089"/>
            <a:ext cx="6825872" cy="5119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7440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60" t="-1265" r="13367" b="2659"/>
          <a:stretch/>
        </p:blipFill>
        <p:spPr bwMode="auto">
          <a:xfrm rot="5400000">
            <a:off x="1799909" y="950443"/>
            <a:ext cx="5446211" cy="555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0" name="TextBox 9"/>
          <p:cNvSpPr txBox="1"/>
          <p:nvPr/>
        </p:nvSpPr>
        <p:spPr>
          <a:xfrm>
            <a:off x="3059832" y="332656"/>
            <a:ext cx="2967479" cy="646331"/>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altLang="zh-CN" sz="3600" b="1" dirty="0" smtClean="0">
                <a:latin typeface="+mn-ea"/>
              </a:rPr>
              <a:t>Mini-ITX</a:t>
            </a:r>
            <a:r>
              <a:rPr lang="zh-CN" altLang="en-US" sz="3200" dirty="0"/>
              <a:t>板型</a:t>
            </a:r>
            <a:endParaRPr lang="zh-CN" altLang="en-US" sz="3200" dirty="0">
              <a:latin typeface="+mn-ea"/>
            </a:endParaRPr>
          </a:p>
        </p:txBody>
      </p:sp>
    </p:spTree>
    <p:extLst>
      <p:ext uri="{BB962C8B-B14F-4D97-AF65-F5344CB8AC3E}">
        <p14:creationId xmlns:p14="http://schemas.microsoft.com/office/powerpoint/2010/main" val="23107440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ONY\Desktop\ceEOuReImTOO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192" y="918153"/>
            <a:ext cx="7153200" cy="5364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0" name="TextBox 9"/>
          <p:cNvSpPr txBox="1"/>
          <p:nvPr/>
        </p:nvSpPr>
        <p:spPr>
          <a:xfrm>
            <a:off x="3563888" y="332656"/>
            <a:ext cx="2270173" cy="646331"/>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altLang="zh-CN" sz="3600" b="1" dirty="0" smtClean="0">
                <a:latin typeface="+mn-ea"/>
              </a:rPr>
              <a:t>E-ATX</a:t>
            </a:r>
            <a:r>
              <a:rPr lang="zh-CN" altLang="en-US" sz="3600" dirty="0"/>
              <a:t>板</a:t>
            </a:r>
            <a:r>
              <a:rPr lang="zh-CN" altLang="en-US" sz="3600" dirty="0" smtClean="0"/>
              <a:t>型</a:t>
            </a:r>
            <a:endParaRPr lang="zh-CN" altLang="en-US" sz="3600" dirty="0">
              <a:latin typeface="+mn-ea"/>
            </a:endParaRPr>
          </a:p>
        </p:txBody>
      </p:sp>
    </p:spTree>
    <p:extLst>
      <p:ext uri="{BB962C8B-B14F-4D97-AF65-F5344CB8AC3E}">
        <p14:creationId xmlns:p14="http://schemas.microsoft.com/office/powerpoint/2010/main" val="15131216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smtClean="0">
                <a:solidFill>
                  <a:srgbClr val="00B0F0"/>
                </a:solidFill>
              </a:rPr>
              <a:t>主板</a:t>
            </a:r>
            <a:endParaRPr lang="zh-CN" altLang="en-US" sz="6000" b="1" dirty="0">
              <a:solidFill>
                <a:srgbClr val="00B0F0"/>
              </a:solidFill>
            </a:endParaRP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TextBox 1"/>
          <p:cNvSpPr txBox="1"/>
          <p:nvPr/>
        </p:nvSpPr>
        <p:spPr>
          <a:xfrm>
            <a:off x="2130920" y="646843"/>
            <a:ext cx="4817344" cy="646331"/>
          </a:xfrm>
          <a:prstGeom prst="rect">
            <a:avLst/>
          </a:prstGeom>
          <a:noFill/>
        </p:spPr>
        <p:txBody>
          <a:bodyPr wrap="none" rtlCol="0">
            <a:spAutoFit/>
          </a:bodyPr>
          <a:lstStyle/>
          <a:p>
            <a:r>
              <a:rPr lang="zh-CN" altLang="en-US" sz="3600" b="1" dirty="0" smtClean="0"/>
              <a:t>如何区分这些主板呢？</a:t>
            </a:r>
            <a:endParaRPr lang="zh-CN" altLang="en-US" sz="3600" b="1" dirty="0"/>
          </a:p>
        </p:txBody>
      </p:sp>
      <p:sp>
        <p:nvSpPr>
          <p:cNvPr id="10" name="TextBox 9"/>
          <p:cNvSpPr txBox="1"/>
          <p:nvPr/>
        </p:nvSpPr>
        <p:spPr>
          <a:xfrm>
            <a:off x="737699" y="2636912"/>
            <a:ext cx="881973"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lvl="1"/>
            <a:r>
              <a:rPr lang="en-US" altLang="zh-CN" sz="3600" b="1" dirty="0" smtClean="0">
                <a:latin typeface="+mn-ea"/>
              </a:rPr>
              <a:t>ATX</a:t>
            </a:r>
            <a:endParaRPr lang="zh-CN" altLang="en-US" sz="3600" b="1" dirty="0">
              <a:latin typeface="+mn-ea"/>
            </a:endParaRPr>
          </a:p>
        </p:txBody>
      </p:sp>
      <p:sp>
        <p:nvSpPr>
          <p:cNvPr id="11" name="TextBox 10"/>
          <p:cNvSpPr txBox="1"/>
          <p:nvPr/>
        </p:nvSpPr>
        <p:spPr>
          <a:xfrm>
            <a:off x="755576" y="3717032"/>
            <a:ext cx="2045753"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3200" b="1" dirty="0">
                <a:latin typeface="+mn-ea"/>
              </a:rPr>
              <a:t>Micro-ATX</a:t>
            </a:r>
            <a:endParaRPr lang="zh-CN" altLang="en-US" sz="3200" dirty="0">
              <a:latin typeface="+mn-ea"/>
            </a:endParaRPr>
          </a:p>
        </p:txBody>
      </p:sp>
      <p:sp>
        <p:nvSpPr>
          <p:cNvPr id="12" name="TextBox 11"/>
          <p:cNvSpPr txBox="1"/>
          <p:nvPr/>
        </p:nvSpPr>
        <p:spPr>
          <a:xfrm>
            <a:off x="788819" y="4725144"/>
            <a:ext cx="1838965"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3200" b="1" dirty="0">
                <a:latin typeface="+mn-ea"/>
              </a:rPr>
              <a:t>Mini-ITX</a:t>
            </a:r>
            <a:endParaRPr lang="zh-CN" altLang="en-US" sz="3200" dirty="0">
              <a:latin typeface="+mn-ea"/>
            </a:endParaRPr>
          </a:p>
        </p:txBody>
      </p:sp>
      <p:sp>
        <p:nvSpPr>
          <p:cNvPr id="13" name="TextBox 12"/>
          <p:cNvSpPr txBox="1"/>
          <p:nvPr/>
        </p:nvSpPr>
        <p:spPr>
          <a:xfrm>
            <a:off x="756442" y="1628800"/>
            <a:ext cx="598241"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3200" b="1" dirty="0">
                <a:latin typeface="+mj-ea"/>
                <a:ea typeface="+mj-ea"/>
              </a:rPr>
              <a:t>AT</a:t>
            </a:r>
            <a:endParaRPr lang="zh-CN" altLang="en-US" sz="3200" b="1" dirty="0">
              <a:latin typeface="+mj-ea"/>
              <a:ea typeface="+mj-ea"/>
            </a:endParaRPr>
          </a:p>
        </p:txBody>
      </p:sp>
      <p:sp>
        <p:nvSpPr>
          <p:cNvPr id="3" name="矩形 2"/>
          <p:cNvSpPr/>
          <p:nvPr/>
        </p:nvSpPr>
        <p:spPr>
          <a:xfrm>
            <a:off x="3178076" y="2644923"/>
            <a:ext cx="4572000" cy="584775"/>
          </a:xfrm>
          <a:prstGeom prst="rect">
            <a:avLst/>
          </a:prstGeom>
        </p:spPr>
        <p:txBody>
          <a:bodyPr>
            <a:spAutoFit/>
          </a:bodyPr>
          <a:lstStyle/>
          <a:p>
            <a:r>
              <a:rPr lang="zh-CN" altLang="en-US" sz="3200" b="1" dirty="0"/>
              <a:t>扩展插槽最</a:t>
            </a:r>
            <a:r>
              <a:rPr lang="zh-CN" altLang="en-US" sz="3200" b="1" dirty="0" smtClean="0"/>
              <a:t>多</a:t>
            </a:r>
            <a:r>
              <a:rPr lang="en-US" altLang="zh-CN" sz="3200" b="1" dirty="0"/>
              <a:t>7</a:t>
            </a:r>
            <a:r>
              <a:rPr lang="zh-CN" altLang="en-US" sz="3200" b="1" dirty="0" smtClean="0"/>
              <a:t>条</a:t>
            </a:r>
            <a:r>
              <a:rPr lang="zh-CN" altLang="en-US" dirty="0"/>
              <a:t>　　</a:t>
            </a:r>
            <a:endParaRPr lang="en-US" altLang="zh-CN" dirty="0"/>
          </a:p>
        </p:txBody>
      </p:sp>
      <p:sp>
        <p:nvSpPr>
          <p:cNvPr id="14" name="矩形 13"/>
          <p:cNvSpPr/>
          <p:nvPr/>
        </p:nvSpPr>
        <p:spPr>
          <a:xfrm>
            <a:off x="3203848" y="3700264"/>
            <a:ext cx="4572000" cy="584775"/>
          </a:xfrm>
          <a:prstGeom prst="rect">
            <a:avLst/>
          </a:prstGeom>
        </p:spPr>
        <p:txBody>
          <a:bodyPr>
            <a:spAutoFit/>
          </a:bodyPr>
          <a:lstStyle/>
          <a:p>
            <a:r>
              <a:rPr lang="zh-CN" altLang="en-US" sz="3200" b="1" dirty="0"/>
              <a:t>扩展插槽最多</a:t>
            </a:r>
            <a:r>
              <a:rPr lang="en-US" altLang="zh-CN" sz="3200" b="1" dirty="0"/>
              <a:t>4</a:t>
            </a:r>
            <a:r>
              <a:rPr lang="zh-CN" altLang="en-US" sz="3200" b="1" dirty="0" smtClean="0"/>
              <a:t>条</a:t>
            </a:r>
            <a:r>
              <a:rPr lang="zh-CN" altLang="en-US" dirty="0"/>
              <a:t>　　</a:t>
            </a:r>
            <a:endParaRPr lang="en-US" altLang="zh-CN" dirty="0"/>
          </a:p>
        </p:txBody>
      </p:sp>
      <p:sp>
        <p:nvSpPr>
          <p:cNvPr id="15" name="矩形 14"/>
          <p:cNvSpPr/>
          <p:nvPr/>
        </p:nvSpPr>
        <p:spPr>
          <a:xfrm>
            <a:off x="3203848" y="4725367"/>
            <a:ext cx="4572000" cy="584775"/>
          </a:xfrm>
          <a:prstGeom prst="rect">
            <a:avLst/>
          </a:prstGeom>
        </p:spPr>
        <p:txBody>
          <a:bodyPr>
            <a:spAutoFit/>
          </a:bodyPr>
          <a:lstStyle/>
          <a:p>
            <a:r>
              <a:rPr lang="zh-CN" altLang="en-US" sz="3200" b="1" dirty="0"/>
              <a:t>扩展插</a:t>
            </a:r>
            <a:r>
              <a:rPr lang="zh-CN" altLang="en-US" sz="3200" b="1" dirty="0" smtClean="0"/>
              <a:t>槽一般</a:t>
            </a:r>
            <a:r>
              <a:rPr lang="en-US" altLang="zh-CN" sz="3200" b="1" dirty="0" smtClean="0"/>
              <a:t>1</a:t>
            </a:r>
            <a:r>
              <a:rPr lang="zh-CN" altLang="en-US" sz="3200" b="1" dirty="0" smtClean="0"/>
              <a:t>条</a:t>
            </a:r>
            <a:r>
              <a:rPr lang="zh-CN" altLang="en-US" sz="3200" b="1" dirty="0"/>
              <a:t>　　</a:t>
            </a:r>
            <a:endParaRPr lang="en-US" altLang="zh-CN" sz="3200" b="1" dirty="0"/>
          </a:p>
        </p:txBody>
      </p:sp>
      <p:sp>
        <p:nvSpPr>
          <p:cNvPr id="16" name="矩形 15"/>
          <p:cNvSpPr/>
          <p:nvPr/>
        </p:nvSpPr>
        <p:spPr>
          <a:xfrm>
            <a:off x="3178076" y="1632123"/>
            <a:ext cx="4572000" cy="584775"/>
          </a:xfrm>
          <a:prstGeom prst="rect">
            <a:avLst/>
          </a:prstGeom>
        </p:spPr>
        <p:txBody>
          <a:bodyPr>
            <a:spAutoFit/>
          </a:bodyPr>
          <a:lstStyle/>
          <a:p>
            <a:r>
              <a:rPr lang="zh-CN" altLang="en-US" sz="3200" b="1" dirty="0"/>
              <a:t>扩展插</a:t>
            </a:r>
            <a:r>
              <a:rPr lang="zh-CN" altLang="en-US" sz="3200" b="1" dirty="0" smtClean="0"/>
              <a:t>槽有</a:t>
            </a:r>
            <a:r>
              <a:rPr lang="en-US" altLang="zh-CN" sz="3200" b="1" dirty="0"/>
              <a:t>ISA</a:t>
            </a:r>
            <a:r>
              <a:rPr lang="zh-CN" altLang="en-US" sz="3200" b="1" dirty="0"/>
              <a:t>插槽</a:t>
            </a:r>
            <a:r>
              <a:rPr lang="zh-CN" altLang="en-US" dirty="0"/>
              <a:t>　　</a:t>
            </a:r>
            <a:endParaRPr lang="en-US" altLang="zh-CN" dirty="0"/>
          </a:p>
        </p:txBody>
      </p:sp>
    </p:spTree>
    <p:extLst>
      <p:ext uri="{BB962C8B-B14F-4D97-AF65-F5344CB8AC3E}">
        <p14:creationId xmlns:p14="http://schemas.microsoft.com/office/powerpoint/2010/main" val="15131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9" name="圆角矩形 8"/>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nvGrpSpPr>
          <p:cNvPr id="17" name="组合 16"/>
          <p:cNvGrpSpPr/>
          <p:nvPr/>
        </p:nvGrpSpPr>
        <p:grpSpPr>
          <a:xfrm>
            <a:off x="-124949" y="2072080"/>
            <a:ext cx="9268949" cy="2159288"/>
            <a:chOff x="1" y="2154460"/>
            <a:chExt cx="9268949" cy="2159288"/>
          </a:xfrm>
        </p:grpSpPr>
        <p:sp>
          <p:nvSpPr>
            <p:cNvPr id="18" name="矩形 17"/>
            <p:cNvSpPr/>
            <p:nvPr/>
          </p:nvSpPr>
          <p:spPr>
            <a:xfrm>
              <a:off x="1" y="2154460"/>
              <a:ext cx="9268949" cy="2159288"/>
            </a:xfrm>
            <a:prstGeom prst="rect">
              <a:avLst/>
            </a:prstGeom>
            <a:solidFill>
              <a:srgbClr val="00B0F0">
                <a:alpha val="87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19" name="矩形 18"/>
            <p:cNvSpPr/>
            <p:nvPr/>
          </p:nvSpPr>
          <p:spPr>
            <a:xfrm>
              <a:off x="4527709" y="2524414"/>
              <a:ext cx="2895889" cy="1624218"/>
            </a:xfrm>
            <a:prstGeom prst="rect">
              <a:avLst/>
            </a:prstGeom>
            <a:effectLst>
              <a:outerShdw blurRad="76200" dir="13500000" sy="23000" kx="1200000" algn="br" rotWithShape="0">
                <a:prstClr val="black">
                  <a:alpha val="20000"/>
                </a:prstClr>
              </a:outerShdw>
            </a:effectLst>
          </p:spPr>
          <p:txBody>
            <a:bodyPr wrap="square">
              <a:spAutoFit/>
            </a:bodyPr>
            <a:lstStyle/>
            <a:p>
              <a:pPr lvl="0"/>
              <a:r>
                <a:rPr lang="en-US" altLang="zh-CN" sz="9600" b="1" kern="0" dirty="0">
                  <a:solidFill>
                    <a:prstClr val="white"/>
                  </a:solidFill>
                  <a:effectLst>
                    <a:outerShdw blurRad="60007" dist="310007" dir="7680000" sy="30000" kx="1300200" algn="ctr" rotWithShape="0">
                      <a:prstClr val="black">
                        <a:alpha val="32000"/>
                      </a:prstClr>
                    </a:outerShdw>
                  </a:effectLst>
                  <a:latin typeface="Arial" pitchFamily="34" charset="0"/>
                  <a:ea typeface="宋体" pitchFamily="2" charset="-122"/>
                  <a:cs typeface="Arial" pitchFamily="34" charset="0"/>
                </a:rPr>
                <a:t>CPU</a:t>
              </a:r>
              <a:endParaRPr lang="zh-CN" altLang="en-US" sz="9600" b="1" kern="0" dirty="0">
                <a:solidFill>
                  <a:prstClr val="white"/>
                </a:solidFill>
                <a:effectLst>
                  <a:outerShdw blurRad="60007" dist="310007" dir="7680000" sy="30000" kx="1300200" algn="ctr" rotWithShape="0">
                    <a:prstClr val="black">
                      <a:alpha val="32000"/>
                    </a:prstClr>
                  </a:outerShdw>
                </a:effectLst>
                <a:latin typeface="Arial" pitchFamily="34" charset="0"/>
                <a:ea typeface="宋体" pitchFamily="2" charset="-122"/>
                <a:cs typeface="Arial" pitchFamily="34" charset="0"/>
              </a:endParaRPr>
            </a:p>
          </p:txBody>
        </p:sp>
      </p:gr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198" y="2442034"/>
            <a:ext cx="1488735" cy="1419381"/>
          </a:xfrm>
          <a:prstGeom prst="rect">
            <a:avLst/>
          </a:prstGeom>
          <a:ln w="127000" cap="rnd">
            <a:solidFill>
              <a:srgbClr val="FFFFFF"/>
            </a:solidFill>
          </a:ln>
          <a:effectLst>
            <a:outerShdw blurRad="76200" dist="95250" dir="10500000" sx="97000" sy="23000" kx="900000" algn="br" rotWithShape="0">
              <a:srgbClr val="000000">
                <a:alpha val="20000"/>
              </a:srgbClr>
            </a:outerShdw>
          </a:effectLst>
        </p:spPr>
      </p:pic>
    </p:spTree>
    <p:extLst>
      <p:ext uri="{BB962C8B-B14F-4D97-AF65-F5344CB8AC3E}">
        <p14:creationId xmlns:p14="http://schemas.microsoft.com/office/powerpoint/2010/main" val="29121063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descr="C:\Users\SONY\Desktop\1f178a82b9014a909f13e5baa9773912b21bb051f819ceb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42" y="1340768"/>
            <a:ext cx="7996256" cy="4723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1408"/>
          <a:stretch/>
        </p:blipFill>
        <p:spPr bwMode="auto">
          <a:xfrm>
            <a:off x="7020272" y="4826769"/>
            <a:ext cx="1632826" cy="1349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646605" cy="923330"/>
          </a:xfrm>
          <a:prstGeom prst="rect">
            <a:avLst/>
          </a:prstGeom>
        </p:spPr>
        <p:txBody>
          <a:bodyPr wrap="none">
            <a:spAutoFit/>
          </a:bodyPr>
          <a:lstStyle/>
          <a:p>
            <a:pPr lvl="0"/>
            <a:r>
              <a:rPr lang="en-US" altLang="zh-CN" sz="5400" b="1" dirty="0" smtClean="0">
                <a:solidFill>
                  <a:srgbClr val="00B0F0"/>
                </a:solidFill>
                <a:latin typeface="Arial" pitchFamily="34" charset="0"/>
                <a:cs typeface="Arial" pitchFamily="34" charset="0"/>
              </a:rPr>
              <a:t>CPU</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86" y="2281093"/>
            <a:ext cx="1716032" cy="1287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11560" y="1549735"/>
            <a:ext cx="906017" cy="523220"/>
          </a:xfrm>
          <a:prstGeom prst="rect">
            <a:avLst/>
          </a:prstGeom>
        </p:spPr>
        <p:txBody>
          <a:bodyPr wrap="none">
            <a:spAutoFit/>
          </a:bodyPr>
          <a:lstStyle/>
          <a:p>
            <a:r>
              <a:rPr lang="zh-CN" altLang="en-US" sz="2800" b="1" dirty="0">
                <a:solidFill>
                  <a:srgbClr val="0066FF"/>
                </a:solidFill>
                <a:latin typeface="+mj-ea"/>
                <a:ea typeface="+mj-ea"/>
              </a:rPr>
              <a:t>奔腾</a:t>
            </a:r>
          </a:p>
        </p:txBody>
      </p:sp>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8781" y="2281093"/>
            <a:ext cx="1716032" cy="1287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798628" y="1564249"/>
            <a:ext cx="906017" cy="523220"/>
          </a:xfrm>
          <a:prstGeom prst="rect">
            <a:avLst/>
          </a:prstGeom>
        </p:spPr>
        <p:txBody>
          <a:bodyPr wrap="none">
            <a:spAutoFit/>
          </a:bodyPr>
          <a:lstStyle/>
          <a:p>
            <a:r>
              <a:rPr lang="zh-CN" altLang="en-US" sz="2800" b="1" dirty="0">
                <a:solidFill>
                  <a:srgbClr val="0066FF"/>
                </a:solidFill>
                <a:latin typeface="+mj-ea"/>
                <a:ea typeface="+mj-ea"/>
              </a:rPr>
              <a:t>赛扬</a:t>
            </a:r>
          </a:p>
        </p:txBody>
      </p:sp>
      <p:pic>
        <p:nvPicPr>
          <p:cNvPr id="9223" name="Picture 7" descr="http://gzdaily.dayoo.com/img/2001-08/29/paul7705.jpg"/>
          <p:cNvPicPr>
            <a:picLocks noChangeAspect="1" noChangeArrowheads="1"/>
          </p:cNvPicPr>
          <p:nvPr/>
        </p:nvPicPr>
        <p:blipFill rotWithShape="1">
          <a:blip r:embed="rId7">
            <a:extLst>
              <a:ext uri="{28A0092B-C50C-407E-A947-70E740481C1C}">
                <a14:useLocalDpi xmlns:a14="http://schemas.microsoft.com/office/drawing/2010/main" val="0"/>
              </a:ext>
            </a:extLst>
          </a:blip>
          <a:srcRect b="5665"/>
          <a:stretch/>
        </p:blipFill>
        <p:spPr bwMode="auto">
          <a:xfrm>
            <a:off x="4905383" y="1888937"/>
            <a:ext cx="1601137" cy="19283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050"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78" t="13087" r="2309" b="12136"/>
          <a:stretch/>
        </p:blipFill>
        <p:spPr bwMode="auto">
          <a:xfrm>
            <a:off x="2527696" y="4865220"/>
            <a:ext cx="1657117" cy="13000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53" t="13191" r="1738" b="13804"/>
          <a:stretch/>
        </p:blipFill>
        <p:spPr bwMode="auto">
          <a:xfrm>
            <a:off x="4788024" y="4865220"/>
            <a:ext cx="1718496" cy="1304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5141027" y="1478429"/>
            <a:ext cx="1087157" cy="523220"/>
          </a:xfrm>
          <a:prstGeom prst="rect">
            <a:avLst/>
          </a:prstGeom>
        </p:spPr>
        <p:txBody>
          <a:bodyPr wrap="none">
            <a:spAutoFit/>
          </a:bodyPr>
          <a:lstStyle/>
          <a:p>
            <a:r>
              <a:rPr lang="zh-CN" altLang="en-US" sz="2800" b="1" dirty="0">
                <a:solidFill>
                  <a:srgbClr val="0066FF"/>
                </a:solidFill>
                <a:latin typeface="+mj-ea"/>
                <a:ea typeface="+mj-ea"/>
              </a:rPr>
              <a:t>奔</a:t>
            </a:r>
            <a:r>
              <a:rPr lang="zh-CN" altLang="en-US" sz="2800" b="1" dirty="0" smtClean="0">
                <a:solidFill>
                  <a:srgbClr val="0066FF"/>
                </a:solidFill>
                <a:latin typeface="+mj-ea"/>
                <a:ea typeface="+mj-ea"/>
              </a:rPr>
              <a:t>腾</a:t>
            </a:r>
            <a:r>
              <a:rPr lang="en-US" altLang="zh-CN" sz="2800" b="1" dirty="0" smtClean="0">
                <a:solidFill>
                  <a:srgbClr val="0066FF"/>
                </a:solidFill>
                <a:latin typeface="+mj-ea"/>
                <a:ea typeface="+mj-ea"/>
              </a:rPr>
              <a:t>4</a:t>
            </a:r>
            <a:endParaRPr lang="zh-CN" altLang="en-US" sz="2800" b="1" dirty="0">
              <a:solidFill>
                <a:srgbClr val="0066FF"/>
              </a:solidFill>
              <a:latin typeface="+mj-ea"/>
              <a:ea typeface="+mj-ea"/>
            </a:endParaRPr>
          </a:p>
        </p:txBody>
      </p:sp>
      <p:pic>
        <p:nvPicPr>
          <p:cNvPr id="2052"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06" t="3503" r="786" b="2996"/>
          <a:stretch/>
        </p:blipFill>
        <p:spPr bwMode="auto">
          <a:xfrm>
            <a:off x="6948265" y="2250631"/>
            <a:ext cx="1704834" cy="13174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7353903" y="1478429"/>
            <a:ext cx="906017" cy="523220"/>
          </a:xfrm>
          <a:prstGeom prst="rect">
            <a:avLst/>
          </a:prstGeom>
        </p:spPr>
        <p:txBody>
          <a:bodyPr wrap="none">
            <a:spAutoFit/>
          </a:bodyPr>
          <a:lstStyle/>
          <a:p>
            <a:r>
              <a:rPr lang="zh-CN" altLang="en-US" sz="2800" b="1" dirty="0">
                <a:solidFill>
                  <a:srgbClr val="0066FF"/>
                </a:solidFill>
                <a:latin typeface="+mj-ea"/>
                <a:ea typeface="+mj-ea"/>
              </a:rPr>
              <a:t>迅驰</a:t>
            </a:r>
          </a:p>
        </p:txBody>
      </p:sp>
      <p:sp>
        <p:nvSpPr>
          <p:cNvPr id="10" name="矩形 9"/>
          <p:cNvSpPr/>
          <p:nvPr/>
        </p:nvSpPr>
        <p:spPr>
          <a:xfrm>
            <a:off x="7166573" y="4365104"/>
            <a:ext cx="1090491" cy="461665"/>
          </a:xfrm>
          <a:prstGeom prst="rect">
            <a:avLst/>
          </a:prstGeom>
        </p:spPr>
        <p:txBody>
          <a:bodyPr wrap="none">
            <a:spAutoFit/>
          </a:bodyPr>
          <a:lstStyle/>
          <a:p>
            <a:r>
              <a:rPr lang="en-US" altLang="zh-CN" sz="2400" b="1" dirty="0" smtClean="0">
                <a:solidFill>
                  <a:srgbClr val="0066FF"/>
                </a:solidFill>
                <a:latin typeface="微软雅黑" pitchFamily="34" charset="-122"/>
                <a:ea typeface="微软雅黑" pitchFamily="34" charset="-122"/>
              </a:rPr>
              <a:t>Core2</a:t>
            </a:r>
            <a:endParaRPr lang="zh-CN" altLang="en-US" sz="2400" b="1" dirty="0">
              <a:solidFill>
                <a:srgbClr val="0066FF"/>
              </a:solidFill>
              <a:latin typeface="微软雅黑" pitchFamily="34" charset="-122"/>
              <a:ea typeface="微软雅黑" pitchFamily="34" charset="-122"/>
            </a:endParaRPr>
          </a:p>
        </p:txBody>
      </p:sp>
      <p:pic>
        <p:nvPicPr>
          <p:cNvPr id="2054" name="Picture 6" descr="C:\Users\SONY\Desktop\80cb39dbb6fd5266d9a3c759ab18972bd50735fae7cd16ce.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91" t="1203" r="3143" b="1987"/>
          <a:stretch/>
        </p:blipFill>
        <p:spPr bwMode="auto">
          <a:xfrm>
            <a:off x="251520" y="4872048"/>
            <a:ext cx="1715098" cy="13000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6" name="矩形 25"/>
          <p:cNvSpPr/>
          <p:nvPr/>
        </p:nvSpPr>
        <p:spPr>
          <a:xfrm>
            <a:off x="4933564" y="4365104"/>
            <a:ext cx="1273234" cy="461665"/>
          </a:xfrm>
          <a:prstGeom prst="rect">
            <a:avLst/>
          </a:prstGeom>
        </p:spPr>
        <p:txBody>
          <a:bodyPr wrap="none">
            <a:spAutoFit/>
          </a:bodyPr>
          <a:lstStyle/>
          <a:p>
            <a:r>
              <a:rPr lang="en-US" altLang="zh-CN" sz="2400" b="1" dirty="0" smtClean="0">
                <a:solidFill>
                  <a:srgbClr val="0066FF"/>
                </a:solidFill>
                <a:latin typeface="微软雅黑" pitchFamily="34" charset="-122"/>
                <a:ea typeface="微软雅黑" pitchFamily="34" charset="-122"/>
              </a:rPr>
              <a:t>Core i7</a:t>
            </a:r>
            <a:endParaRPr lang="zh-CN" altLang="en-US" sz="2400" b="1" dirty="0">
              <a:solidFill>
                <a:srgbClr val="0066FF"/>
              </a:solidFill>
              <a:latin typeface="微软雅黑" pitchFamily="34" charset="-122"/>
              <a:ea typeface="微软雅黑" pitchFamily="34" charset="-122"/>
            </a:endParaRPr>
          </a:p>
        </p:txBody>
      </p:sp>
      <p:sp>
        <p:nvSpPr>
          <p:cNvPr id="27" name="矩形 26"/>
          <p:cNvSpPr/>
          <p:nvPr/>
        </p:nvSpPr>
        <p:spPr>
          <a:xfrm>
            <a:off x="2700554" y="4365104"/>
            <a:ext cx="1273234" cy="461665"/>
          </a:xfrm>
          <a:prstGeom prst="rect">
            <a:avLst/>
          </a:prstGeom>
        </p:spPr>
        <p:txBody>
          <a:bodyPr wrap="none">
            <a:spAutoFit/>
          </a:bodyPr>
          <a:lstStyle/>
          <a:p>
            <a:r>
              <a:rPr lang="en-US" altLang="zh-CN" sz="2400" b="1" dirty="0" smtClean="0">
                <a:solidFill>
                  <a:srgbClr val="0066FF"/>
                </a:solidFill>
                <a:latin typeface="微软雅黑" pitchFamily="34" charset="-122"/>
                <a:ea typeface="微软雅黑" pitchFamily="34" charset="-122"/>
              </a:rPr>
              <a:t>Core i5</a:t>
            </a:r>
            <a:endParaRPr lang="zh-CN" altLang="en-US" sz="2400" b="1" dirty="0">
              <a:solidFill>
                <a:srgbClr val="0066FF"/>
              </a:solidFill>
              <a:latin typeface="微软雅黑" pitchFamily="34" charset="-122"/>
              <a:ea typeface="微软雅黑" pitchFamily="34" charset="-122"/>
            </a:endParaRPr>
          </a:p>
        </p:txBody>
      </p:sp>
      <p:sp>
        <p:nvSpPr>
          <p:cNvPr id="28" name="矩形 27"/>
          <p:cNvSpPr/>
          <p:nvPr/>
        </p:nvSpPr>
        <p:spPr>
          <a:xfrm>
            <a:off x="467544" y="4365104"/>
            <a:ext cx="1273234" cy="461665"/>
          </a:xfrm>
          <a:prstGeom prst="rect">
            <a:avLst/>
          </a:prstGeom>
        </p:spPr>
        <p:txBody>
          <a:bodyPr wrap="none">
            <a:spAutoFit/>
          </a:bodyPr>
          <a:lstStyle/>
          <a:p>
            <a:r>
              <a:rPr lang="en-US" altLang="zh-CN" sz="2400" b="1" dirty="0" smtClean="0">
                <a:solidFill>
                  <a:srgbClr val="0066FF"/>
                </a:solidFill>
                <a:latin typeface="微软雅黑" pitchFamily="34" charset="-122"/>
                <a:ea typeface="微软雅黑" pitchFamily="34" charset="-122"/>
              </a:rPr>
              <a:t>Core i3</a:t>
            </a:r>
            <a:endParaRPr lang="zh-CN" altLang="en-US" sz="2400" b="1" dirty="0">
              <a:solidFill>
                <a:srgbClr val="0066FF"/>
              </a:solidFill>
              <a:latin typeface="微软雅黑" pitchFamily="34" charset="-122"/>
              <a:ea typeface="微软雅黑" pitchFamily="34" charset="-122"/>
            </a:endParaRPr>
          </a:p>
        </p:txBody>
      </p:sp>
      <p:sp>
        <p:nvSpPr>
          <p:cNvPr id="12" name="TextBox 11"/>
          <p:cNvSpPr txBox="1"/>
          <p:nvPr/>
        </p:nvSpPr>
        <p:spPr>
          <a:xfrm>
            <a:off x="2123728" y="293747"/>
            <a:ext cx="5897768" cy="830997"/>
          </a:xfrm>
          <a:prstGeom prst="rect">
            <a:avLst/>
          </a:prstGeom>
          <a:noFill/>
        </p:spPr>
        <p:txBody>
          <a:bodyPr wrap="none" rtlCol="0">
            <a:spAutoFit/>
          </a:bodyPr>
          <a:lstStyle/>
          <a:p>
            <a:r>
              <a:rPr lang="en-US" altLang="zh-CN" sz="4800" b="1" dirty="0" err="1" smtClean="0">
                <a:solidFill>
                  <a:srgbClr val="7030A0"/>
                </a:solidFill>
                <a:latin typeface="+mj-ea"/>
                <a:ea typeface="+mj-ea"/>
              </a:rPr>
              <a:t>intel</a:t>
            </a:r>
            <a:r>
              <a:rPr lang="en-US" altLang="zh-CN" sz="2800" b="1" dirty="0" smtClean="0">
                <a:latin typeface="+mj-ea"/>
                <a:ea typeface="+mj-ea"/>
              </a:rPr>
              <a:t>(intelligence</a:t>
            </a:r>
            <a:r>
              <a:rPr lang="zh-CN" altLang="en-US" sz="2800" b="1" dirty="0">
                <a:latin typeface="+mj-ea"/>
                <a:ea typeface="+mj-ea"/>
              </a:rPr>
              <a:t>，英特尔）</a:t>
            </a:r>
          </a:p>
        </p:txBody>
      </p:sp>
      <p:pic>
        <p:nvPicPr>
          <p:cNvPr id="8" name="Picture 2" descr="F:\计算机协会\计算机协会会徽01.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8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5"/>
                                        </p:tgtEl>
                                        <p:attrNameLst>
                                          <p:attrName>style.visibility</p:attrName>
                                        </p:attrNameLst>
                                      </p:cBhvr>
                                      <p:to>
                                        <p:strVal val="visible"/>
                                      </p:to>
                                    </p:set>
                                    <p:animEffect transition="in" filter="fade">
                                      <p:cBhvr>
                                        <p:cTn id="7" dur="1000"/>
                                        <p:tgtEl>
                                          <p:spTgt spid="2055"/>
                                        </p:tgtEl>
                                      </p:cBhvr>
                                    </p:animEffect>
                                    <p:anim calcmode="lin" valueType="num">
                                      <p:cBhvr>
                                        <p:cTn id="8" dur="1000" fill="hold"/>
                                        <p:tgtEl>
                                          <p:spTgt spid="2055"/>
                                        </p:tgtEl>
                                        <p:attrNameLst>
                                          <p:attrName>ppt_x</p:attrName>
                                        </p:attrNameLst>
                                      </p:cBhvr>
                                      <p:tavLst>
                                        <p:tav tm="0">
                                          <p:val>
                                            <p:strVal val="#ppt_x"/>
                                          </p:val>
                                        </p:tav>
                                        <p:tav tm="100000">
                                          <p:val>
                                            <p:strVal val="#ppt_x"/>
                                          </p:val>
                                        </p:tav>
                                      </p:tavLst>
                                    </p:anim>
                                    <p:anim calcmode="lin" valueType="num">
                                      <p:cBhvr>
                                        <p:cTn id="9" dur="1000" fill="hold"/>
                                        <p:tgtEl>
                                          <p:spTgt spid="205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055"/>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9218"/>
                                        </p:tgtEl>
                                        <p:attrNameLst>
                                          <p:attrName>style.visibility</p:attrName>
                                        </p:attrNameLst>
                                      </p:cBhvr>
                                      <p:to>
                                        <p:strVal val="visible"/>
                                      </p:to>
                                    </p:set>
                                    <p:anim calcmode="lin" valueType="num">
                                      <p:cBhvr additive="base">
                                        <p:cTn id="14" dur="500" fill="hold"/>
                                        <p:tgtEl>
                                          <p:spTgt spid="9218"/>
                                        </p:tgtEl>
                                        <p:attrNameLst>
                                          <p:attrName>ppt_x</p:attrName>
                                        </p:attrNameLst>
                                      </p:cBhvr>
                                      <p:tavLst>
                                        <p:tav tm="0">
                                          <p:val>
                                            <p:strVal val="0-#ppt_w/2"/>
                                          </p:val>
                                        </p:tav>
                                        <p:tav tm="100000">
                                          <p:val>
                                            <p:strVal val="#ppt_x"/>
                                          </p:val>
                                        </p:tav>
                                      </p:tavLst>
                                    </p:anim>
                                    <p:anim calcmode="lin" valueType="num">
                                      <p:cBhvr additive="base">
                                        <p:cTn id="15" dur="500" fill="hold"/>
                                        <p:tgtEl>
                                          <p:spTgt spid="9218"/>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221"/>
                                        </p:tgtEl>
                                        <p:attrNameLst>
                                          <p:attrName>style.visibility</p:attrName>
                                        </p:attrNameLst>
                                      </p:cBhvr>
                                      <p:to>
                                        <p:strVal val="visible"/>
                                      </p:to>
                                    </p:set>
                                    <p:animEffect transition="in" filter="fade">
                                      <p:cBhvr>
                                        <p:cTn id="24" dur="500"/>
                                        <p:tgtEl>
                                          <p:spTgt spid="92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9223"/>
                                        </p:tgtEl>
                                        <p:attrNameLst>
                                          <p:attrName>style.visibility</p:attrName>
                                        </p:attrNameLst>
                                      </p:cBhvr>
                                      <p:to>
                                        <p:strVal val="visible"/>
                                      </p:to>
                                    </p:set>
                                    <p:animEffect transition="in" filter="barn(inVertical)">
                                      <p:cBhvr>
                                        <p:cTn id="32" dur="500"/>
                                        <p:tgtEl>
                                          <p:spTgt spid="922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2052"/>
                                        </p:tgtEl>
                                        <p:attrNameLst>
                                          <p:attrName>style.visibility</p:attrName>
                                        </p:attrNameLst>
                                      </p:cBhvr>
                                      <p:to>
                                        <p:strVal val="visible"/>
                                      </p:to>
                                    </p:set>
                                    <p:animEffect transition="in" filter="fade">
                                      <p:cBhvr>
                                        <p:cTn id="40" dur="1000"/>
                                        <p:tgtEl>
                                          <p:spTgt spid="2052"/>
                                        </p:tgtEl>
                                      </p:cBhvr>
                                    </p:animEffect>
                                    <p:anim calcmode="lin" valueType="num">
                                      <p:cBhvr>
                                        <p:cTn id="41" dur="1000" fill="hold"/>
                                        <p:tgtEl>
                                          <p:spTgt spid="2052"/>
                                        </p:tgtEl>
                                        <p:attrNameLst>
                                          <p:attrName>ppt_x</p:attrName>
                                        </p:attrNameLst>
                                      </p:cBhvr>
                                      <p:tavLst>
                                        <p:tav tm="0">
                                          <p:val>
                                            <p:strVal val="#ppt_x"/>
                                          </p:val>
                                        </p:tav>
                                        <p:tav tm="100000">
                                          <p:val>
                                            <p:strVal val="#ppt_x"/>
                                          </p:val>
                                        </p:tav>
                                      </p:tavLst>
                                    </p:anim>
                                    <p:anim calcmode="lin" valueType="num">
                                      <p:cBhvr>
                                        <p:cTn id="42" dur="1000" fill="hold"/>
                                        <p:tgtEl>
                                          <p:spTgt spid="2052"/>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053"/>
                                        </p:tgtEl>
                                        <p:attrNameLst>
                                          <p:attrName>style.visibility</p:attrName>
                                        </p:attrNameLst>
                                      </p:cBhvr>
                                      <p:to>
                                        <p:strVal val="visible"/>
                                      </p:to>
                                    </p:set>
                                    <p:animEffect transition="in" filter="fade">
                                      <p:cBhvr>
                                        <p:cTn id="57" dur="1000"/>
                                        <p:tgtEl>
                                          <p:spTgt spid="2053"/>
                                        </p:tgtEl>
                                      </p:cBhvr>
                                    </p:animEffect>
                                    <p:anim calcmode="lin" valueType="num">
                                      <p:cBhvr>
                                        <p:cTn id="58" dur="1000" fill="hold"/>
                                        <p:tgtEl>
                                          <p:spTgt spid="2053"/>
                                        </p:tgtEl>
                                        <p:attrNameLst>
                                          <p:attrName>ppt_x</p:attrName>
                                        </p:attrNameLst>
                                      </p:cBhvr>
                                      <p:tavLst>
                                        <p:tav tm="0">
                                          <p:val>
                                            <p:strVal val="#ppt_x"/>
                                          </p:val>
                                        </p:tav>
                                        <p:tav tm="100000">
                                          <p:val>
                                            <p:strVal val="#ppt_x"/>
                                          </p:val>
                                        </p:tav>
                                      </p:tavLst>
                                    </p:anim>
                                    <p:anim calcmode="lin" valueType="num">
                                      <p:cBhvr>
                                        <p:cTn id="59"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2051"/>
                                        </p:tgtEl>
                                        <p:attrNameLst>
                                          <p:attrName>style.visibility</p:attrName>
                                        </p:attrNameLst>
                                      </p:cBhvr>
                                      <p:to>
                                        <p:strVal val="visible"/>
                                      </p:to>
                                    </p:set>
                                    <p:animEffect transition="in" filter="randombar(horizontal)">
                                      <p:cBhvr>
                                        <p:cTn id="64" dur="500"/>
                                        <p:tgtEl>
                                          <p:spTgt spid="2051"/>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randombar(horizontal)">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2050"/>
                                        </p:tgtEl>
                                        <p:attrNameLst>
                                          <p:attrName>style.visibility</p:attrName>
                                        </p:attrNameLst>
                                      </p:cBhvr>
                                      <p:to>
                                        <p:strVal val="visible"/>
                                      </p:to>
                                    </p:set>
                                    <p:anim calcmode="lin" valueType="num">
                                      <p:cBhvr additive="base">
                                        <p:cTn id="72" dur="500" fill="hold"/>
                                        <p:tgtEl>
                                          <p:spTgt spid="2050"/>
                                        </p:tgtEl>
                                        <p:attrNameLst>
                                          <p:attrName>ppt_x</p:attrName>
                                        </p:attrNameLst>
                                      </p:cBhvr>
                                      <p:tavLst>
                                        <p:tav tm="0">
                                          <p:val>
                                            <p:strVal val="1+#ppt_w/2"/>
                                          </p:val>
                                        </p:tav>
                                        <p:tav tm="100000">
                                          <p:val>
                                            <p:strVal val="#ppt_x"/>
                                          </p:val>
                                        </p:tav>
                                      </p:tavLst>
                                    </p:anim>
                                    <p:anim calcmode="lin" valueType="num">
                                      <p:cBhvr additive="base">
                                        <p:cTn id="73" dur="500" fill="hold"/>
                                        <p:tgtEl>
                                          <p:spTgt spid="2050"/>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1+#ppt_w/2"/>
                                          </p:val>
                                        </p:tav>
                                        <p:tav tm="100000">
                                          <p:val>
                                            <p:strVal val="#ppt_x"/>
                                          </p:val>
                                        </p:tav>
                                      </p:tavLst>
                                    </p:anim>
                                    <p:anim calcmode="lin" valueType="num">
                                      <p:cBhvr additive="base">
                                        <p:cTn id="77"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054"/>
                                        </p:tgtEl>
                                        <p:attrNameLst>
                                          <p:attrName>style.visibility</p:attrName>
                                        </p:attrNameLst>
                                      </p:cBhvr>
                                      <p:to>
                                        <p:strVal val="visible"/>
                                      </p:to>
                                    </p:set>
                                    <p:anim calcmode="lin" valueType="num">
                                      <p:cBhvr additive="base">
                                        <p:cTn id="82" dur="500" fill="hold"/>
                                        <p:tgtEl>
                                          <p:spTgt spid="2054"/>
                                        </p:tgtEl>
                                        <p:attrNameLst>
                                          <p:attrName>ppt_x</p:attrName>
                                        </p:attrNameLst>
                                      </p:cBhvr>
                                      <p:tavLst>
                                        <p:tav tm="0">
                                          <p:val>
                                            <p:strVal val="#ppt_x"/>
                                          </p:val>
                                        </p:tav>
                                        <p:tav tm="100000">
                                          <p:val>
                                            <p:strVal val="#ppt_x"/>
                                          </p:val>
                                        </p:tav>
                                      </p:tavLst>
                                    </p:anim>
                                    <p:anim calcmode="lin" valueType="num">
                                      <p:cBhvr additive="base">
                                        <p:cTn id="83" dur="500" fill="hold"/>
                                        <p:tgtEl>
                                          <p:spTgt spid="2054"/>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additive="base">
                                        <p:cTn id="86" dur="500" fill="hold"/>
                                        <p:tgtEl>
                                          <p:spTgt spid="28"/>
                                        </p:tgtEl>
                                        <p:attrNameLst>
                                          <p:attrName>ppt_x</p:attrName>
                                        </p:attrNameLst>
                                      </p:cBhvr>
                                      <p:tavLst>
                                        <p:tav tm="0">
                                          <p:val>
                                            <p:strVal val="#ppt_x"/>
                                          </p:val>
                                        </p:tav>
                                        <p:tav tm="100000">
                                          <p:val>
                                            <p:strVal val="#ppt_x"/>
                                          </p:val>
                                        </p:tav>
                                      </p:tavLst>
                                    </p:anim>
                                    <p:anim calcmode="lin" valueType="num">
                                      <p:cBhvr additive="base">
                                        <p:cTn id="8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8" grpId="0"/>
      <p:bldP spid="7" grpId="0"/>
      <p:bldP spid="10" grpId="0"/>
      <p:bldP spid="26" grpId="0"/>
      <p:bldP spid="27"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294" y="1892289"/>
            <a:ext cx="2682834" cy="1501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TextBox 3"/>
          <p:cNvSpPr txBox="1"/>
          <p:nvPr/>
        </p:nvSpPr>
        <p:spPr>
          <a:xfrm>
            <a:off x="323528" y="404664"/>
            <a:ext cx="3068469" cy="584775"/>
          </a:xfrm>
          <a:prstGeom prst="rect">
            <a:avLst/>
          </a:prstGeom>
          <a:noFill/>
        </p:spPr>
        <p:txBody>
          <a:bodyPr wrap="none" rtlCol="0">
            <a:spAutoFit/>
          </a:bodyPr>
          <a:lstStyle/>
          <a:p>
            <a:r>
              <a:rPr lang="zh-CN" altLang="en-US" sz="3200" b="1" dirty="0" smtClean="0">
                <a:latin typeface="+mj-ea"/>
                <a:ea typeface="+mj-ea"/>
              </a:rPr>
              <a:t>从</a:t>
            </a:r>
            <a:r>
              <a:rPr lang="zh-CN" altLang="en-US" sz="3200" b="1" dirty="0" smtClean="0">
                <a:solidFill>
                  <a:srgbClr val="00B0F0"/>
                </a:solidFill>
                <a:latin typeface="+mj-ea"/>
              </a:rPr>
              <a:t>物理零件</a:t>
            </a:r>
            <a:r>
              <a:rPr lang="zh-CN" altLang="en-US" sz="3200" b="1" dirty="0" smtClean="0">
                <a:latin typeface="+mj-ea"/>
              </a:rPr>
              <a:t>来</a:t>
            </a:r>
            <a:r>
              <a:rPr lang="zh-CN" altLang="en-US" sz="3200" b="1" dirty="0" smtClean="0">
                <a:latin typeface="+mj-ea"/>
                <a:ea typeface="+mj-ea"/>
              </a:rPr>
              <a:t>看</a:t>
            </a:r>
            <a:endParaRPr lang="zh-CN" altLang="en-US" sz="3200" b="1" dirty="0">
              <a:latin typeface="+mj-ea"/>
              <a:ea typeface="+mj-ea"/>
            </a:endParaRPr>
          </a:p>
        </p:txBody>
      </p:sp>
      <p:sp>
        <p:nvSpPr>
          <p:cNvPr id="3" name="TextBox 2"/>
          <p:cNvSpPr txBox="1"/>
          <p:nvPr/>
        </p:nvSpPr>
        <p:spPr>
          <a:xfrm>
            <a:off x="700234" y="1043444"/>
            <a:ext cx="6364243" cy="584775"/>
          </a:xfrm>
          <a:prstGeom prst="rect">
            <a:avLst/>
          </a:prstGeom>
          <a:noFill/>
        </p:spPr>
        <p:txBody>
          <a:bodyPr wrap="none" rtlCol="0">
            <a:spAutoFit/>
          </a:bodyPr>
          <a:lstStyle/>
          <a:p>
            <a:r>
              <a:rPr lang="zh-CN" altLang="en-US" sz="3200" b="1" dirty="0" smtClean="0">
                <a:latin typeface="+mj-ea"/>
                <a:ea typeface="+mj-ea"/>
              </a:rPr>
              <a:t>也就是看</a:t>
            </a:r>
            <a:r>
              <a:rPr lang="zh-CN" altLang="en-US" sz="3200" b="1" dirty="0">
                <a:latin typeface="+mj-ea"/>
                <a:ea typeface="+mj-ea"/>
              </a:rPr>
              <a:t>得见摸得着的外</a:t>
            </a:r>
            <a:r>
              <a:rPr lang="zh-CN" altLang="en-US" sz="3200" b="1" dirty="0" smtClean="0">
                <a:latin typeface="+mj-ea"/>
                <a:ea typeface="+mj-ea"/>
              </a:rPr>
              <a:t>观</a:t>
            </a:r>
            <a:r>
              <a:rPr lang="zh-CN" altLang="en-US" sz="3200" b="1" dirty="0">
                <a:latin typeface="+mj-ea"/>
                <a:ea typeface="+mj-ea"/>
              </a:rPr>
              <a:t>来</a:t>
            </a:r>
            <a:r>
              <a:rPr lang="zh-CN" altLang="en-US" sz="3200" b="1" dirty="0" smtClean="0">
                <a:latin typeface="+mj-ea"/>
                <a:ea typeface="+mj-ea"/>
              </a:rPr>
              <a:t>看</a:t>
            </a:r>
            <a:r>
              <a:rPr lang="zh-CN" altLang="en-US" sz="3200" b="1" dirty="0">
                <a:latin typeface="+mj-ea"/>
                <a:ea typeface="+mj-ea"/>
              </a:rPr>
              <a:t>：</a:t>
            </a:r>
          </a:p>
        </p:txBody>
      </p:sp>
      <p:sp>
        <p:nvSpPr>
          <p:cNvPr id="13" name="圆角矩形 12"/>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pic>
        <p:nvPicPr>
          <p:cNvPr id="206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1294" y="1755344"/>
            <a:ext cx="5694323" cy="4387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23" y="1767523"/>
            <a:ext cx="8717976" cy="441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97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063"/>
                                        </p:tgtEl>
                                        <p:attrNameLst>
                                          <p:attrName>style.visibility</p:attrName>
                                        </p:attrNameLst>
                                      </p:cBhvr>
                                      <p:to>
                                        <p:strVal val="visible"/>
                                      </p:to>
                                    </p:set>
                                    <p:animEffect transition="in" filter="fade">
                                      <p:cBhvr>
                                        <p:cTn id="17" dur="1000"/>
                                        <p:tgtEl>
                                          <p:spTgt spid="2063"/>
                                        </p:tgtEl>
                                      </p:cBhvr>
                                    </p:animEffect>
                                    <p:anim calcmode="lin" valueType="num">
                                      <p:cBhvr>
                                        <p:cTn id="18" dur="1000" fill="hold"/>
                                        <p:tgtEl>
                                          <p:spTgt spid="2063"/>
                                        </p:tgtEl>
                                        <p:attrNameLst>
                                          <p:attrName>ppt_x</p:attrName>
                                        </p:attrNameLst>
                                      </p:cBhvr>
                                      <p:tavLst>
                                        <p:tav tm="0">
                                          <p:val>
                                            <p:strVal val="#ppt_x"/>
                                          </p:val>
                                        </p:tav>
                                        <p:tav tm="100000">
                                          <p:val>
                                            <p:strVal val="#ppt_x"/>
                                          </p:val>
                                        </p:tav>
                                      </p:tavLst>
                                    </p:anim>
                                    <p:anim calcmode="lin" valueType="num">
                                      <p:cBhvr>
                                        <p:cTn id="19" dur="1000" fill="hold"/>
                                        <p:tgtEl>
                                          <p:spTgt spid="206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nodeType="clickEffect">
                                  <p:stCondLst>
                                    <p:cond delay="0"/>
                                  </p:stCondLst>
                                  <p:childTnLst>
                                    <p:set>
                                      <p:cBhvr>
                                        <p:cTn id="23" dur="1" fill="hold">
                                          <p:stCondLst>
                                            <p:cond delay="0"/>
                                          </p:stCondLst>
                                        </p:cTn>
                                        <p:tgtEl>
                                          <p:spTgt spid="2064"/>
                                        </p:tgtEl>
                                        <p:attrNameLst>
                                          <p:attrName>style.visibility</p:attrName>
                                        </p:attrNameLst>
                                      </p:cBhvr>
                                      <p:to>
                                        <p:strVal val="visible"/>
                                      </p:to>
                                    </p:set>
                                    <p:animEffect transition="in" filter="barn(inHorizontal)">
                                      <p:cBhvr>
                                        <p:cTn id="24" dur="500"/>
                                        <p:tgtEl>
                                          <p:spTgt spid="206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right)">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5" name="Picture 13" descr="C:\Users\SONY\Desktop\ce9tunNuYZ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26" y="1566578"/>
            <a:ext cx="7840674" cy="4735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8204"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4651" y="4588858"/>
            <a:ext cx="1971765" cy="1864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646605" cy="923330"/>
          </a:xfrm>
          <a:prstGeom prst="rect">
            <a:avLst/>
          </a:prstGeom>
        </p:spPr>
        <p:txBody>
          <a:bodyPr wrap="none">
            <a:spAutoFit/>
          </a:bodyPr>
          <a:lstStyle/>
          <a:p>
            <a:pPr lvl="0"/>
            <a:r>
              <a:rPr lang="en-US" altLang="zh-CN" sz="5400" b="1" dirty="0" smtClean="0">
                <a:solidFill>
                  <a:srgbClr val="00B0F0"/>
                </a:solidFill>
                <a:latin typeface="Arial" pitchFamily="34" charset="0"/>
                <a:cs typeface="Arial" pitchFamily="34" charset="0"/>
              </a:rPr>
              <a:t>CPU</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TextBox 1"/>
          <p:cNvSpPr txBox="1"/>
          <p:nvPr/>
        </p:nvSpPr>
        <p:spPr>
          <a:xfrm>
            <a:off x="2189086" y="303630"/>
            <a:ext cx="6862776" cy="830997"/>
          </a:xfrm>
          <a:prstGeom prst="rect">
            <a:avLst/>
          </a:prstGeom>
          <a:noFill/>
        </p:spPr>
        <p:txBody>
          <a:bodyPr wrap="none" rtlCol="0">
            <a:spAutoFit/>
          </a:bodyPr>
          <a:lstStyle/>
          <a:p>
            <a:r>
              <a:rPr lang="en-US" altLang="zh-CN" sz="4800" b="1" dirty="0" smtClean="0">
                <a:solidFill>
                  <a:srgbClr val="7030A0"/>
                </a:solidFill>
                <a:latin typeface="+mj-ea"/>
                <a:ea typeface="+mj-ea"/>
              </a:rPr>
              <a:t>AMD</a:t>
            </a:r>
            <a:r>
              <a:rPr lang="en-US" altLang="zh-CN" sz="2800" b="1" dirty="0" smtClean="0">
                <a:latin typeface="+mj-ea"/>
                <a:ea typeface="+mj-ea"/>
              </a:rPr>
              <a:t>(</a:t>
            </a:r>
            <a:r>
              <a:rPr lang="zh-CN" altLang="en-US" sz="2800" b="1" dirty="0">
                <a:latin typeface="+mj-ea"/>
                <a:ea typeface="+mj-ea"/>
              </a:rPr>
              <a:t>超微半导</a:t>
            </a:r>
            <a:r>
              <a:rPr lang="zh-CN" altLang="en-US" sz="2800" b="1" dirty="0" smtClean="0">
                <a:latin typeface="+mj-ea"/>
                <a:ea typeface="+mj-ea"/>
              </a:rPr>
              <a:t>体、</a:t>
            </a:r>
            <a:r>
              <a:rPr lang="zh-CN" altLang="en-US" sz="2800" b="1" dirty="0"/>
              <a:t>先进微电子</a:t>
            </a:r>
            <a:r>
              <a:rPr lang="zh-CN" altLang="en-US" sz="2800" b="1" dirty="0" smtClean="0"/>
              <a:t>器</a:t>
            </a:r>
            <a:r>
              <a:rPr lang="zh-CN" altLang="en-US" sz="2800" b="1" dirty="0"/>
              <a:t>件公司</a:t>
            </a:r>
            <a:r>
              <a:rPr lang="en-US" altLang="zh-CN" sz="2800" b="1" dirty="0" smtClean="0">
                <a:latin typeface="+mj-ea"/>
                <a:ea typeface="+mj-ea"/>
              </a:rPr>
              <a:t>)</a:t>
            </a:r>
            <a:endParaRPr lang="zh-CN" altLang="en-US" sz="2800" b="1" dirty="0">
              <a:latin typeface="+mj-ea"/>
              <a:ea typeface="+mj-ea"/>
            </a:endParaRPr>
          </a:p>
        </p:txBody>
      </p:sp>
      <p:pic>
        <p:nvPicPr>
          <p:cNvPr id="10"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122" t="7905" r="11251"/>
          <a:stretch/>
        </p:blipFill>
        <p:spPr bwMode="auto">
          <a:xfrm>
            <a:off x="6344651" y="1801321"/>
            <a:ext cx="1971765" cy="1832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descr="C:\Users\SONY\Desktop\c75c10385343fbf2fef68129b07eca8064380cd79023afdd.jpg"/>
          <p:cNvPicPr>
            <a:picLocks noChangeAspect="1" noChangeArrowheads="1"/>
          </p:cNvPicPr>
          <p:nvPr/>
        </p:nvPicPr>
        <p:blipFill rotWithShape="1">
          <a:blip r:embed="rId7">
            <a:extLst>
              <a:ext uri="{28A0092B-C50C-407E-A947-70E740481C1C}">
                <a14:useLocalDpi xmlns:a14="http://schemas.microsoft.com/office/drawing/2010/main" val="0"/>
              </a:ext>
            </a:extLst>
          </a:blip>
          <a:srcRect l="14171" t="4453" r="14171"/>
          <a:stretch/>
        </p:blipFill>
        <p:spPr bwMode="auto">
          <a:xfrm>
            <a:off x="3316670" y="1801321"/>
            <a:ext cx="1978498" cy="1828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819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094" y="1801303"/>
            <a:ext cx="1771650"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888255" y="1339638"/>
            <a:ext cx="803425" cy="461665"/>
          </a:xfrm>
          <a:prstGeom prst="rect">
            <a:avLst/>
          </a:prstGeom>
        </p:spPr>
        <p:txBody>
          <a:bodyPr wrap="none">
            <a:spAutoFit/>
          </a:bodyPr>
          <a:lstStyle/>
          <a:p>
            <a:r>
              <a:rPr lang="zh-CN" altLang="en-US" sz="2400" b="1" dirty="0" smtClean="0">
                <a:solidFill>
                  <a:srgbClr val="00B050"/>
                </a:solidFill>
              </a:rPr>
              <a:t>毒</a:t>
            </a:r>
            <a:r>
              <a:rPr lang="zh-CN" altLang="en-US" sz="2400" b="1" dirty="0">
                <a:solidFill>
                  <a:srgbClr val="00B050"/>
                </a:solidFill>
              </a:rPr>
              <a:t>龙</a:t>
            </a:r>
          </a:p>
        </p:txBody>
      </p:sp>
      <p:sp>
        <p:nvSpPr>
          <p:cNvPr id="5" name="矩形 4"/>
          <p:cNvSpPr/>
          <p:nvPr/>
        </p:nvSpPr>
        <p:spPr>
          <a:xfrm>
            <a:off x="3912591" y="1335746"/>
            <a:ext cx="803425" cy="461665"/>
          </a:xfrm>
          <a:prstGeom prst="rect">
            <a:avLst/>
          </a:prstGeom>
        </p:spPr>
        <p:txBody>
          <a:bodyPr wrap="none">
            <a:spAutoFit/>
          </a:bodyPr>
          <a:lstStyle/>
          <a:p>
            <a:r>
              <a:rPr lang="zh-CN" altLang="en-US" sz="2400" b="1" dirty="0">
                <a:solidFill>
                  <a:srgbClr val="00B050"/>
                </a:solidFill>
              </a:rPr>
              <a:t>闪龙</a:t>
            </a:r>
          </a:p>
        </p:txBody>
      </p:sp>
      <p:sp>
        <p:nvSpPr>
          <p:cNvPr id="7" name="矩形 6"/>
          <p:cNvSpPr/>
          <p:nvPr/>
        </p:nvSpPr>
        <p:spPr>
          <a:xfrm>
            <a:off x="6936927" y="1339656"/>
            <a:ext cx="803425" cy="461665"/>
          </a:xfrm>
          <a:prstGeom prst="rect">
            <a:avLst/>
          </a:prstGeom>
        </p:spPr>
        <p:txBody>
          <a:bodyPr wrap="none">
            <a:spAutoFit/>
          </a:bodyPr>
          <a:lstStyle/>
          <a:p>
            <a:r>
              <a:rPr lang="zh-CN" altLang="en-US" sz="2400" b="1" dirty="0" smtClean="0">
                <a:solidFill>
                  <a:srgbClr val="00B050"/>
                </a:solidFill>
              </a:rPr>
              <a:t>速</a:t>
            </a:r>
            <a:r>
              <a:rPr lang="zh-CN" altLang="en-US" sz="2400" b="1" dirty="0">
                <a:solidFill>
                  <a:srgbClr val="00B050"/>
                </a:solidFill>
              </a:rPr>
              <a:t>龙</a:t>
            </a:r>
          </a:p>
        </p:txBody>
      </p:sp>
      <p:pic>
        <p:nvPicPr>
          <p:cNvPr id="8202" name="Picture 10" descr="http://d.hiphotos.baidu.com/baike/c%3DbaikeA3%2C10%2C95/sign=a2f7b036d11373f0e13f38cecd642eba/b58f8c5494eef01f499d3088e0fe9925bd315c6035a85dcd.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321" t="7897" r="20893" b="7897"/>
          <a:stretch/>
        </p:blipFill>
        <p:spPr bwMode="auto">
          <a:xfrm>
            <a:off x="441663" y="4554107"/>
            <a:ext cx="1877446" cy="1837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1" name="矩形 10"/>
          <p:cNvSpPr/>
          <p:nvPr/>
        </p:nvSpPr>
        <p:spPr>
          <a:xfrm>
            <a:off x="888255" y="4127193"/>
            <a:ext cx="803425" cy="461665"/>
          </a:xfrm>
          <a:prstGeom prst="rect">
            <a:avLst/>
          </a:prstGeom>
        </p:spPr>
        <p:txBody>
          <a:bodyPr wrap="none">
            <a:spAutoFit/>
          </a:bodyPr>
          <a:lstStyle/>
          <a:p>
            <a:r>
              <a:rPr lang="zh-CN" altLang="en-US" sz="2400" b="1" dirty="0">
                <a:solidFill>
                  <a:srgbClr val="00B050"/>
                </a:solidFill>
              </a:rPr>
              <a:t>炫龙</a:t>
            </a:r>
          </a:p>
        </p:txBody>
      </p:sp>
      <p:sp>
        <p:nvSpPr>
          <p:cNvPr id="12" name="矩形 11"/>
          <p:cNvSpPr/>
          <p:nvPr/>
        </p:nvSpPr>
        <p:spPr>
          <a:xfrm>
            <a:off x="3911686" y="4117419"/>
            <a:ext cx="803425" cy="461665"/>
          </a:xfrm>
          <a:prstGeom prst="rect">
            <a:avLst/>
          </a:prstGeom>
        </p:spPr>
        <p:txBody>
          <a:bodyPr wrap="none">
            <a:spAutoFit/>
          </a:bodyPr>
          <a:lstStyle/>
          <a:p>
            <a:r>
              <a:rPr lang="zh-CN" altLang="en-US" sz="2400" b="1" dirty="0">
                <a:solidFill>
                  <a:srgbClr val="00B050"/>
                </a:solidFill>
              </a:rPr>
              <a:t>羿龙</a:t>
            </a:r>
          </a:p>
        </p:txBody>
      </p:sp>
      <p:pic>
        <p:nvPicPr>
          <p:cNvPr id="8203"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16670" y="4526876"/>
            <a:ext cx="1978497" cy="18914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6935117" y="4117419"/>
            <a:ext cx="803425" cy="461665"/>
          </a:xfrm>
          <a:prstGeom prst="rect">
            <a:avLst/>
          </a:prstGeom>
        </p:spPr>
        <p:txBody>
          <a:bodyPr wrap="none">
            <a:spAutoFit/>
          </a:bodyPr>
          <a:lstStyle/>
          <a:p>
            <a:r>
              <a:rPr lang="zh-CN" altLang="en-US" sz="2400" b="1" dirty="0">
                <a:solidFill>
                  <a:srgbClr val="00B050"/>
                </a:solidFill>
              </a:rPr>
              <a:t>皓龙</a:t>
            </a:r>
          </a:p>
        </p:txBody>
      </p:sp>
    </p:spTree>
    <p:extLst>
      <p:ext uri="{BB962C8B-B14F-4D97-AF65-F5344CB8AC3E}">
        <p14:creationId xmlns:p14="http://schemas.microsoft.com/office/powerpoint/2010/main" val="183197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205"/>
                                        </p:tgtEl>
                                        <p:attrNameLst>
                                          <p:attrName>style.visibility</p:attrName>
                                        </p:attrNameLst>
                                      </p:cBhvr>
                                      <p:to>
                                        <p:strVal val="visible"/>
                                      </p:to>
                                    </p:set>
                                    <p:animEffect transition="in" filter="fade">
                                      <p:cBhvr>
                                        <p:cTn id="7" dur="1000"/>
                                        <p:tgtEl>
                                          <p:spTgt spid="8205"/>
                                        </p:tgtEl>
                                      </p:cBhvr>
                                    </p:animEffect>
                                    <p:anim calcmode="lin" valueType="num">
                                      <p:cBhvr>
                                        <p:cTn id="8" dur="1000" fill="hold"/>
                                        <p:tgtEl>
                                          <p:spTgt spid="8205"/>
                                        </p:tgtEl>
                                        <p:attrNameLst>
                                          <p:attrName>ppt_x</p:attrName>
                                        </p:attrNameLst>
                                      </p:cBhvr>
                                      <p:tavLst>
                                        <p:tav tm="0">
                                          <p:val>
                                            <p:strVal val="#ppt_x"/>
                                          </p:val>
                                        </p:tav>
                                        <p:tav tm="100000">
                                          <p:val>
                                            <p:strVal val="#ppt_x"/>
                                          </p:val>
                                        </p:tav>
                                      </p:tavLst>
                                    </p:anim>
                                    <p:anim calcmode="lin" valueType="num">
                                      <p:cBhvr>
                                        <p:cTn id="9" dur="1000" fill="hold"/>
                                        <p:tgtEl>
                                          <p:spTgt spid="820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8205"/>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198"/>
                                        </p:tgtEl>
                                        <p:attrNameLst>
                                          <p:attrName>style.visibility</p:attrName>
                                        </p:attrNameLst>
                                      </p:cBhvr>
                                      <p:to>
                                        <p:strVal val="visible"/>
                                      </p:to>
                                    </p:set>
                                    <p:animEffect transition="in" filter="fade">
                                      <p:cBhvr>
                                        <p:cTn id="14" dur="500"/>
                                        <p:tgtEl>
                                          <p:spTgt spid="819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95"/>
                                        </p:tgtEl>
                                        <p:attrNameLst>
                                          <p:attrName>style.visibility</p:attrName>
                                        </p:attrNameLst>
                                      </p:cBhvr>
                                      <p:to>
                                        <p:strVal val="visible"/>
                                      </p:to>
                                    </p:set>
                                    <p:animEffect transition="in" filter="wipe(left)">
                                      <p:cBhvr>
                                        <p:cTn id="22" dur="500"/>
                                        <p:tgtEl>
                                          <p:spTgt spid="819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202"/>
                                        </p:tgtEl>
                                        <p:attrNameLst>
                                          <p:attrName>style.visibility</p:attrName>
                                        </p:attrNameLst>
                                      </p:cBhvr>
                                      <p:to>
                                        <p:strVal val="visible"/>
                                      </p:to>
                                    </p:set>
                                    <p:animEffect transition="in" filter="fade">
                                      <p:cBhvr>
                                        <p:cTn id="38" dur="1000"/>
                                        <p:tgtEl>
                                          <p:spTgt spid="8202"/>
                                        </p:tgtEl>
                                      </p:cBhvr>
                                    </p:animEffect>
                                    <p:anim calcmode="lin" valueType="num">
                                      <p:cBhvr>
                                        <p:cTn id="39" dur="1000" fill="hold"/>
                                        <p:tgtEl>
                                          <p:spTgt spid="8202"/>
                                        </p:tgtEl>
                                        <p:attrNameLst>
                                          <p:attrName>ppt_x</p:attrName>
                                        </p:attrNameLst>
                                      </p:cBhvr>
                                      <p:tavLst>
                                        <p:tav tm="0">
                                          <p:val>
                                            <p:strVal val="#ppt_x"/>
                                          </p:val>
                                        </p:tav>
                                        <p:tav tm="100000">
                                          <p:val>
                                            <p:strVal val="#ppt_x"/>
                                          </p:val>
                                        </p:tav>
                                      </p:tavLst>
                                    </p:anim>
                                    <p:anim calcmode="lin" valueType="num">
                                      <p:cBhvr>
                                        <p:cTn id="40" dur="1000" fill="hold"/>
                                        <p:tgtEl>
                                          <p:spTgt spid="820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8203"/>
                                        </p:tgtEl>
                                        <p:attrNameLst>
                                          <p:attrName>style.visibility</p:attrName>
                                        </p:attrNameLst>
                                      </p:cBhvr>
                                      <p:to>
                                        <p:strVal val="visible"/>
                                      </p:to>
                                    </p:set>
                                    <p:anim calcmode="lin" valueType="num">
                                      <p:cBhvr additive="base">
                                        <p:cTn id="50" dur="500" fill="hold"/>
                                        <p:tgtEl>
                                          <p:spTgt spid="8203"/>
                                        </p:tgtEl>
                                        <p:attrNameLst>
                                          <p:attrName>ppt_x</p:attrName>
                                        </p:attrNameLst>
                                      </p:cBhvr>
                                      <p:tavLst>
                                        <p:tav tm="0">
                                          <p:val>
                                            <p:strVal val="0-#ppt_w/2"/>
                                          </p:val>
                                        </p:tav>
                                        <p:tav tm="100000">
                                          <p:val>
                                            <p:strVal val="#ppt_x"/>
                                          </p:val>
                                        </p:tav>
                                      </p:tavLst>
                                    </p:anim>
                                    <p:anim calcmode="lin" valueType="num">
                                      <p:cBhvr additive="base">
                                        <p:cTn id="51" dur="500" fill="hold"/>
                                        <p:tgtEl>
                                          <p:spTgt spid="8203"/>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0-#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8204"/>
                                        </p:tgtEl>
                                        <p:attrNameLst>
                                          <p:attrName>style.visibility</p:attrName>
                                        </p:attrNameLst>
                                      </p:cBhvr>
                                      <p:to>
                                        <p:strVal val="visible"/>
                                      </p:to>
                                    </p:set>
                                    <p:animEffect transition="in" filter="fade">
                                      <p:cBhvr>
                                        <p:cTn id="60" dur="1000"/>
                                        <p:tgtEl>
                                          <p:spTgt spid="8204"/>
                                        </p:tgtEl>
                                      </p:cBhvr>
                                    </p:animEffect>
                                    <p:anim calcmode="lin" valueType="num">
                                      <p:cBhvr>
                                        <p:cTn id="61" dur="1000" fill="hold"/>
                                        <p:tgtEl>
                                          <p:spTgt spid="8204"/>
                                        </p:tgtEl>
                                        <p:attrNameLst>
                                          <p:attrName>ppt_x</p:attrName>
                                        </p:attrNameLst>
                                      </p:cBhvr>
                                      <p:tavLst>
                                        <p:tav tm="0">
                                          <p:val>
                                            <p:strVal val="#ppt_x"/>
                                          </p:val>
                                        </p:tav>
                                        <p:tav tm="100000">
                                          <p:val>
                                            <p:strVal val="#ppt_x"/>
                                          </p:val>
                                        </p:tav>
                                      </p:tavLst>
                                    </p:anim>
                                    <p:anim calcmode="lin" valueType="num">
                                      <p:cBhvr>
                                        <p:cTn id="62" dur="1000" fill="hold"/>
                                        <p:tgtEl>
                                          <p:spTgt spid="820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1" grpId="0"/>
      <p:bldP spid="12"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646605" cy="923330"/>
          </a:xfrm>
          <a:prstGeom prst="rect">
            <a:avLst/>
          </a:prstGeom>
        </p:spPr>
        <p:txBody>
          <a:bodyPr wrap="none">
            <a:spAutoFit/>
          </a:bodyPr>
          <a:lstStyle/>
          <a:p>
            <a:pPr lvl="0"/>
            <a:r>
              <a:rPr lang="en-US" altLang="zh-CN" sz="5400" b="1" dirty="0" smtClean="0">
                <a:solidFill>
                  <a:srgbClr val="00B0F0"/>
                </a:solidFill>
                <a:latin typeface="Arial" pitchFamily="34" charset="0"/>
                <a:cs typeface="Arial" pitchFamily="34" charset="0"/>
              </a:rPr>
              <a:t>CPU</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TextBox 1"/>
          <p:cNvSpPr txBox="1"/>
          <p:nvPr/>
        </p:nvSpPr>
        <p:spPr>
          <a:xfrm>
            <a:off x="2189086" y="404664"/>
            <a:ext cx="3661580" cy="646331"/>
          </a:xfrm>
          <a:prstGeom prst="rect">
            <a:avLst/>
          </a:prstGeom>
          <a:noFill/>
        </p:spPr>
        <p:txBody>
          <a:bodyPr wrap="none" rtlCol="0">
            <a:spAutoFit/>
          </a:bodyPr>
          <a:lstStyle/>
          <a:p>
            <a:r>
              <a:rPr lang="zh-CN" altLang="en-US" sz="3600" b="1" dirty="0" smtClean="0">
                <a:latin typeface="+mj-ea"/>
                <a:ea typeface="+mj-ea"/>
              </a:rPr>
              <a:t>台式</a:t>
            </a:r>
            <a:r>
              <a:rPr lang="en-US" altLang="zh-CN" sz="3600" b="1" dirty="0" smtClean="0">
                <a:latin typeface="+mj-ea"/>
                <a:ea typeface="+mj-ea"/>
              </a:rPr>
              <a:t>cpu</a:t>
            </a:r>
            <a:r>
              <a:rPr lang="zh-CN" altLang="en-US" sz="3600" b="1" dirty="0">
                <a:latin typeface="+mj-ea"/>
                <a:ea typeface="+mj-ea"/>
              </a:rPr>
              <a:t>插槽类型</a:t>
            </a:r>
          </a:p>
        </p:txBody>
      </p:sp>
      <p:sp>
        <p:nvSpPr>
          <p:cNvPr id="3" name="矩形 2"/>
          <p:cNvSpPr/>
          <p:nvPr/>
        </p:nvSpPr>
        <p:spPr>
          <a:xfrm>
            <a:off x="5112060" y="2517237"/>
            <a:ext cx="3132348" cy="3046988"/>
          </a:xfrm>
          <a:prstGeom prst="rect">
            <a:avLst/>
          </a:prstGeom>
        </p:spPr>
        <p:txBody>
          <a:bodyPr wrap="square">
            <a:spAutoFit/>
          </a:bodyPr>
          <a:lstStyle/>
          <a:p>
            <a:r>
              <a:rPr lang="en-US" altLang="zh-CN" sz="3200" b="1" dirty="0">
                <a:latin typeface="+mn-ea"/>
              </a:rPr>
              <a:t>▪ Socket </a:t>
            </a:r>
            <a:r>
              <a:rPr lang="en-US" altLang="zh-CN" sz="3200" b="1" dirty="0" smtClean="0">
                <a:latin typeface="+mn-ea"/>
              </a:rPr>
              <a:t>FM2</a:t>
            </a:r>
            <a:r>
              <a:rPr lang="en-US" altLang="zh-CN" sz="3200" b="1" dirty="0">
                <a:latin typeface="+mn-ea"/>
              </a:rPr>
              <a:t> </a:t>
            </a:r>
            <a:endParaRPr lang="en-US" altLang="zh-CN" sz="3200" b="1" dirty="0" smtClean="0">
              <a:latin typeface="+mn-ea"/>
            </a:endParaRPr>
          </a:p>
          <a:p>
            <a:r>
              <a:rPr lang="en-US" altLang="zh-CN" sz="3200" b="1" dirty="0" smtClean="0">
                <a:latin typeface="+mn-ea"/>
              </a:rPr>
              <a:t>▪ </a:t>
            </a:r>
            <a:r>
              <a:rPr lang="en-US" altLang="zh-CN" sz="3200" b="1" dirty="0">
                <a:latin typeface="+mn-ea"/>
              </a:rPr>
              <a:t>Socket </a:t>
            </a:r>
            <a:r>
              <a:rPr lang="en-US" altLang="zh-CN" sz="3200" b="1" dirty="0" smtClean="0">
                <a:latin typeface="+mn-ea"/>
              </a:rPr>
              <a:t>FM1          </a:t>
            </a:r>
          </a:p>
          <a:p>
            <a:r>
              <a:rPr lang="en-US" altLang="zh-CN" sz="3200" b="1" dirty="0" smtClean="0">
                <a:latin typeface="+mn-ea"/>
              </a:rPr>
              <a:t>▪ </a:t>
            </a:r>
            <a:r>
              <a:rPr lang="en-US" altLang="zh-CN" sz="3200" b="1" dirty="0">
                <a:latin typeface="+mn-ea"/>
              </a:rPr>
              <a:t>Socket AM3+ </a:t>
            </a:r>
            <a:r>
              <a:rPr lang="zh-CN" altLang="en-US" sz="3200" b="1" dirty="0" smtClean="0">
                <a:latin typeface="+mn-ea"/>
              </a:rPr>
              <a:t>   </a:t>
            </a:r>
            <a:endParaRPr lang="en-US" altLang="zh-CN" sz="3200" b="1" dirty="0" smtClean="0">
              <a:latin typeface="+mn-ea"/>
            </a:endParaRPr>
          </a:p>
          <a:p>
            <a:r>
              <a:rPr lang="en-US" altLang="zh-CN" sz="3200" b="1" dirty="0" smtClean="0">
                <a:latin typeface="+mn-ea"/>
              </a:rPr>
              <a:t>▪ </a:t>
            </a:r>
            <a:r>
              <a:rPr lang="en-US" altLang="zh-CN" sz="3200" b="1" dirty="0">
                <a:latin typeface="+mn-ea"/>
              </a:rPr>
              <a:t>Socket </a:t>
            </a:r>
            <a:r>
              <a:rPr lang="en-US" altLang="zh-CN" sz="3200" b="1" dirty="0" smtClean="0">
                <a:latin typeface="+mn-ea"/>
              </a:rPr>
              <a:t>AM3</a:t>
            </a:r>
            <a:r>
              <a:rPr lang="en-US" altLang="zh-CN" sz="3200" b="1" dirty="0">
                <a:latin typeface="+mn-ea"/>
              </a:rPr>
              <a:t> </a:t>
            </a:r>
            <a:r>
              <a:rPr lang="en-US" altLang="zh-CN" sz="3200" b="1" dirty="0" smtClean="0">
                <a:latin typeface="+mn-ea"/>
              </a:rPr>
              <a:t>    </a:t>
            </a:r>
          </a:p>
          <a:p>
            <a:r>
              <a:rPr lang="en-US" altLang="zh-CN" sz="3200" b="1" dirty="0" smtClean="0">
                <a:latin typeface="+mn-ea"/>
              </a:rPr>
              <a:t>▪ Socket </a:t>
            </a:r>
            <a:r>
              <a:rPr lang="en-US" altLang="zh-CN" sz="3200" b="1" dirty="0">
                <a:latin typeface="+mn-ea"/>
              </a:rPr>
              <a:t>AM2</a:t>
            </a:r>
            <a:r>
              <a:rPr lang="en-US" altLang="zh-CN" sz="3200" b="1" dirty="0" smtClean="0">
                <a:latin typeface="+mn-ea"/>
              </a:rPr>
              <a:t>+    </a:t>
            </a:r>
          </a:p>
          <a:p>
            <a:r>
              <a:rPr lang="en-US" altLang="zh-CN" sz="3200" b="1" dirty="0" smtClean="0">
                <a:latin typeface="+mn-ea"/>
              </a:rPr>
              <a:t>▪ </a:t>
            </a:r>
            <a:r>
              <a:rPr lang="en-US" altLang="zh-CN" sz="3200" b="1" dirty="0">
                <a:latin typeface="+mn-ea"/>
              </a:rPr>
              <a:t>Socket AM2 </a:t>
            </a:r>
          </a:p>
        </p:txBody>
      </p:sp>
      <p:sp>
        <p:nvSpPr>
          <p:cNvPr id="7" name="矩形 6"/>
          <p:cNvSpPr/>
          <p:nvPr/>
        </p:nvSpPr>
        <p:spPr>
          <a:xfrm>
            <a:off x="610242" y="2517237"/>
            <a:ext cx="2520280" cy="3046988"/>
          </a:xfrm>
          <a:prstGeom prst="rect">
            <a:avLst/>
          </a:prstGeom>
        </p:spPr>
        <p:txBody>
          <a:bodyPr wrap="square">
            <a:spAutoFit/>
          </a:bodyPr>
          <a:lstStyle/>
          <a:p>
            <a:r>
              <a:rPr lang="en-US" altLang="zh-CN" sz="3200" b="1" dirty="0">
                <a:latin typeface="+mn-ea"/>
              </a:rPr>
              <a:t>▪ LGA 1150 </a:t>
            </a:r>
            <a:endParaRPr lang="zh-CN" altLang="en-US" sz="3200" b="1" dirty="0">
              <a:latin typeface="+mn-ea"/>
            </a:endParaRPr>
          </a:p>
          <a:p>
            <a:r>
              <a:rPr lang="en-US" altLang="zh-CN" sz="3200" b="1" dirty="0">
                <a:latin typeface="+mn-ea"/>
              </a:rPr>
              <a:t>▪ LGA 2011</a:t>
            </a:r>
            <a:endParaRPr lang="zh-CN" altLang="en-US" sz="3200" b="1" dirty="0">
              <a:latin typeface="+mn-ea"/>
            </a:endParaRPr>
          </a:p>
          <a:p>
            <a:r>
              <a:rPr lang="en-US" altLang="zh-CN" sz="3200" b="1" dirty="0">
                <a:latin typeface="+mn-ea"/>
              </a:rPr>
              <a:t>▪ LGA 1155</a:t>
            </a:r>
          </a:p>
          <a:p>
            <a:r>
              <a:rPr lang="en-US" altLang="zh-CN" sz="3200" b="1" dirty="0">
                <a:latin typeface="+mn-ea"/>
              </a:rPr>
              <a:t>▪ LGA 1156</a:t>
            </a:r>
          </a:p>
          <a:p>
            <a:r>
              <a:rPr lang="en-US" altLang="zh-CN" sz="3200" b="1" dirty="0">
                <a:latin typeface="+mn-ea"/>
              </a:rPr>
              <a:t>▪ LGA 1366</a:t>
            </a:r>
          </a:p>
          <a:p>
            <a:r>
              <a:rPr lang="en-US" altLang="zh-CN" sz="3200" b="1" dirty="0">
                <a:latin typeface="+mn-ea"/>
              </a:rPr>
              <a:t>▪ LGA 775</a:t>
            </a:r>
          </a:p>
        </p:txBody>
      </p:sp>
      <p:sp>
        <p:nvSpPr>
          <p:cNvPr id="10" name="TextBox 9"/>
          <p:cNvSpPr txBox="1"/>
          <p:nvPr/>
        </p:nvSpPr>
        <p:spPr>
          <a:xfrm>
            <a:off x="1042290" y="1732406"/>
            <a:ext cx="1739579" cy="830997"/>
          </a:xfrm>
          <a:prstGeom prst="rect">
            <a:avLst/>
          </a:prstGeom>
          <a:noFill/>
        </p:spPr>
        <p:txBody>
          <a:bodyPr wrap="none" rtlCol="0">
            <a:spAutoFit/>
          </a:bodyPr>
          <a:lstStyle/>
          <a:p>
            <a:r>
              <a:rPr lang="en-US" altLang="zh-CN" sz="4800" b="1" dirty="0" err="1">
                <a:solidFill>
                  <a:srgbClr val="7030A0"/>
                </a:solidFill>
                <a:latin typeface="+mj-ea"/>
                <a:ea typeface="+mj-ea"/>
              </a:rPr>
              <a:t>intel</a:t>
            </a:r>
            <a:endParaRPr lang="zh-CN" altLang="en-US" sz="4800" b="1" dirty="0">
              <a:solidFill>
                <a:srgbClr val="7030A0"/>
              </a:solidFill>
              <a:latin typeface="+mj-ea"/>
              <a:ea typeface="+mj-ea"/>
            </a:endParaRPr>
          </a:p>
        </p:txBody>
      </p:sp>
      <p:sp>
        <p:nvSpPr>
          <p:cNvPr id="15" name="TextBox 14"/>
          <p:cNvSpPr txBox="1"/>
          <p:nvPr/>
        </p:nvSpPr>
        <p:spPr>
          <a:xfrm>
            <a:off x="5767619" y="1732406"/>
            <a:ext cx="1117614" cy="830997"/>
          </a:xfrm>
          <a:prstGeom prst="rect">
            <a:avLst/>
          </a:prstGeom>
          <a:noFill/>
        </p:spPr>
        <p:txBody>
          <a:bodyPr wrap="none" rtlCol="0">
            <a:spAutoFit/>
          </a:bodyPr>
          <a:lstStyle/>
          <a:p>
            <a:r>
              <a:rPr lang="en-US" altLang="zh-CN" sz="4800" b="1" dirty="0" smtClean="0">
                <a:solidFill>
                  <a:srgbClr val="7030A0"/>
                </a:solidFill>
                <a:latin typeface="+mj-ea"/>
                <a:ea typeface="+mj-ea"/>
              </a:rPr>
              <a:t>AMD</a:t>
            </a:r>
            <a:endParaRPr lang="zh-CN" altLang="en-US" sz="4800" b="1" dirty="0">
              <a:solidFill>
                <a:srgbClr val="7030A0"/>
              </a:solidFill>
              <a:latin typeface="+mj-ea"/>
              <a:ea typeface="+mj-ea"/>
            </a:endParaRPr>
          </a:p>
        </p:txBody>
      </p:sp>
    </p:spTree>
    <p:extLst>
      <p:ext uri="{BB962C8B-B14F-4D97-AF65-F5344CB8AC3E}">
        <p14:creationId xmlns:p14="http://schemas.microsoft.com/office/powerpoint/2010/main" val="1848880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646605" cy="923330"/>
          </a:xfrm>
          <a:prstGeom prst="rect">
            <a:avLst/>
          </a:prstGeom>
        </p:spPr>
        <p:txBody>
          <a:bodyPr wrap="none">
            <a:spAutoFit/>
          </a:bodyPr>
          <a:lstStyle/>
          <a:p>
            <a:pPr lvl="0"/>
            <a:r>
              <a:rPr lang="en-US" altLang="zh-CN" sz="5400" b="1" dirty="0" smtClean="0">
                <a:solidFill>
                  <a:srgbClr val="00B0F0"/>
                </a:solidFill>
                <a:latin typeface="Arial" pitchFamily="34" charset="0"/>
                <a:cs typeface="Arial" pitchFamily="34" charset="0"/>
              </a:rPr>
              <a:t>CPU</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矩形 1"/>
          <p:cNvSpPr/>
          <p:nvPr/>
        </p:nvSpPr>
        <p:spPr>
          <a:xfrm>
            <a:off x="2267744" y="404084"/>
            <a:ext cx="2757486" cy="707886"/>
          </a:xfrm>
          <a:prstGeom prst="rect">
            <a:avLst/>
          </a:prstGeom>
        </p:spPr>
        <p:txBody>
          <a:bodyPr wrap="none">
            <a:spAutoFit/>
          </a:bodyPr>
          <a:lstStyle/>
          <a:p>
            <a:r>
              <a:rPr lang="zh-CN" altLang="en-US" sz="4000" b="1" dirty="0" smtClean="0"/>
              <a:t>盒</a:t>
            </a:r>
            <a:r>
              <a:rPr lang="zh-CN" altLang="en-US" sz="4000" b="1" dirty="0"/>
              <a:t>装和散装</a:t>
            </a:r>
          </a:p>
        </p:txBody>
      </p:sp>
      <p:sp>
        <p:nvSpPr>
          <p:cNvPr id="3" name="矩形 2"/>
          <p:cNvSpPr/>
          <p:nvPr/>
        </p:nvSpPr>
        <p:spPr>
          <a:xfrm>
            <a:off x="330972" y="1556792"/>
            <a:ext cx="8489500" cy="4893647"/>
          </a:xfrm>
          <a:prstGeom prst="rect">
            <a:avLst/>
          </a:prstGeom>
        </p:spPr>
        <p:txBody>
          <a:bodyPr wrap="square">
            <a:spAutoFit/>
          </a:bodyPr>
          <a:lstStyle/>
          <a:p>
            <a:r>
              <a:rPr lang="zh-CN" altLang="en-US" sz="2400" b="1" dirty="0"/>
              <a:t> </a:t>
            </a:r>
            <a:r>
              <a:rPr lang="zh-CN" altLang="en-US" sz="2400" b="1" dirty="0" smtClean="0"/>
              <a:t>        从</a:t>
            </a:r>
            <a:r>
              <a:rPr lang="zh-CN" altLang="en-US" sz="2400" b="1" dirty="0"/>
              <a:t>技术角度而言，散装和盒装</a:t>
            </a:r>
            <a:r>
              <a:rPr lang="en-US" altLang="zh-CN" sz="2400" b="1" dirty="0"/>
              <a:t>CPU</a:t>
            </a:r>
            <a:r>
              <a:rPr lang="zh-CN" altLang="en-US" sz="2400" b="1" dirty="0"/>
              <a:t>并没有本质的区别，至少在质量上不存在优劣的问题。对于</a:t>
            </a:r>
            <a:r>
              <a:rPr lang="en-US" altLang="zh-CN" sz="2400" b="1" dirty="0"/>
              <a:t>CPU</a:t>
            </a:r>
            <a:r>
              <a:rPr lang="zh-CN" altLang="en-US" sz="2400" b="1" dirty="0"/>
              <a:t>厂商而言，其产品按照供应方式可以分为两类，一类供应给品牌机厂商，另一类供应给零售市场。面向零售市场的产品大部分为盒装产品，而散装产品则部分来源于品牌机厂商外泄以及代理商的销售策略。从理论上说，盒装和散装产品在性能、稳定性以及可超频潜力方面不存在任何差距，但是质保存在一定差</a:t>
            </a:r>
            <a:r>
              <a:rPr lang="zh-CN" altLang="en-US" sz="2400" b="1" dirty="0" smtClean="0"/>
              <a:t>异。</a:t>
            </a:r>
            <a:endParaRPr lang="en-US" altLang="zh-CN" sz="2400" b="1" dirty="0" smtClean="0"/>
          </a:p>
          <a:p>
            <a:r>
              <a:rPr lang="en-US" altLang="zh-CN" sz="2400" b="1" dirty="0"/>
              <a:t> </a:t>
            </a:r>
            <a:r>
              <a:rPr lang="en-US" altLang="zh-CN" sz="2400" b="1" dirty="0" smtClean="0"/>
              <a:t>    </a:t>
            </a:r>
            <a:r>
              <a:rPr lang="zh-CN" altLang="en-US" sz="2400" b="1" dirty="0" smtClean="0"/>
              <a:t>    一</a:t>
            </a:r>
            <a:r>
              <a:rPr lang="zh-CN" altLang="en-US" sz="2400" b="1" dirty="0"/>
              <a:t>般而言，</a:t>
            </a:r>
            <a:r>
              <a:rPr lang="zh-CN" altLang="en-US" sz="2400" b="1" dirty="0">
                <a:solidFill>
                  <a:srgbClr val="00B0F0"/>
                </a:solidFill>
              </a:rPr>
              <a:t>盒装</a:t>
            </a:r>
            <a:r>
              <a:rPr lang="en-US" altLang="zh-CN" sz="2400" b="1" dirty="0">
                <a:solidFill>
                  <a:srgbClr val="00B0F0"/>
                </a:solidFill>
              </a:rPr>
              <a:t>CPU</a:t>
            </a:r>
            <a:r>
              <a:rPr lang="zh-CN" altLang="en-US" sz="2400" b="1" dirty="0">
                <a:solidFill>
                  <a:srgbClr val="00B0F0"/>
                </a:solidFill>
              </a:rPr>
              <a:t>的保修期要长一些</a:t>
            </a:r>
            <a:r>
              <a:rPr lang="en-US" altLang="zh-CN" sz="2400" b="1" dirty="0">
                <a:solidFill>
                  <a:srgbClr val="00B0F0"/>
                </a:solidFill>
              </a:rPr>
              <a:t>(</a:t>
            </a:r>
            <a:r>
              <a:rPr lang="zh-CN" altLang="en-US" sz="2400" b="1" dirty="0">
                <a:solidFill>
                  <a:srgbClr val="00B0F0"/>
                </a:solidFill>
              </a:rPr>
              <a:t>通常为三年</a:t>
            </a:r>
            <a:r>
              <a:rPr lang="en-US" altLang="zh-CN" sz="2400" b="1" dirty="0">
                <a:solidFill>
                  <a:srgbClr val="00B0F0"/>
                </a:solidFill>
              </a:rPr>
              <a:t>)</a:t>
            </a:r>
            <a:r>
              <a:rPr lang="zh-CN" altLang="en-US" sz="2400" b="1" dirty="0"/>
              <a:t>，而且附带有一只质量较好的散热风扇，因此往往受到广大消费者的喜爱。然而这并不意味着散装</a:t>
            </a:r>
            <a:r>
              <a:rPr lang="en-US" altLang="zh-CN" sz="2400" b="1" dirty="0"/>
              <a:t>CPU</a:t>
            </a:r>
            <a:r>
              <a:rPr lang="zh-CN" altLang="en-US" sz="2400" b="1" dirty="0"/>
              <a:t>就没有质保，只要选择信誉较好的代理商，一般都能得到为期一年的常规保修时间。事实上，</a:t>
            </a:r>
            <a:r>
              <a:rPr lang="en-US" altLang="zh-CN" sz="2400" b="1" dirty="0"/>
              <a:t>CPU</a:t>
            </a:r>
            <a:r>
              <a:rPr lang="zh-CN" altLang="en-US" sz="2400" b="1" dirty="0"/>
              <a:t>并不存在保修的概念，此时的保修等于是保换，因此不必担心散装的质保水准会有任何水分。</a:t>
            </a:r>
          </a:p>
        </p:txBody>
      </p:sp>
    </p:spTree>
    <p:extLst>
      <p:ext uri="{BB962C8B-B14F-4D97-AF65-F5344CB8AC3E}">
        <p14:creationId xmlns:p14="http://schemas.microsoft.com/office/powerpoint/2010/main" val="41808102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646605" cy="923330"/>
          </a:xfrm>
          <a:prstGeom prst="rect">
            <a:avLst/>
          </a:prstGeom>
        </p:spPr>
        <p:txBody>
          <a:bodyPr wrap="none">
            <a:spAutoFit/>
          </a:bodyPr>
          <a:lstStyle/>
          <a:p>
            <a:pPr lvl="0"/>
            <a:r>
              <a:rPr lang="en-US" altLang="zh-CN" sz="5400" b="1" dirty="0" smtClean="0">
                <a:solidFill>
                  <a:srgbClr val="00B0F0"/>
                </a:solidFill>
                <a:latin typeface="Arial" pitchFamily="34" charset="0"/>
                <a:cs typeface="Arial" pitchFamily="34" charset="0"/>
              </a:rPr>
              <a:t>CPU</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TextBox 1"/>
          <p:cNvSpPr txBox="1"/>
          <p:nvPr/>
        </p:nvSpPr>
        <p:spPr>
          <a:xfrm>
            <a:off x="2339752" y="426741"/>
            <a:ext cx="2757486" cy="707886"/>
          </a:xfrm>
          <a:prstGeom prst="rect">
            <a:avLst/>
          </a:prstGeom>
          <a:noFill/>
        </p:spPr>
        <p:txBody>
          <a:bodyPr wrap="none" rtlCol="0">
            <a:spAutoFit/>
          </a:bodyPr>
          <a:lstStyle/>
          <a:p>
            <a:r>
              <a:rPr lang="zh-CN" altLang="en-US" sz="4000" b="1" dirty="0"/>
              <a:t>黑盒和普盒</a:t>
            </a:r>
          </a:p>
        </p:txBody>
      </p:sp>
      <p:sp>
        <p:nvSpPr>
          <p:cNvPr id="3" name="矩形 2"/>
          <p:cNvSpPr/>
          <p:nvPr/>
        </p:nvSpPr>
        <p:spPr>
          <a:xfrm>
            <a:off x="1133872" y="1412776"/>
            <a:ext cx="6966520" cy="3970318"/>
          </a:xfrm>
          <a:prstGeom prst="rect">
            <a:avLst/>
          </a:prstGeom>
        </p:spPr>
        <p:txBody>
          <a:bodyPr wrap="square">
            <a:spAutoFit/>
          </a:bodyPr>
          <a:lstStyle/>
          <a:p>
            <a:r>
              <a:rPr lang="zh-CN" altLang="en-US" sz="2800" b="1" dirty="0" smtClean="0">
                <a:latin typeface="+mj-ea"/>
                <a:ea typeface="+mj-ea"/>
              </a:rPr>
              <a:t>    所</a:t>
            </a:r>
            <a:r>
              <a:rPr lang="zh-CN" altLang="en-US" sz="2800" b="1" dirty="0">
                <a:latin typeface="+mj-ea"/>
                <a:ea typeface="+mj-ea"/>
              </a:rPr>
              <a:t>谓</a:t>
            </a:r>
            <a:r>
              <a:rPr lang="zh-CN" altLang="en-US" sz="2800" b="1" dirty="0">
                <a:solidFill>
                  <a:srgbClr val="00B0F0"/>
                </a:solidFill>
                <a:latin typeface="+mj-ea"/>
                <a:ea typeface="+mj-ea"/>
              </a:rPr>
              <a:t>黑盒</a:t>
            </a:r>
            <a:r>
              <a:rPr lang="zh-CN" altLang="en-US" sz="2800" b="1" dirty="0">
                <a:latin typeface="+mj-ea"/>
                <a:ea typeface="+mj-ea"/>
              </a:rPr>
              <a:t>，顾名思义。包装的盒子是黑色的，这种</a:t>
            </a:r>
            <a:r>
              <a:rPr lang="en-US" altLang="zh-CN" sz="2800" b="1" dirty="0">
                <a:latin typeface="+mj-ea"/>
                <a:ea typeface="+mj-ea"/>
              </a:rPr>
              <a:t>CPU</a:t>
            </a:r>
            <a:r>
              <a:rPr lang="zh-CN" altLang="en-US" sz="2800" b="1" dirty="0">
                <a:solidFill>
                  <a:srgbClr val="7030A0"/>
                </a:solidFill>
                <a:latin typeface="+mj-ea"/>
                <a:ea typeface="+mj-ea"/>
              </a:rPr>
              <a:t>不锁倍频</a:t>
            </a:r>
            <a:r>
              <a:rPr lang="zh-CN" altLang="en-US" sz="2800" b="1" dirty="0">
                <a:latin typeface="+mj-ea"/>
                <a:ea typeface="+mj-ea"/>
              </a:rPr>
              <a:t>。可以很方便的调节倍频来</a:t>
            </a:r>
            <a:r>
              <a:rPr lang="zh-CN" altLang="en-US" sz="2800" b="1" dirty="0">
                <a:solidFill>
                  <a:srgbClr val="FF0000"/>
                </a:solidFill>
                <a:latin typeface="+mj-ea"/>
                <a:ea typeface="+mj-ea"/>
              </a:rPr>
              <a:t>超频</a:t>
            </a:r>
            <a:r>
              <a:rPr lang="zh-CN" altLang="en-US" sz="2800" b="1" dirty="0">
                <a:latin typeface="+mj-ea"/>
                <a:ea typeface="+mj-ea"/>
              </a:rPr>
              <a:t>。一般这种</a:t>
            </a:r>
            <a:r>
              <a:rPr lang="en-US" altLang="zh-CN" sz="2800" b="1" dirty="0">
                <a:latin typeface="+mj-ea"/>
                <a:ea typeface="+mj-ea"/>
              </a:rPr>
              <a:t>CPU</a:t>
            </a:r>
            <a:r>
              <a:rPr lang="zh-CN" altLang="en-US" sz="2800" b="1" dirty="0">
                <a:latin typeface="+mj-ea"/>
                <a:ea typeface="+mj-ea"/>
              </a:rPr>
              <a:t>专为超频爱好者提供。价格方面黑盒会更贵，还有黑盒不带散热器需要自己配</a:t>
            </a:r>
            <a:endParaRPr lang="en-US" altLang="zh-CN" sz="2800" b="1" dirty="0" smtClean="0">
              <a:latin typeface="+mj-ea"/>
              <a:ea typeface="+mj-ea"/>
            </a:endParaRPr>
          </a:p>
          <a:p>
            <a:r>
              <a:rPr lang="zh-CN" altLang="en-US" sz="2800" b="1" dirty="0" smtClean="0">
                <a:latin typeface="+mj-ea"/>
                <a:ea typeface="+mj-ea"/>
              </a:rPr>
              <a:t>    黑</a:t>
            </a:r>
            <a:r>
              <a:rPr lang="zh-CN" altLang="en-US" sz="2800" b="1" dirty="0">
                <a:latin typeface="+mj-ea"/>
                <a:ea typeface="+mj-ea"/>
              </a:rPr>
              <a:t>盒和普盒制作工艺是完全一样的，唯一</a:t>
            </a:r>
            <a:r>
              <a:rPr lang="zh-CN" altLang="en-US" sz="2800" b="1" dirty="0" smtClean="0">
                <a:latin typeface="+mj-ea"/>
                <a:ea typeface="+mj-ea"/>
              </a:rPr>
              <a:t>的不同之处</a:t>
            </a:r>
            <a:r>
              <a:rPr lang="zh-CN" altLang="en-US" sz="2800" b="1" dirty="0">
                <a:latin typeface="+mj-ea"/>
                <a:ea typeface="+mj-ea"/>
              </a:rPr>
              <a:t>就</a:t>
            </a:r>
            <a:r>
              <a:rPr lang="zh-CN" altLang="en-US" sz="2800" b="1" dirty="0" smtClean="0">
                <a:latin typeface="+mj-ea"/>
                <a:ea typeface="+mj-ea"/>
              </a:rPr>
              <a:t>是锁不锁</a:t>
            </a:r>
            <a:r>
              <a:rPr lang="zh-CN" altLang="en-US" sz="2800" b="1" dirty="0">
                <a:latin typeface="+mj-ea"/>
                <a:ea typeface="+mj-ea"/>
              </a:rPr>
              <a:t>倍</a:t>
            </a:r>
            <a:r>
              <a:rPr lang="zh-CN" altLang="en-US" sz="2800" b="1" dirty="0" smtClean="0">
                <a:latin typeface="+mj-ea"/>
                <a:ea typeface="+mj-ea"/>
              </a:rPr>
              <a:t>频。</a:t>
            </a:r>
            <a:r>
              <a:rPr lang="zh-CN" altLang="en-US" sz="2800" b="1" dirty="0">
                <a:latin typeface="+mj-ea"/>
                <a:ea typeface="+mj-ea"/>
              </a:rPr>
              <a:t/>
            </a:r>
            <a:br>
              <a:rPr lang="zh-CN" altLang="en-US" sz="2800" b="1" dirty="0">
                <a:latin typeface="+mj-ea"/>
                <a:ea typeface="+mj-ea"/>
              </a:rPr>
            </a:br>
            <a:r>
              <a:rPr lang="zh-CN" altLang="en-US" sz="2800" b="1" dirty="0" smtClean="0">
                <a:latin typeface="+mj-ea"/>
                <a:ea typeface="+mj-ea"/>
              </a:rPr>
              <a:t>    </a:t>
            </a:r>
            <a:r>
              <a:rPr lang="zh-CN" altLang="en-US" sz="2800" b="1" dirty="0" smtClean="0">
                <a:solidFill>
                  <a:srgbClr val="7030A0"/>
                </a:solidFill>
                <a:latin typeface="+mj-ea"/>
                <a:ea typeface="+mj-ea"/>
              </a:rPr>
              <a:t>普</a:t>
            </a:r>
            <a:r>
              <a:rPr lang="zh-CN" altLang="en-US" sz="2800" b="1" dirty="0">
                <a:solidFill>
                  <a:srgbClr val="7030A0"/>
                </a:solidFill>
                <a:latin typeface="+mj-ea"/>
                <a:ea typeface="+mj-ea"/>
              </a:rPr>
              <a:t>盒</a:t>
            </a:r>
            <a:r>
              <a:rPr lang="zh-CN" altLang="en-US" sz="2800" b="1" dirty="0">
                <a:latin typeface="+mj-ea"/>
                <a:ea typeface="+mj-ea"/>
              </a:rPr>
              <a:t>，一般是绿色的包装，锁了倍频。所有的普盒都带风</a:t>
            </a:r>
            <a:r>
              <a:rPr lang="zh-CN" altLang="en-US" sz="2800" b="1" dirty="0" smtClean="0">
                <a:latin typeface="+mj-ea"/>
                <a:ea typeface="+mj-ea"/>
              </a:rPr>
              <a:t>扇。</a:t>
            </a:r>
            <a:endParaRPr lang="zh-CN" altLang="en-US" sz="2800" b="1" dirty="0">
              <a:latin typeface="+mj-ea"/>
              <a:ea typeface="+mj-ea"/>
            </a:endParaRPr>
          </a:p>
        </p:txBody>
      </p:sp>
    </p:spTree>
    <p:extLst>
      <p:ext uri="{BB962C8B-B14F-4D97-AF65-F5344CB8AC3E}">
        <p14:creationId xmlns:p14="http://schemas.microsoft.com/office/powerpoint/2010/main" val="41808102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646605" cy="923330"/>
          </a:xfrm>
          <a:prstGeom prst="rect">
            <a:avLst/>
          </a:prstGeom>
        </p:spPr>
        <p:txBody>
          <a:bodyPr wrap="none">
            <a:spAutoFit/>
          </a:bodyPr>
          <a:lstStyle/>
          <a:p>
            <a:pPr lvl="0"/>
            <a:r>
              <a:rPr lang="en-US" altLang="zh-CN" sz="5400" b="1" dirty="0" smtClean="0">
                <a:solidFill>
                  <a:srgbClr val="00B0F0"/>
                </a:solidFill>
                <a:latin typeface="Arial" pitchFamily="34" charset="0"/>
                <a:cs typeface="Arial" pitchFamily="34" charset="0"/>
              </a:rPr>
              <a:t>CPU</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TextBox 1"/>
          <p:cNvSpPr txBox="1"/>
          <p:nvPr/>
        </p:nvSpPr>
        <p:spPr>
          <a:xfrm>
            <a:off x="2189086" y="426741"/>
            <a:ext cx="3092513" cy="707886"/>
          </a:xfrm>
          <a:prstGeom prst="rect">
            <a:avLst/>
          </a:prstGeom>
          <a:noFill/>
        </p:spPr>
        <p:txBody>
          <a:bodyPr wrap="none" rtlCol="0">
            <a:spAutoFit/>
          </a:bodyPr>
          <a:lstStyle/>
          <a:p>
            <a:r>
              <a:rPr lang="zh-CN" altLang="en-US" sz="4000" b="1" dirty="0"/>
              <a:t>曾经的打</a:t>
            </a:r>
            <a:r>
              <a:rPr lang="zh-CN" altLang="en-US" sz="4000" b="1" dirty="0" smtClean="0"/>
              <a:t>磨</a:t>
            </a:r>
            <a:r>
              <a:rPr lang="en-US" altLang="zh-CN" sz="4000" b="1" dirty="0" smtClean="0"/>
              <a:t>U</a:t>
            </a:r>
            <a:endParaRPr lang="zh-CN" altLang="en-US" sz="4000" b="1" dirty="0"/>
          </a:p>
        </p:txBody>
      </p:sp>
      <p:sp>
        <p:nvSpPr>
          <p:cNvPr id="3" name="矩形 2"/>
          <p:cNvSpPr/>
          <p:nvPr/>
        </p:nvSpPr>
        <p:spPr>
          <a:xfrm>
            <a:off x="1177980" y="3161363"/>
            <a:ext cx="6839476" cy="2062103"/>
          </a:xfrm>
          <a:prstGeom prst="rect">
            <a:avLst/>
          </a:prstGeom>
        </p:spPr>
        <p:txBody>
          <a:bodyPr wrap="square">
            <a:spAutoFit/>
          </a:bodyPr>
          <a:lstStyle/>
          <a:p>
            <a:r>
              <a:rPr lang="zh-CN" altLang="en-US" sz="3200" b="1" dirty="0"/>
              <a:t>造假的目</a:t>
            </a:r>
            <a:r>
              <a:rPr lang="zh-CN" altLang="en-US" sz="3200" b="1" dirty="0" smtClean="0"/>
              <a:t>的：</a:t>
            </a:r>
            <a:r>
              <a:rPr lang="zh-CN" altLang="en-US" sz="3200" b="1" dirty="0"/>
              <a:t/>
            </a:r>
            <a:br>
              <a:rPr lang="zh-CN" altLang="en-US" sz="3200" b="1" dirty="0"/>
            </a:br>
            <a:r>
              <a:rPr lang="en-US" altLang="zh-CN" sz="3200" b="1" dirty="0"/>
              <a:t>1</a:t>
            </a:r>
            <a:r>
              <a:rPr lang="zh-CN" altLang="en-US" sz="3200" b="1" dirty="0"/>
              <a:t>：以旧充新</a:t>
            </a:r>
            <a:br>
              <a:rPr lang="zh-CN" altLang="en-US" sz="3200" b="1" dirty="0"/>
            </a:br>
            <a:r>
              <a:rPr lang="en-US" altLang="zh-CN" sz="3200" b="1" dirty="0"/>
              <a:t>2</a:t>
            </a:r>
            <a:r>
              <a:rPr lang="zh-CN" altLang="en-US" sz="3200" b="1" dirty="0"/>
              <a:t>：打上高一级的频率</a:t>
            </a:r>
            <a:br>
              <a:rPr lang="zh-CN" altLang="en-US" sz="3200" b="1" dirty="0"/>
            </a:br>
            <a:r>
              <a:rPr lang="en-US" altLang="zh-CN" sz="3200" b="1" dirty="0"/>
              <a:t>3</a:t>
            </a:r>
            <a:r>
              <a:rPr lang="zh-CN" altLang="en-US" sz="3200" b="1" dirty="0"/>
              <a:t>：造假，用淘汰的</a:t>
            </a:r>
            <a:r>
              <a:rPr lang="en-US" altLang="zh-CN" sz="3200" b="1" dirty="0" smtClean="0"/>
              <a:t>U</a:t>
            </a:r>
            <a:r>
              <a:rPr lang="zh-CN" altLang="en-US" sz="3200" b="1" dirty="0" smtClean="0"/>
              <a:t>冒</a:t>
            </a:r>
            <a:r>
              <a:rPr lang="zh-CN" altLang="en-US" sz="3200" b="1" dirty="0"/>
              <a:t>充主流</a:t>
            </a:r>
            <a:r>
              <a:rPr lang="zh-CN" altLang="en-US" sz="3200" b="1" dirty="0" smtClean="0"/>
              <a:t>的</a:t>
            </a:r>
            <a:endParaRPr lang="zh-CN" altLang="en-US" sz="3200" b="1" dirty="0"/>
          </a:p>
        </p:txBody>
      </p:sp>
      <p:sp>
        <p:nvSpPr>
          <p:cNvPr id="5" name="矩形 4"/>
          <p:cNvSpPr/>
          <p:nvPr/>
        </p:nvSpPr>
        <p:spPr>
          <a:xfrm>
            <a:off x="1163601" y="1700808"/>
            <a:ext cx="7297190" cy="707886"/>
          </a:xfrm>
          <a:prstGeom prst="rect">
            <a:avLst/>
          </a:prstGeom>
        </p:spPr>
        <p:txBody>
          <a:bodyPr wrap="none">
            <a:spAutoFit/>
          </a:bodyPr>
          <a:lstStyle/>
          <a:p>
            <a:r>
              <a:rPr lang="zh-CN" altLang="en-US" sz="4000" b="1" dirty="0">
                <a:solidFill>
                  <a:srgbClr val="7030A0"/>
                </a:solidFill>
              </a:rPr>
              <a:t>打</a:t>
            </a:r>
            <a:r>
              <a:rPr lang="zh-CN" altLang="en-US" sz="4000" b="1" dirty="0" smtClean="0">
                <a:solidFill>
                  <a:srgbClr val="7030A0"/>
                </a:solidFill>
              </a:rPr>
              <a:t>磨：</a:t>
            </a:r>
            <a:r>
              <a:rPr lang="zh-CN" altLang="en-US" sz="2400" b="1" dirty="0" smtClean="0">
                <a:solidFill>
                  <a:schemeClr val="accent6">
                    <a:lumMod val="75000"/>
                  </a:schemeClr>
                </a:solidFill>
              </a:rPr>
              <a:t>就是把</a:t>
            </a:r>
            <a:r>
              <a:rPr lang="zh-CN" altLang="en-US" sz="2400" b="1" dirty="0">
                <a:solidFill>
                  <a:schemeClr val="accent6">
                    <a:lumMod val="75000"/>
                  </a:schemeClr>
                </a:solidFill>
              </a:rPr>
              <a:t>原来的编号抹掉，再印上新的编号</a:t>
            </a:r>
          </a:p>
        </p:txBody>
      </p:sp>
    </p:spTree>
    <p:extLst>
      <p:ext uri="{BB962C8B-B14F-4D97-AF65-F5344CB8AC3E}">
        <p14:creationId xmlns:p14="http://schemas.microsoft.com/office/powerpoint/2010/main" val="1848880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846" y="1192614"/>
            <a:ext cx="5511802" cy="545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646605" cy="923330"/>
          </a:xfrm>
          <a:prstGeom prst="rect">
            <a:avLst/>
          </a:prstGeom>
        </p:spPr>
        <p:txBody>
          <a:bodyPr wrap="none">
            <a:spAutoFit/>
          </a:bodyPr>
          <a:lstStyle/>
          <a:p>
            <a:pPr lvl="0"/>
            <a:r>
              <a:rPr lang="en-US" altLang="zh-CN" sz="5400" b="1" dirty="0" smtClean="0">
                <a:solidFill>
                  <a:srgbClr val="00B0F0"/>
                </a:solidFill>
                <a:latin typeface="Arial" pitchFamily="34" charset="0"/>
                <a:cs typeface="Arial" pitchFamily="34" charset="0"/>
              </a:rPr>
              <a:t>CPU</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TextBox 1"/>
          <p:cNvSpPr txBox="1"/>
          <p:nvPr/>
        </p:nvSpPr>
        <p:spPr>
          <a:xfrm>
            <a:off x="2051720" y="426741"/>
            <a:ext cx="3523722" cy="707886"/>
          </a:xfrm>
          <a:prstGeom prst="rect">
            <a:avLst/>
          </a:prstGeom>
          <a:noFill/>
        </p:spPr>
        <p:txBody>
          <a:bodyPr wrap="none" rtlCol="0">
            <a:spAutoFit/>
          </a:bodyPr>
          <a:lstStyle/>
          <a:p>
            <a:r>
              <a:rPr lang="zh-CN" altLang="en-US" sz="4000" b="1" dirty="0"/>
              <a:t>检测工具</a:t>
            </a:r>
            <a:r>
              <a:rPr lang="en-US" altLang="zh-CN" sz="4000" b="1" dirty="0"/>
              <a:t>CPU-Z</a:t>
            </a:r>
            <a:endParaRPr lang="zh-CN" altLang="en-US" sz="4000" b="1" dirty="0"/>
          </a:p>
        </p:txBody>
      </p:sp>
    </p:spTree>
    <p:extLst>
      <p:ext uri="{BB962C8B-B14F-4D97-AF65-F5344CB8AC3E}">
        <p14:creationId xmlns:p14="http://schemas.microsoft.com/office/powerpoint/2010/main" val="1848880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646605" cy="923330"/>
          </a:xfrm>
          <a:prstGeom prst="rect">
            <a:avLst/>
          </a:prstGeom>
        </p:spPr>
        <p:txBody>
          <a:bodyPr wrap="none">
            <a:spAutoFit/>
          </a:bodyPr>
          <a:lstStyle/>
          <a:p>
            <a:pPr lvl="0"/>
            <a:r>
              <a:rPr lang="en-US" altLang="zh-CN" sz="5400" b="1" dirty="0" smtClean="0">
                <a:solidFill>
                  <a:srgbClr val="00B0F0"/>
                </a:solidFill>
                <a:latin typeface="Arial" pitchFamily="34" charset="0"/>
                <a:cs typeface="Arial" pitchFamily="34" charset="0"/>
              </a:rPr>
              <a:t>CPU</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矩形 1"/>
          <p:cNvSpPr/>
          <p:nvPr/>
        </p:nvSpPr>
        <p:spPr>
          <a:xfrm>
            <a:off x="2463619" y="404084"/>
            <a:ext cx="2606804" cy="707886"/>
          </a:xfrm>
          <a:prstGeom prst="rect">
            <a:avLst/>
          </a:prstGeom>
        </p:spPr>
        <p:txBody>
          <a:bodyPr wrap="none">
            <a:spAutoFit/>
          </a:bodyPr>
          <a:lstStyle/>
          <a:p>
            <a:r>
              <a:rPr lang="en-US" altLang="zh-CN" sz="4000" b="1" dirty="0" smtClean="0"/>
              <a:t>CPU</a:t>
            </a:r>
            <a:r>
              <a:rPr lang="zh-CN" altLang="en-US" sz="4000" b="1" dirty="0" smtClean="0"/>
              <a:t>钥</a:t>
            </a:r>
            <a:r>
              <a:rPr lang="zh-CN" altLang="en-US" sz="4000" b="1" dirty="0"/>
              <a:t>匙扣</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092204"/>
            <a:ext cx="3872501" cy="5056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79" y="1367647"/>
            <a:ext cx="4340105" cy="4810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880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646605" cy="923330"/>
          </a:xfrm>
          <a:prstGeom prst="rect">
            <a:avLst/>
          </a:prstGeom>
        </p:spPr>
        <p:txBody>
          <a:bodyPr wrap="none">
            <a:spAutoFit/>
          </a:bodyPr>
          <a:lstStyle/>
          <a:p>
            <a:pPr lvl="0"/>
            <a:r>
              <a:rPr lang="en-US" altLang="zh-CN" sz="5400" b="1" dirty="0" smtClean="0">
                <a:solidFill>
                  <a:srgbClr val="00B0F0"/>
                </a:solidFill>
                <a:latin typeface="Arial" pitchFamily="34" charset="0"/>
                <a:cs typeface="Arial" pitchFamily="34" charset="0"/>
              </a:rPr>
              <a:t>CPU</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299" y="0"/>
            <a:ext cx="4860897" cy="6814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880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9" name="圆角矩形 8"/>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nvGrpSpPr>
          <p:cNvPr id="17" name="组合 16"/>
          <p:cNvGrpSpPr/>
          <p:nvPr/>
        </p:nvGrpSpPr>
        <p:grpSpPr>
          <a:xfrm>
            <a:off x="-124949" y="2072080"/>
            <a:ext cx="9268949" cy="2159288"/>
            <a:chOff x="1" y="2154460"/>
            <a:chExt cx="9268949" cy="2159288"/>
          </a:xfrm>
        </p:grpSpPr>
        <p:sp>
          <p:nvSpPr>
            <p:cNvPr id="18" name="矩形 17"/>
            <p:cNvSpPr/>
            <p:nvPr/>
          </p:nvSpPr>
          <p:spPr>
            <a:xfrm>
              <a:off x="1" y="2154460"/>
              <a:ext cx="9268949" cy="2159288"/>
            </a:xfrm>
            <a:prstGeom prst="rect">
              <a:avLst/>
            </a:prstGeom>
            <a:solidFill>
              <a:srgbClr val="00B0F0">
                <a:alpha val="87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19" name="矩形 18"/>
            <p:cNvSpPr/>
            <p:nvPr/>
          </p:nvSpPr>
          <p:spPr>
            <a:xfrm>
              <a:off x="3202268" y="2575276"/>
              <a:ext cx="5258081" cy="1569660"/>
            </a:xfrm>
            <a:prstGeom prst="rect">
              <a:avLst/>
            </a:prstGeom>
            <a:effectLst>
              <a:outerShdw blurRad="76200" dir="13500000" sy="23000" kx="1200000" algn="br" rotWithShape="0">
                <a:prstClr val="black">
                  <a:alpha val="2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9600" b="1" kern="0" dirty="0" smtClean="0">
                  <a:solidFill>
                    <a:prstClr val="white"/>
                  </a:solidFill>
                  <a:effectLst>
                    <a:outerShdw blurRad="60007" dist="310007" dir="7680000" sy="30000" kx="1300200" algn="ctr" rotWithShape="0">
                      <a:prstClr val="black">
                        <a:alpha val="32000"/>
                      </a:prstClr>
                    </a:outerShdw>
                  </a:effectLst>
                  <a:latin typeface="宋体" pitchFamily="2" charset="-122"/>
                  <a:ea typeface="宋体" pitchFamily="2" charset="-122"/>
                </a:rPr>
                <a:t>显卡</a:t>
              </a:r>
              <a:endParaRPr kumimoji="0" lang="zh-CN" altLang="en-US" sz="9600" b="1" i="0" u="none" strike="noStrike" kern="0" cap="none" spc="0" normalizeH="0" baseline="0" noProof="0" dirty="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endParaRPr>
            </a:p>
          </p:txBody>
        </p:sp>
      </p:gr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198" y="2442034"/>
            <a:ext cx="1488735" cy="1419381"/>
          </a:xfrm>
          <a:prstGeom prst="rect">
            <a:avLst/>
          </a:prstGeom>
          <a:ln w="127000" cap="rnd">
            <a:solidFill>
              <a:srgbClr val="FFFFFF"/>
            </a:solidFill>
          </a:ln>
          <a:effectLst>
            <a:outerShdw blurRad="76200" dist="95250" dir="10500000" sx="97000" sy="23000" kx="900000" algn="br" rotWithShape="0">
              <a:srgbClr val="000000">
                <a:alpha val="20000"/>
              </a:srgbClr>
            </a:outerShdw>
          </a:effectLst>
        </p:spPr>
      </p:pic>
    </p:spTree>
    <p:extLst>
      <p:ext uri="{BB962C8B-B14F-4D97-AF65-F5344CB8AC3E}">
        <p14:creationId xmlns:p14="http://schemas.microsoft.com/office/powerpoint/2010/main" val="40086918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显卡</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TextBox 1"/>
          <p:cNvSpPr txBox="1"/>
          <p:nvPr/>
        </p:nvSpPr>
        <p:spPr>
          <a:xfrm>
            <a:off x="2189086" y="404084"/>
            <a:ext cx="2757486" cy="707886"/>
          </a:xfrm>
          <a:prstGeom prst="rect">
            <a:avLst/>
          </a:prstGeom>
          <a:noFill/>
        </p:spPr>
        <p:txBody>
          <a:bodyPr wrap="none" rtlCol="0">
            <a:spAutoFit/>
          </a:bodyPr>
          <a:lstStyle/>
          <a:p>
            <a:r>
              <a:rPr lang="zh-CN" altLang="en-US" sz="4000" b="1" dirty="0"/>
              <a:t>显卡芯片组</a:t>
            </a:r>
          </a:p>
        </p:txBody>
      </p:sp>
      <p:pic>
        <p:nvPicPr>
          <p:cNvPr id="10" name="Picture 7" descr="080123_diy_780g_25"/>
          <p:cNvPicPr>
            <a:picLocks noChangeAspect="1" noChangeArrowheads="1"/>
          </p:cNvPicPr>
          <p:nvPr/>
        </p:nvPicPr>
        <p:blipFill rotWithShape="1">
          <a:blip r:embed="rId4">
            <a:extLst>
              <a:ext uri="{28A0092B-C50C-407E-A947-70E740481C1C}">
                <a14:useLocalDpi xmlns:a14="http://schemas.microsoft.com/office/drawing/2010/main" val="0"/>
              </a:ext>
            </a:extLst>
          </a:blip>
          <a:srcRect l="49772" t="20383" r="6895" b="20407"/>
          <a:stretch/>
        </p:blipFill>
        <p:spPr bwMode="auto">
          <a:xfrm>
            <a:off x="661397" y="4165326"/>
            <a:ext cx="1741397" cy="15894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 name="Picture 5" descr="10853114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19" t="9423" r="8863" b="8239"/>
          <a:stretch/>
        </p:blipFill>
        <p:spPr bwMode="auto">
          <a:xfrm>
            <a:off x="711436" y="1530783"/>
            <a:ext cx="1691358" cy="14934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矩形 2"/>
          <p:cNvSpPr/>
          <p:nvPr/>
        </p:nvSpPr>
        <p:spPr>
          <a:xfrm>
            <a:off x="2665455" y="4498398"/>
            <a:ext cx="4192173" cy="1446550"/>
          </a:xfrm>
          <a:prstGeom prst="rect">
            <a:avLst/>
          </a:prstGeom>
        </p:spPr>
        <p:txBody>
          <a:bodyPr wrap="none">
            <a:spAutoFit/>
          </a:bodyPr>
          <a:lstStyle/>
          <a:p>
            <a:r>
              <a:rPr lang="en-US" altLang="zh-CN" sz="8800" b="1" dirty="0" smtClean="0">
                <a:solidFill>
                  <a:srgbClr val="7030A0"/>
                </a:solidFill>
              </a:rPr>
              <a:t>ATI</a:t>
            </a:r>
            <a:r>
              <a:rPr lang="en-US" altLang="zh-CN" sz="3600" b="1" dirty="0" smtClean="0">
                <a:latin typeface="+mj-ea"/>
                <a:ea typeface="+mj-ea"/>
              </a:rPr>
              <a:t>(</a:t>
            </a:r>
            <a:r>
              <a:rPr lang="zh-CN" altLang="en-US" sz="3600" b="1" dirty="0" smtClean="0">
                <a:latin typeface="+mj-ea"/>
                <a:ea typeface="+mj-ea"/>
              </a:rPr>
              <a:t>冶天，</a:t>
            </a:r>
            <a:r>
              <a:rPr lang="en-US" altLang="zh-CN" sz="3600" b="1" dirty="0" smtClean="0">
                <a:latin typeface="+mj-ea"/>
                <a:ea typeface="+mj-ea"/>
              </a:rPr>
              <a:t>A</a:t>
            </a:r>
            <a:r>
              <a:rPr lang="zh-CN" altLang="en-US" sz="3600" b="1" dirty="0" smtClean="0">
                <a:latin typeface="+mj-ea"/>
                <a:ea typeface="+mj-ea"/>
              </a:rPr>
              <a:t>卡</a:t>
            </a:r>
            <a:r>
              <a:rPr lang="en-US" altLang="zh-CN" sz="3600" b="1" dirty="0" smtClean="0">
                <a:latin typeface="+mj-ea"/>
                <a:ea typeface="+mj-ea"/>
              </a:rPr>
              <a:t>)</a:t>
            </a:r>
            <a:endParaRPr lang="zh-CN" altLang="en-US" sz="3600" b="1" dirty="0">
              <a:latin typeface="+mj-ea"/>
              <a:ea typeface="+mj-ea"/>
            </a:endParaRPr>
          </a:p>
        </p:txBody>
      </p:sp>
      <p:sp>
        <p:nvSpPr>
          <p:cNvPr id="5" name="矩形 4"/>
          <p:cNvSpPr/>
          <p:nvPr/>
        </p:nvSpPr>
        <p:spPr>
          <a:xfrm>
            <a:off x="2473507" y="1700808"/>
            <a:ext cx="6588224" cy="1323439"/>
          </a:xfrm>
          <a:prstGeom prst="rect">
            <a:avLst/>
          </a:prstGeom>
        </p:spPr>
        <p:txBody>
          <a:bodyPr wrap="square">
            <a:spAutoFit/>
          </a:bodyPr>
          <a:lstStyle/>
          <a:p>
            <a:r>
              <a:rPr lang="en-US" altLang="zh-CN" sz="8000" b="1" dirty="0" err="1">
                <a:solidFill>
                  <a:srgbClr val="7030A0"/>
                </a:solidFill>
              </a:rPr>
              <a:t>nVIDIA</a:t>
            </a:r>
            <a:r>
              <a:rPr lang="zh-CN" altLang="en-US" sz="3600" b="1" dirty="0" smtClean="0">
                <a:latin typeface="+mj-ea"/>
                <a:ea typeface="+mj-ea"/>
              </a:rPr>
              <a:t>（英</a:t>
            </a:r>
            <a:r>
              <a:rPr lang="zh-CN" altLang="en-US" sz="3600" b="1" dirty="0">
                <a:latin typeface="+mj-ea"/>
                <a:ea typeface="+mj-ea"/>
              </a:rPr>
              <a:t>伟</a:t>
            </a:r>
            <a:r>
              <a:rPr lang="zh-CN" altLang="en-US" sz="3600" b="1" dirty="0" smtClean="0">
                <a:latin typeface="+mj-ea"/>
                <a:ea typeface="+mj-ea"/>
              </a:rPr>
              <a:t>达</a:t>
            </a:r>
            <a:r>
              <a:rPr lang="en-US" altLang="zh-CN" sz="3600" b="1" dirty="0" smtClean="0">
                <a:latin typeface="+mj-ea"/>
                <a:ea typeface="+mj-ea"/>
              </a:rPr>
              <a:t>,N</a:t>
            </a:r>
            <a:r>
              <a:rPr lang="zh-CN" altLang="en-US" sz="3600" b="1" dirty="0" smtClean="0">
                <a:latin typeface="+mj-ea"/>
                <a:ea typeface="+mj-ea"/>
              </a:rPr>
              <a:t>卡）</a:t>
            </a:r>
            <a:endParaRPr lang="zh-CN" altLang="en-US" sz="3600" b="1" dirty="0">
              <a:latin typeface="+mj-ea"/>
              <a:ea typeface="+mj-ea"/>
            </a:endParaRPr>
          </a:p>
        </p:txBody>
      </p:sp>
    </p:spTree>
    <p:extLst>
      <p:ext uri="{BB962C8B-B14F-4D97-AF65-F5344CB8AC3E}">
        <p14:creationId xmlns:p14="http://schemas.microsoft.com/office/powerpoint/2010/main" val="184888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9" name="圆角矩形 8"/>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nvGrpSpPr>
          <p:cNvPr id="17" name="组合 16"/>
          <p:cNvGrpSpPr/>
          <p:nvPr/>
        </p:nvGrpSpPr>
        <p:grpSpPr>
          <a:xfrm>
            <a:off x="-124949" y="2072080"/>
            <a:ext cx="9268949" cy="2159288"/>
            <a:chOff x="1" y="2154460"/>
            <a:chExt cx="9268949" cy="2159288"/>
          </a:xfrm>
        </p:grpSpPr>
        <p:sp>
          <p:nvSpPr>
            <p:cNvPr id="18" name="矩形 17"/>
            <p:cNvSpPr/>
            <p:nvPr/>
          </p:nvSpPr>
          <p:spPr>
            <a:xfrm>
              <a:off x="1" y="2154460"/>
              <a:ext cx="9268949" cy="2159288"/>
            </a:xfrm>
            <a:prstGeom prst="rect">
              <a:avLst/>
            </a:prstGeom>
            <a:solidFill>
              <a:srgbClr val="00B0F0">
                <a:alpha val="87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19" name="矩形 18"/>
            <p:cNvSpPr/>
            <p:nvPr/>
          </p:nvSpPr>
          <p:spPr>
            <a:xfrm>
              <a:off x="3202268" y="2575276"/>
              <a:ext cx="5258081" cy="1569660"/>
            </a:xfrm>
            <a:prstGeom prst="rect">
              <a:avLst/>
            </a:prstGeom>
            <a:effectLst>
              <a:outerShdw blurRad="76200" dir="13500000" sy="23000" kx="1200000" algn="br" rotWithShape="0">
                <a:prstClr val="black">
                  <a:alpha val="2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600" b="1" i="0" u="none" strike="noStrike" kern="0" cap="none" spc="0" normalizeH="0" baseline="0" noProof="0" dirty="0" smtClean="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rPr>
                <a:t>机 箱</a:t>
              </a:r>
              <a:endParaRPr kumimoji="0" lang="zh-CN" altLang="en-US" sz="9600" b="1" i="0" u="none" strike="noStrike" kern="0" cap="none" spc="0" normalizeH="0" baseline="0" noProof="0" dirty="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endParaRPr>
            </a:p>
          </p:txBody>
        </p:sp>
      </p:gr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198" y="2442034"/>
            <a:ext cx="1488735" cy="1419381"/>
          </a:xfrm>
          <a:prstGeom prst="rect">
            <a:avLst/>
          </a:prstGeom>
          <a:ln w="127000" cap="rnd">
            <a:solidFill>
              <a:srgbClr val="FFFFFF"/>
            </a:solidFill>
          </a:ln>
          <a:effectLst>
            <a:outerShdw blurRad="76200" dist="95250" dir="10500000" sx="97000" sy="23000" kx="900000" algn="br" rotWithShape="0">
              <a:srgbClr val="000000">
                <a:alpha val="20000"/>
              </a:srgbClr>
            </a:outerShdw>
          </a:effectLst>
        </p:spPr>
      </p:pic>
    </p:spTree>
    <p:extLst>
      <p:ext uri="{BB962C8B-B14F-4D97-AF65-F5344CB8AC3E}">
        <p14:creationId xmlns:p14="http://schemas.microsoft.com/office/powerpoint/2010/main" val="1436757554"/>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显卡</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矩形 1"/>
          <p:cNvSpPr/>
          <p:nvPr/>
        </p:nvSpPr>
        <p:spPr>
          <a:xfrm>
            <a:off x="2189086" y="404084"/>
            <a:ext cx="3272050" cy="707886"/>
          </a:xfrm>
          <a:prstGeom prst="rect">
            <a:avLst/>
          </a:prstGeom>
        </p:spPr>
        <p:txBody>
          <a:bodyPr wrap="none">
            <a:spAutoFit/>
          </a:bodyPr>
          <a:lstStyle/>
          <a:p>
            <a:r>
              <a:rPr lang="zh-CN" altLang="en-US" sz="4000" b="1" dirty="0" smtClean="0"/>
              <a:t>主要显</a:t>
            </a:r>
            <a:r>
              <a:rPr lang="zh-CN" altLang="en-US" sz="4000" b="1" dirty="0"/>
              <a:t>卡品牌</a:t>
            </a:r>
          </a:p>
        </p:txBody>
      </p:sp>
      <p:sp>
        <p:nvSpPr>
          <p:cNvPr id="3" name="矩形 2"/>
          <p:cNvSpPr/>
          <p:nvPr/>
        </p:nvSpPr>
        <p:spPr>
          <a:xfrm>
            <a:off x="290556" y="1700808"/>
            <a:ext cx="8472330" cy="3785652"/>
          </a:xfrm>
          <a:prstGeom prst="rect">
            <a:avLst/>
          </a:prstGeom>
        </p:spPr>
        <p:txBody>
          <a:bodyPr wrap="square">
            <a:spAutoFit/>
          </a:bodyPr>
          <a:lstStyle/>
          <a:p>
            <a:r>
              <a:rPr lang="zh-CN" altLang="en-US" sz="4800" b="1" dirty="0">
                <a:solidFill>
                  <a:srgbClr val="7030A0"/>
                </a:solidFill>
              </a:rPr>
              <a:t>影</a:t>
            </a:r>
            <a:r>
              <a:rPr lang="zh-CN" altLang="en-US" sz="4800" b="1" dirty="0" smtClean="0">
                <a:solidFill>
                  <a:srgbClr val="7030A0"/>
                </a:solidFill>
              </a:rPr>
              <a:t>驰    七</a:t>
            </a:r>
            <a:r>
              <a:rPr lang="zh-CN" altLang="en-US" sz="4800" b="1" dirty="0">
                <a:solidFill>
                  <a:srgbClr val="7030A0"/>
                </a:solidFill>
              </a:rPr>
              <a:t>彩</a:t>
            </a:r>
            <a:r>
              <a:rPr lang="zh-CN" altLang="en-US" sz="4800" b="1" dirty="0" smtClean="0">
                <a:solidFill>
                  <a:srgbClr val="7030A0"/>
                </a:solidFill>
              </a:rPr>
              <a:t>虹    索泰    </a:t>
            </a:r>
            <a:r>
              <a:rPr lang="en-US" altLang="zh-CN" sz="4800" b="1" dirty="0" err="1" smtClean="0">
                <a:solidFill>
                  <a:srgbClr val="7030A0"/>
                </a:solidFill>
              </a:rPr>
              <a:t>msi</a:t>
            </a:r>
            <a:r>
              <a:rPr lang="zh-CN" altLang="en-US" sz="4800" b="1" dirty="0">
                <a:solidFill>
                  <a:srgbClr val="7030A0"/>
                </a:solidFill>
              </a:rPr>
              <a:t>微</a:t>
            </a:r>
            <a:r>
              <a:rPr lang="zh-CN" altLang="en-US" sz="4800" b="1" dirty="0" smtClean="0">
                <a:solidFill>
                  <a:srgbClr val="7030A0"/>
                </a:solidFill>
              </a:rPr>
              <a:t>星</a:t>
            </a:r>
            <a:endParaRPr lang="en-US" altLang="zh-CN" sz="4800" b="1" dirty="0" smtClean="0">
              <a:solidFill>
                <a:srgbClr val="7030A0"/>
              </a:solidFill>
            </a:endParaRPr>
          </a:p>
          <a:p>
            <a:r>
              <a:rPr lang="zh-CN" altLang="en-US" sz="4800" b="1" dirty="0" smtClean="0">
                <a:solidFill>
                  <a:srgbClr val="7030A0"/>
                </a:solidFill>
              </a:rPr>
              <a:t>耕昇     蓝</a:t>
            </a:r>
            <a:r>
              <a:rPr lang="zh-CN" altLang="en-US" sz="4800" b="1" dirty="0">
                <a:solidFill>
                  <a:srgbClr val="7030A0"/>
                </a:solidFill>
              </a:rPr>
              <a:t>宝</a:t>
            </a:r>
            <a:r>
              <a:rPr lang="zh-CN" altLang="en-US" sz="4800" b="1" dirty="0" smtClean="0">
                <a:solidFill>
                  <a:srgbClr val="7030A0"/>
                </a:solidFill>
              </a:rPr>
              <a:t>石   小</a:t>
            </a:r>
            <a:r>
              <a:rPr lang="zh-CN" altLang="en-US" sz="4800" b="1" dirty="0">
                <a:solidFill>
                  <a:srgbClr val="7030A0"/>
                </a:solidFill>
              </a:rPr>
              <a:t>影</a:t>
            </a:r>
            <a:r>
              <a:rPr lang="zh-CN" altLang="en-US" sz="4800" b="1" dirty="0" smtClean="0">
                <a:solidFill>
                  <a:srgbClr val="7030A0"/>
                </a:solidFill>
              </a:rPr>
              <a:t>霸      镭风</a:t>
            </a:r>
            <a:endParaRPr lang="en-US" altLang="zh-CN" sz="4800" b="1" dirty="0" smtClean="0">
              <a:solidFill>
                <a:srgbClr val="7030A0"/>
              </a:solidFill>
            </a:endParaRPr>
          </a:p>
          <a:p>
            <a:r>
              <a:rPr lang="zh-CN" altLang="en-US" sz="4800" b="1" dirty="0" smtClean="0">
                <a:solidFill>
                  <a:srgbClr val="7030A0"/>
                </a:solidFill>
              </a:rPr>
              <a:t>铭瑄     </a:t>
            </a:r>
            <a:r>
              <a:rPr lang="en-US" altLang="zh-CN" sz="4800" b="1" dirty="0" smtClean="0">
                <a:solidFill>
                  <a:srgbClr val="7030A0"/>
                </a:solidFill>
              </a:rPr>
              <a:t>XFX</a:t>
            </a:r>
            <a:r>
              <a:rPr lang="zh-CN" altLang="en-US" sz="4800" b="1" dirty="0">
                <a:solidFill>
                  <a:srgbClr val="7030A0"/>
                </a:solidFill>
              </a:rPr>
              <a:t>讯</a:t>
            </a:r>
            <a:r>
              <a:rPr lang="zh-CN" altLang="en-US" sz="4800" b="1" dirty="0" smtClean="0">
                <a:solidFill>
                  <a:srgbClr val="7030A0"/>
                </a:solidFill>
              </a:rPr>
              <a:t>景         </a:t>
            </a:r>
            <a:r>
              <a:rPr lang="en-US" altLang="zh-CN" sz="4800" b="1" dirty="0" smtClean="0">
                <a:solidFill>
                  <a:srgbClr val="7030A0"/>
                </a:solidFill>
              </a:rPr>
              <a:t>ASL</a:t>
            </a:r>
            <a:r>
              <a:rPr lang="zh-CN" altLang="en-US" sz="4800" b="1" dirty="0">
                <a:solidFill>
                  <a:srgbClr val="7030A0"/>
                </a:solidFill>
              </a:rPr>
              <a:t>翔</a:t>
            </a:r>
            <a:r>
              <a:rPr lang="zh-CN" altLang="en-US" sz="4800" b="1" dirty="0" smtClean="0">
                <a:solidFill>
                  <a:srgbClr val="7030A0"/>
                </a:solidFill>
              </a:rPr>
              <a:t>升</a:t>
            </a:r>
            <a:endParaRPr lang="en-US" altLang="zh-CN" sz="4800" b="1" dirty="0" smtClean="0">
              <a:solidFill>
                <a:srgbClr val="7030A0"/>
              </a:solidFill>
            </a:endParaRPr>
          </a:p>
          <a:p>
            <a:r>
              <a:rPr lang="zh-CN" altLang="en-US" sz="4800" b="1" dirty="0" smtClean="0">
                <a:solidFill>
                  <a:srgbClr val="7030A0"/>
                </a:solidFill>
              </a:rPr>
              <a:t>铭鑫        华硕       双敏      迪兰    </a:t>
            </a:r>
            <a:endParaRPr lang="en-US" altLang="zh-CN" sz="4800" b="1" dirty="0" smtClean="0">
              <a:solidFill>
                <a:srgbClr val="7030A0"/>
              </a:solidFill>
            </a:endParaRPr>
          </a:p>
          <a:p>
            <a:r>
              <a:rPr lang="zh-CN" altLang="en-US" sz="4800" b="1" dirty="0" smtClean="0">
                <a:solidFill>
                  <a:srgbClr val="7030A0"/>
                </a:solidFill>
              </a:rPr>
              <a:t>映众        技</a:t>
            </a:r>
            <a:r>
              <a:rPr lang="zh-CN" altLang="en-US" sz="4800" b="1" dirty="0">
                <a:solidFill>
                  <a:srgbClr val="7030A0"/>
                </a:solidFill>
              </a:rPr>
              <a:t>嘉</a:t>
            </a:r>
          </a:p>
        </p:txBody>
      </p:sp>
    </p:spTree>
    <p:extLst>
      <p:ext uri="{BB962C8B-B14F-4D97-AF65-F5344CB8AC3E}">
        <p14:creationId xmlns:p14="http://schemas.microsoft.com/office/powerpoint/2010/main" val="22931073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显卡</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矩形 1"/>
          <p:cNvSpPr/>
          <p:nvPr/>
        </p:nvSpPr>
        <p:spPr>
          <a:xfrm>
            <a:off x="466885" y="1484784"/>
            <a:ext cx="5905974" cy="4154984"/>
          </a:xfrm>
          <a:prstGeom prst="rect">
            <a:avLst/>
          </a:prstGeom>
        </p:spPr>
        <p:txBody>
          <a:bodyPr wrap="square">
            <a:spAutoFit/>
          </a:bodyPr>
          <a:lstStyle/>
          <a:p>
            <a:pPr>
              <a:lnSpc>
                <a:spcPct val="200000"/>
              </a:lnSpc>
            </a:pPr>
            <a:r>
              <a:rPr lang="en-US" altLang="zh-CN" sz="4400" b="1" dirty="0"/>
              <a:t>PCI Express 3.0 </a:t>
            </a:r>
            <a:r>
              <a:rPr lang="en-US" altLang="zh-CN" sz="4400" b="1" dirty="0" smtClean="0"/>
              <a:t>16X</a:t>
            </a:r>
          </a:p>
          <a:p>
            <a:pPr>
              <a:lnSpc>
                <a:spcPct val="200000"/>
              </a:lnSpc>
            </a:pPr>
            <a:r>
              <a:rPr lang="en-US" altLang="zh-CN" sz="4400" b="1" dirty="0" smtClean="0"/>
              <a:t>PCI </a:t>
            </a:r>
            <a:r>
              <a:rPr lang="en-US" altLang="zh-CN" sz="4400" b="1" dirty="0"/>
              <a:t>Express 2.1 </a:t>
            </a:r>
            <a:r>
              <a:rPr lang="en-US" altLang="zh-CN" sz="4400" b="1" dirty="0" smtClean="0"/>
              <a:t>16X</a:t>
            </a:r>
          </a:p>
          <a:p>
            <a:pPr>
              <a:lnSpc>
                <a:spcPct val="200000"/>
              </a:lnSpc>
            </a:pPr>
            <a:r>
              <a:rPr lang="en-US" altLang="zh-CN" sz="4400" b="1" dirty="0" smtClean="0"/>
              <a:t>PCI </a:t>
            </a:r>
            <a:r>
              <a:rPr lang="en-US" altLang="zh-CN" sz="4400" b="1" dirty="0"/>
              <a:t>Express 2.0 16X </a:t>
            </a:r>
            <a:endParaRPr lang="zh-CN" altLang="en-US" sz="4400" b="1" dirty="0"/>
          </a:p>
        </p:txBody>
      </p:sp>
      <p:sp>
        <p:nvSpPr>
          <p:cNvPr id="3" name="矩形 2"/>
          <p:cNvSpPr/>
          <p:nvPr/>
        </p:nvSpPr>
        <p:spPr>
          <a:xfrm>
            <a:off x="2213662" y="426741"/>
            <a:ext cx="2358338" cy="707886"/>
          </a:xfrm>
          <a:prstGeom prst="rect">
            <a:avLst/>
          </a:prstGeom>
        </p:spPr>
        <p:txBody>
          <a:bodyPr wrap="none">
            <a:spAutoFit/>
          </a:bodyPr>
          <a:lstStyle/>
          <a:p>
            <a:r>
              <a:rPr lang="zh-CN" altLang="en-US" sz="4000" b="1" dirty="0"/>
              <a:t>总线接口 </a:t>
            </a:r>
          </a:p>
        </p:txBody>
      </p:sp>
    </p:spTree>
    <p:extLst>
      <p:ext uri="{BB962C8B-B14F-4D97-AF65-F5344CB8AC3E}">
        <p14:creationId xmlns:p14="http://schemas.microsoft.com/office/powerpoint/2010/main" val="22931073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显卡</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66" y="1988840"/>
            <a:ext cx="8645534" cy="371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66" y="2275692"/>
            <a:ext cx="8198194" cy="3832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157375" y="426741"/>
            <a:ext cx="2852769" cy="707886"/>
          </a:xfrm>
          <a:prstGeom prst="rect">
            <a:avLst/>
          </a:prstGeom>
          <a:noFill/>
        </p:spPr>
        <p:txBody>
          <a:bodyPr wrap="none" rtlCol="0">
            <a:spAutoFit/>
          </a:bodyPr>
          <a:lstStyle/>
          <a:p>
            <a:r>
              <a:rPr lang="zh-CN" altLang="en-US" sz="4000" b="1" dirty="0"/>
              <a:t>影驰</a:t>
            </a:r>
            <a:r>
              <a:rPr lang="en-US" altLang="zh-CN" sz="4000" b="1" dirty="0"/>
              <a:t>GTX650</a:t>
            </a:r>
            <a:endParaRPr lang="zh-CN" altLang="en-US" sz="4000" b="1" dirty="0"/>
          </a:p>
        </p:txBody>
      </p:sp>
      <p:sp>
        <p:nvSpPr>
          <p:cNvPr id="12" name="圆角矩形标注 11"/>
          <p:cNvSpPr/>
          <p:nvPr/>
        </p:nvSpPr>
        <p:spPr>
          <a:xfrm>
            <a:off x="1870382" y="1520788"/>
            <a:ext cx="2611255" cy="936104"/>
          </a:xfrm>
          <a:prstGeom prst="wedgeRoundRectCallout">
            <a:avLst>
              <a:gd name="adj1" fmla="val -48293"/>
              <a:gd name="adj2" fmla="val 306860"/>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err="1"/>
              <a:t>DisplayPort</a:t>
            </a:r>
            <a:r>
              <a:rPr lang="en-US" altLang="zh-CN" sz="3600" b="1" dirty="0"/>
              <a:t> </a:t>
            </a:r>
            <a:r>
              <a:rPr lang="zh-CN" altLang="en-US" sz="3600" b="1" dirty="0"/>
              <a:t>接口</a:t>
            </a:r>
          </a:p>
        </p:txBody>
      </p:sp>
      <p:sp>
        <p:nvSpPr>
          <p:cNvPr id="15" name="圆角矩形标注 14"/>
          <p:cNvSpPr/>
          <p:nvPr/>
        </p:nvSpPr>
        <p:spPr>
          <a:xfrm>
            <a:off x="3144862" y="1532090"/>
            <a:ext cx="2611255" cy="936104"/>
          </a:xfrm>
          <a:prstGeom prst="wedgeRoundRectCallout">
            <a:avLst>
              <a:gd name="adj1" fmla="val -38288"/>
              <a:gd name="adj2" fmla="val 291356"/>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a:t>mini HDMI</a:t>
            </a:r>
            <a:r>
              <a:rPr lang="zh-CN" altLang="en-US" sz="3600" b="1" dirty="0" smtClean="0"/>
              <a:t>接口</a:t>
            </a:r>
            <a:endParaRPr lang="zh-CN" altLang="en-US" sz="3600" b="1" dirty="0"/>
          </a:p>
        </p:txBody>
      </p:sp>
      <p:pic>
        <p:nvPicPr>
          <p:cNvPr id="7173" name="Picture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412776"/>
            <a:ext cx="9144000" cy="525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16" name="圆角矩形标注 15"/>
          <p:cNvSpPr/>
          <p:nvPr/>
        </p:nvSpPr>
        <p:spPr>
          <a:xfrm>
            <a:off x="4687393" y="1532090"/>
            <a:ext cx="2611255" cy="936104"/>
          </a:xfrm>
          <a:prstGeom prst="wedgeRoundRectCallout">
            <a:avLst>
              <a:gd name="adj1" fmla="val -23281"/>
              <a:gd name="adj2" fmla="val 136306"/>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DVI-D</a:t>
            </a:r>
            <a:r>
              <a:rPr lang="zh-CN" altLang="en-US" sz="3600" b="1" dirty="0" smtClean="0"/>
              <a:t>接口</a:t>
            </a:r>
            <a:endParaRPr lang="zh-CN" altLang="en-US" sz="3600" b="1" dirty="0"/>
          </a:p>
        </p:txBody>
      </p:sp>
      <p:sp>
        <p:nvSpPr>
          <p:cNvPr id="17" name="圆角矩形标注 16"/>
          <p:cNvSpPr/>
          <p:nvPr/>
        </p:nvSpPr>
        <p:spPr>
          <a:xfrm>
            <a:off x="5642636" y="1552306"/>
            <a:ext cx="2611255" cy="936104"/>
          </a:xfrm>
          <a:prstGeom prst="wedgeRoundRectCallout">
            <a:avLst>
              <a:gd name="adj1" fmla="val -53921"/>
              <a:gd name="adj2" fmla="val 286898"/>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600" b="1" dirty="0" smtClean="0"/>
              <a:t>DVI-I</a:t>
            </a:r>
            <a:r>
              <a:rPr lang="zh-CN" altLang="en-US" sz="3600" b="1" dirty="0" smtClean="0"/>
              <a:t>接口</a:t>
            </a:r>
            <a:endParaRPr lang="zh-CN" altLang="en-US" sz="3600" b="1" dirty="0"/>
          </a:p>
        </p:txBody>
      </p:sp>
    </p:spTree>
    <p:extLst>
      <p:ext uri="{BB962C8B-B14F-4D97-AF65-F5344CB8AC3E}">
        <p14:creationId xmlns:p14="http://schemas.microsoft.com/office/powerpoint/2010/main" val="229310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7170"/>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172"/>
                                        </p:tgtEl>
                                        <p:attrNameLst>
                                          <p:attrName>style.visibility</p:attrName>
                                        </p:attrNameLst>
                                      </p:cBhvr>
                                      <p:to>
                                        <p:strVal val="visible"/>
                                      </p:to>
                                    </p:set>
                                    <p:anim calcmode="lin" valueType="num">
                                      <p:cBhvr additive="base">
                                        <p:cTn id="14" dur="500" fill="hold"/>
                                        <p:tgtEl>
                                          <p:spTgt spid="7172"/>
                                        </p:tgtEl>
                                        <p:attrNameLst>
                                          <p:attrName>ppt_x</p:attrName>
                                        </p:attrNameLst>
                                      </p:cBhvr>
                                      <p:tavLst>
                                        <p:tav tm="0">
                                          <p:val>
                                            <p:strVal val="#ppt_x"/>
                                          </p:val>
                                        </p:tav>
                                        <p:tav tm="100000">
                                          <p:val>
                                            <p:strVal val="#ppt_x"/>
                                          </p:val>
                                        </p:tav>
                                      </p:tavLst>
                                    </p:anim>
                                    <p:anim calcmode="lin" valueType="num">
                                      <p:cBhvr additive="base">
                                        <p:cTn id="15"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173"/>
                                        </p:tgtEl>
                                        <p:attrNameLst>
                                          <p:attrName>style.visibility</p:attrName>
                                        </p:attrNameLst>
                                      </p:cBhvr>
                                      <p:to>
                                        <p:strVal val="visible"/>
                                      </p:to>
                                    </p:set>
                                    <p:animEffect transition="in" filter="fade">
                                      <p:cBhvr>
                                        <p:cTn id="35" dur="500"/>
                                        <p:tgtEl>
                                          <p:spTgt spid="71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9" name="圆角矩形 8"/>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nvGrpSpPr>
          <p:cNvPr id="17" name="组合 16"/>
          <p:cNvGrpSpPr/>
          <p:nvPr/>
        </p:nvGrpSpPr>
        <p:grpSpPr>
          <a:xfrm>
            <a:off x="-124949" y="2072080"/>
            <a:ext cx="9268949" cy="2159288"/>
            <a:chOff x="1" y="2154460"/>
            <a:chExt cx="9268949" cy="2159288"/>
          </a:xfrm>
        </p:grpSpPr>
        <p:sp>
          <p:nvSpPr>
            <p:cNvPr id="18" name="矩形 17"/>
            <p:cNvSpPr/>
            <p:nvPr/>
          </p:nvSpPr>
          <p:spPr>
            <a:xfrm>
              <a:off x="1" y="2154460"/>
              <a:ext cx="9268949" cy="2159288"/>
            </a:xfrm>
            <a:prstGeom prst="rect">
              <a:avLst/>
            </a:prstGeom>
            <a:solidFill>
              <a:srgbClr val="00B0F0">
                <a:alpha val="87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19" name="矩形 18"/>
            <p:cNvSpPr/>
            <p:nvPr/>
          </p:nvSpPr>
          <p:spPr>
            <a:xfrm>
              <a:off x="3202268" y="2575276"/>
              <a:ext cx="5258081" cy="1569660"/>
            </a:xfrm>
            <a:prstGeom prst="rect">
              <a:avLst/>
            </a:prstGeom>
            <a:effectLst>
              <a:outerShdw blurRad="76200" dir="13500000" sy="23000" kx="1200000" algn="br" rotWithShape="0">
                <a:prstClr val="black">
                  <a:alpha val="2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600" b="1" i="0" u="none" strike="noStrike" kern="0" cap="none" spc="0" normalizeH="0" baseline="0" noProof="0" dirty="0" smtClean="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rPr>
                <a:t>内存</a:t>
              </a:r>
              <a:r>
                <a:rPr lang="zh-CN" altLang="en-US" sz="9600" b="1" kern="0" noProof="0" dirty="0" smtClean="0">
                  <a:solidFill>
                    <a:prstClr val="white"/>
                  </a:solidFill>
                  <a:effectLst>
                    <a:outerShdw blurRad="60007" dist="310007" dir="7680000" sy="30000" kx="1300200" algn="ctr" rotWithShape="0">
                      <a:prstClr val="black">
                        <a:alpha val="32000"/>
                      </a:prstClr>
                    </a:outerShdw>
                  </a:effectLst>
                  <a:latin typeface="宋体" pitchFamily="2" charset="-122"/>
                  <a:ea typeface="宋体" pitchFamily="2" charset="-122"/>
                </a:rPr>
                <a:t>条</a:t>
              </a:r>
              <a:endParaRPr kumimoji="0" lang="zh-CN" altLang="en-US" sz="9600" b="1" i="0" u="none" strike="noStrike" kern="0" cap="none" spc="0" normalizeH="0" baseline="0" noProof="0" dirty="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endParaRPr>
            </a:p>
          </p:txBody>
        </p:sp>
      </p:gr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198" y="2442034"/>
            <a:ext cx="1488735" cy="1419381"/>
          </a:xfrm>
          <a:prstGeom prst="rect">
            <a:avLst/>
          </a:prstGeom>
          <a:ln w="127000" cap="rnd">
            <a:solidFill>
              <a:srgbClr val="FFFFFF"/>
            </a:solidFill>
          </a:ln>
          <a:effectLst>
            <a:outerShdw blurRad="76200" dist="95250" dir="10500000" sx="97000" sy="23000" kx="900000" algn="br" rotWithShape="0">
              <a:srgbClr val="000000">
                <a:alpha val="20000"/>
              </a:srgbClr>
            </a:outerShdw>
          </a:effectLst>
        </p:spPr>
      </p:pic>
    </p:spTree>
    <p:extLst>
      <p:ext uri="{BB962C8B-B14F-4D97-AF65-F5344CB8AC3E}">
        <p14:creationId xmlns:p14="http://schemas.microsoft.com/office/powerpoint/2010/main" val="33384941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28" t="5878"/>
          <a:stretch/>
        </p:blipFill>
        <p:spPr bwMode="auto">
          <a:xfrm rot="340234">
            <a:off x="487567" y="1606467"/>
            <a:ext cx="7549151" cy="5212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内存</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矩形 1"/>
          <p:cNvSpPr/>
          <p:nvPr/>
        </p:nvSpPr>
        <p:spPr>
          <a:xfrm>
            <a:off x="375070" y="1273938"/>
            <a:ext cx="8768930" cy="707886"/>
          </a:xfrm>
          <a:prstGeom prst="rect">
            <a:avLst/>
          </a:prstGeom>
        </p:spPr>
        <p:txBody>
          <a:bodyPr wrap="square">
            <a:spAutoFit/>
          </a:bodyPr>
          <a:lstStyle/>
          <a:p>
            <a:r>
              <a:rPr lang="en-US" altLang="zh-CN" sz="4000" b="1" dirty="0" smtClean="0">
                <a:solidFill>
                  <a:srgbClr val="7030A0"/>
                </a:solidFill>
              </a:rPr>
              <a:t>SDRAM</a:t>
            </a:r>
            <a:r>
              <a:rPr lang="zh-CN" altLang="en-US" sz="2400" b="1" dirty="0" smtClean="0"/>
              <a:t>（</a:t>
            </a:r>
            <a:r>
              <a:rPr lang="en-US" altLang="zh-CN" sz="2400" b="1" dirty="0"/>
              <a:t>Synchronous Dynamic RAM</a:t>
            </a:r>
            <a:r>
              <a:rPr lang="zh-CN" altLang="en-US" sz="2400" b="1" dirty="0"/>
              <a:t>，同步动态随机存储器）</a:t>
            </a:r>
          </a:p>
        </p:txBody>
      </p:sp>
      <p:sp>
        <p:nvSpPr>
          <p:cNvPr id="3" name="TextBox 2"/>
          <p:cNvSpPr txBox="1"/>
          <p:nvPr/>
        </p:nvSpPr>
        <p:spPr>
          <a:xfrm>
            <a:off x="2189086" y="426741"/>
            <a:ext cx="1798890" cy="707886"/>
          </a:xfrm>
          <a:prstGeom prst="rect">
            <a:avLst/>
          </a:prstGeom>
          <a:noFill/>
        </p:spPr>
        <p:txBody>
          <a:bodyPr wrap="none" rtlCol="0">
            <a:spAutoFit/>
          </a:bodyPr>
          <a:lstStyle/>
          <a:p>
            <a:r>
              <a:rPr lang="en-US" altLang="zh-CN" sz="4000" b="1" dirty="0"/>
              <a:t>SDRAM</a:t>
            </a:r>
          </a:p>
        </p:txBody>
      </p:sp>
    </p:spTree>
    <p:extLst>
      <p:ext uri="{BB962C8B-B14F-4D97-AF65-F5344CB8AC3E}">
        <p14:creationId xmlns:p14="http://schemas.microsoft.com/office/powerpoint/2010/main" val="31209123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内存</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矩形 1"/>
          <p:cNvSpPr/>
          <p:nvPr/>
        </p:nvSpPr>
        <p:spPr>
          <a:xfrm>
            <a:off x="611560" y="1617486"/>
            <a:ext cx="8136904" cy="757130"/>
          </a:xfrm>
          <a:prstGeom prst="rect">
            <a:avLst/>
          </a:prstGeom>
        </p:spPr>
        <p:txBody>
          <a:bodyPr wrap="square">
            <a:spAutoFit/>
          </a:bodyPr>
          <a:lstStyle/>
          <a:p>
            <a:pPr>
              <a:lnSpc>
                <a:spcPct val="90000"/>
              </a:lnSpc>
            </a:pPr>
            <a:r>
              <a:rPr lang="en-US" altLang="zh-CN" sz="4800" b="1" dirty="0">
                <a:solidFill>
                  <a:srgbClr val="7030A0"/>
                </a:solidFill>
              </a:rPr>
              <a:t>DDR</a:t>
            </a:r>
            <a:r>
              <a:rPr lang="en-US" altLang="zh-CN" sz="2400" b="1" dirty="0"/>
              <a:t>(Double Data Rate,</a:t>
            </a:r>
            <a:r>
              <a:rPr lang="zh-CN" altLang="en-US" sz="2400" b="1" dirty="0"/>
              <a:t>双倍速率同步动态随机存储器</a:t>
            </a:r>
            <a:r>
              <a:rPr lang="en-US" altLang="zh-CN" sz="2400" b="1" dirty="0"/>
              <a:t>)</a:t>
            </a:r>
            <a:endParaRPr lang="zh-CN" altLang="en-US" sz="2400" b="1" dirty="0"/>
          </a:p>
        </p:txBody>
      </p:sp>
      <p:sp>
        <p:nvSpPr>
          <p:cNvPr id="3" name="TextBox 2"/>
          <p:cNvSpPr txBox="1"/>
          <p:nvPr/>
        </p:nvSpPr>
        <p:spPr>
          <a:xfrm>
            <a:off x="2699792" y="908720"/>
            <a:ext cx="184731" cy="369332"/>
          </a:xfrm>
          <a:prstGeom prst="rect">
            <a:avLst/>
          </a:prstGeom>
          <a:noFill/>
        </p:spPr>
        <p:txBody>
          <a:bodyPr wrap="none" rtlCol="0">
            <a:spAutoFit/>
          </a:bodyPr>
          <a:lstStyle/>
          <a:p>
            <a:endParaRPr lang="zh-CN" altLang="en-US" dirty="0"/>
          </a:p>
        </p:txBody>
      </p:sp>
      <p:sp>
        <p:nvSpPr>
          <p:cNvPr id="5" name="矩形 4"/>
          <p:cNvSpPr/>
          <p:nvPr/>
        </p:nvSpPr>
        <p:spPr>
          <a:xfrm>
            <a:off x="2194270" y="488296"/>
            <a:ext cx="1120820" cy="646331"/>
          </a:xfrm>
          <a:prstGeom prst="rect">
            <a:avLst/>
          </a:prstGeom>
        </p:spPr>
        <p:txBody>
          <a:bodyPr wrap="none">
            <a:spAutoFit/>
          </a:bodyPr>
          <a:lstStyle/>
          <a:p>
            <a:pPr lvl="0">
              <a:lnSpc>
                <a:spcPct val="90000"/>
              </a:lnSpc>
            </a:pPr>
            <a:r>
              <a:rPr lang="en-US" altLang="zh-CN" sz="4000" b="1" dirty="0" smtClean="0">
                <a:solidFill>
                  <a:prstClr val="black"/>
                </a:solidFill>
              </a:rPr>
              <a:t>DDR</a:t>
            </a:r>
            <a:endParaRPr lang="en-US" altLang="zh-CN" sz="4000" b="1" dirty="0">
              <a:solidFill>
                <a:prstClr val="black"/>
              </a:solidFill>
            </a:endParaRPr>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60" y="2420888"/>
            <a:ext cx="8773200" cy="3585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237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内存</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矩形 1"/>
          <p:cNvSpPr/>
          <p:nvPr/>
        </p:nvSpPr>
        <p:spPr>
          <a:xfrm>
            <a:off x="997326" y="1464489"/>
            <a:ext cx="7466474" cy="707886"/>
          </a:xfrm>
          <a:prstGeom prst="rect">
            <a:avLst/>
          </a:prstGeom>
        </p:spPr>
        <p:txBody>
          <a:bodyPr wrap="square">
            <a:spAutoFit/>
          </a:bodyPr>
          <a:lstStyle/>
          <a:p>
            <a:r>
              <a:rPr lang="en-US" altLang="zh-CN" sz="4000" b="1" dirty="0" smtClean="0">
                <a:solidFill>
                  <a:srgbClr val="7030A0"/>
                </a:solidFill>
              </a:rPr>
              <a:t>DDR </a:t>
            </a:r>
            <a:r>
              <a:rPr lang="en-US" altLang="zh-CN" sz="4000" b="1" dirty="0">
                <a:solidFill>
                  <a:srgbClr val="7030A0"/>
                </a:solidFill>
              </a:rPr>
              <a:t>2 </a:t>
            </a:r>
            <a:r>
              <a:rPr lang="en-US" altLang="zh-CN" sz="2400" b="1" dirty="0"/>
              <a:t>(Double Data Rate </a:t>
            </a:r>
            <a:r>
              <a:rPr lang="en-US" altLang="zh-CN" sz="2400" b="1" dirty="0" smtClean="0"/>
              <a:t>2</a:t>
            </a:r>
            <a:r>
              <a:rPr lang="zh-CN" altLang="en-US" sz="2400" b="1" dirty="0" smtClean="0"/>
              <a:t>，</a:t>
            </a:r>
            <a:r>
              <a:rPr lang="en-US" altLang="zh-CN" sz="2400" b="1" dirty="0" smtClean="0"/>
              <a:t>DDR</a:t>
            </a:r>
            <a:r>
              <a:rPr lang="zh-CN" altLang="en-US" sz="2400" b="1" dirty="0" smtClean="0"/>
              <a:t>二代，二代内存</a:t>
            </a:r>
            <a:r>
              <a:rPr lang="en-US" altLang="zh-CN" sz="2400" b="1" dirty="0" smtClean="0"/>
              <a:t>)</a:t>
            </a:r>
            <a:endParaRPr lang="zh-CN" altLang="en-US" sz="2400" b="1" dirty="0"/>
          </a:p>
        </p:txBody>
      </p:sp>
      <p:sp>
        <p:nvSpPr>
          <p:cNvPr id="3" name="TextBox 2"/>
          <p:cNvSpPr txBox="1"/>
          <p:nvPr/>
        </p:nvSpPr>
        <p:spPr>
          <a:xfrm>
            <a:off x="2189086" y="426741"/>
            <a:ext cx="1495922" cy="707886"/>
          </a:xfrm>
          <a:prstGeom prst="rect">
            <a:avLst/>
          </a:prstGeom>
          <a:noFill/>
        </p:spPr>
        <p:txBody>
          <a:bodyPr wrap="none" rtlCol="0">
            <a:spAutoFit/>
          </a:bodyPr>
          <a:lstStyle/>
          <a:p>
            <a:r>
              <a:rPr lang="en-US" altLang="zh-CN" sz="4000" b="1" dirty="0" smtClean="0">
                <a:solidFill>
                  <a:prstClr val="black"/>
                </a:solidFill>
              </a:rPr>
              <a:t>DDR 2</a:t>
            </a:r>
            <a:endParaRPr lang="en-US" altLang="zh-CN" sz="4000" b="1" dirty="0">
              <a:solidFill>
                <a:prstClr val="black"/>
              </a:solidFill>
            </a:endParaRPr>
          </a:p>
        </p:txBody>
      </p:sp>
      <p:pic>
        <p:nvPicPr>
          <p:cNvPr id="11271" name="Picture 7" descr="C:\Users\SONY\Desktop\ceqY3HuLQYWK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362" y="2029715"/>
            <a:ext cx="7431998" cy="4267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348237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内存</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TextBox 1"/>
          <p:cNvSpPr txBox="1"/>
          <p:nvPr/>
        </p:nvSpPr>
        <p:spPr>
          <a:xfrm>
            <a:off x="2202608" y="432568"/>
            <a:ext cx="1495922" cy="707886"/>
          </a:xfrm>
          <a:prstGeom prst="rect">
            <a:avLst/>
          </a:prstGeom>
          <a:noFill/>
        </p:spPr>
        <p:txBody>
          <a:bodyPr wrap="none" rtlCol="0">
            <a:spAutoFit/>
          </a:bodyPr>
          <a:lstStyle/>
          <a:p>
            <a:r>
              <a:rPr lang="en-US" altLang="zh-CN" sz="4000" b="1" dirty="0">
                <a:solidFill>
                  <a:prstClr val="black"/>
                </a:solidFill>
              </a:rPr>
              <a:t>DDR 3</a:t>
            </a:r>
            <a:endParaRPr lang="zh-CN" altLang="en-US" sz="4000" b="1" dirty="0">
              <a:solidFill>
                <a:prstClr val="black"/>
              </a:solidFill>
            </a:endParaRP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89" y="2028619"/>
            <a:ext cx="7812360" cy="4259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997326" y="1464489"/>
            <a:ext cx="7466474" cy="707886"/>
          </a:xfrm>
          <a:prstGeom prst="rect">
            <a:avLst/>
          </a:prstGeom>
        </p:spPr>
        <p:txBody>
          <a:bodyPr wrap="square">
            <a:spAutoFit/>
          </a:bodyPr>
          <a:lstStyle/>
          <a:p>
            <a:r>
              <a:rPr lang="en-US" altLang="zh-CN" sz="4000" b="1" dirty="0" smtClean="0">
                <a:solidFill>
                  <a:srgbClr val="7030A0"/>
                </a:solidFill>
              </a:rPr>
              <a:t>DDR 3 </a:t>
            </a:r>
            <a:r>
              <a:rPr lang="en-US" altLang="zh-CN" sz="2400" b="1" dirty="0"/>
              <a:t>(Double Data Rate 3</a:t>
            </a:r>
            <a:r>
              <a:rPr lang="zh-CN" altLang="en-US" sz="2400" b="1" dirty="0" smtClean="0"/>
              <a:t>，</a:t>
            </a:r>
            <a:r>
              <a:rPr lang="en-US" altLang="zh-CN" sz="2400" b="1" dirty="0" smtClean="0"/>
              <a:t>DDR</a:t>
            </a:r>
            <a:r>
              <a:rPr lang="zh-CN" altLang="en-US" sz="2400" b="1" dirty="0"/>
              <a:t>三</a:t>
            </a:r>
            <a:r>
              <a:rPr lang="zh-CN" altLang="en-US" sz="2400" b="1" dirty="0" smtClean="0"/>
              <a:t>代，三代内存</a:t>
            </a:r>
            <a:r>
              <a:rPr lang="en-US" altLang="zh-CN" sz="2400" b="1" dirty="0" smtClean="0"/>
              <a:t>)</a:t>
            </a:r>
            <a:endParaRPr lang="zh-CN" altLang="en-US" sz="2400" b="1" dirty="0"/>
          </a:p>
        </p:txBody>
      </p:sp>
    </p:spTree>
    <p:extLst>
      <p:ext uri="{BB962C8B-B14F-4D97-AF65-F5344CB8AC3E}">
        <p14:creationId xmlns:p14="http://schemas.microsoft.com/office/powerpoint/2010/main" val="4348237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右箭头 11"/>
          <p:cNvSpPr/>
          <p:nvPr/>
        </p:nvSpPr>
        <p:spPr>
          <a:xfrm rot="19715740">
            <a:off x="439829" y="2772721"/>
            <a:ext cx="7951527" cy="2373996"/>
          </a:xfrm>
          <a:prstGeom prst="rightArrow">
            <a:avLst>
              <a:gd name="adj1" fmla="val 50000"/>
              <a:gd name="adj2" fmla="val 8405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p>
        </p:txBody>
      </p:sp>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内存</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右箭头 1"/>
          <p:cNvSpPr/>
          <p:nvPr/>
        </p:nvSpPr>
        <p:spPr>
          <a:xfrm rot="19715740">
            <a:off x="-362379" y="1805287"/>
            <a:ext cx="7977981" cy="2373996"/>
          </a:xfrm>
          <a:prstGeom prst="rightArrow">
            <a:avLst>
              <a:gd name="adj1" fmla="val 50000"/>
              <a:gd name="adj2" fmla="val 84052"/>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 name="TextBox 2"/>
          <p:cNvSpPr txBox="1"/>
          <p:nvPr/>
        </p:nvSpPr>
        <p:spPr>
          <a:xfrm>
            <a:off x="5359260" y="1284034"/>
            <a:ext cx="909223" cy="523220"/>
          </a:xfrm>
          <a:prstGeom prst="rect">
            <a:avLst/>
          </a:prstGeom>
          <a:noFill/>
        </p:spPr>
        <p:txBody>
          <a:bodyPr wrap="none" rtlCol="0">
            <a:spAutoFit/>
          </a:bodyPr>
          <a:lstStyle/>
          <a:p>
            <a:r>
              <a:rPr lang="en-US" altLang="zh-CN" sz="2800" b="1" dirty="0" smtClean="0">
                <a:solidFill>
                  <a:schemeClr val="bg1"/>
                </a:solidFill>
                <a:latin typeface="+mn-ea"/>
              </a:rPr>
              <a:t>DDR4</a:t>
            </a:r>
            <a:endParaRPr lang="zh-CN" altLang="en-US" sz="2800" b="1" dirty="0">
              <a:solidFill>
                <a:schemeClr val="bg1"/>
              </a:solidFill>
              <a:latin typeface="+mn-ea"/>
            </a:endParaRPr>
          </a:p>
        </p:txBody>
      </p:sp>
      <p:sp>
        <p:nvSpPr>
          <p:cNvPr id="15" name="TextBox 14"/>
          <p:cNvSpPr txBox="1"/>
          <p:nvPr/>
        </p:nvSpPr>
        <p:spPr>
          <a:xfrm>
            <a:off x="4076127" y="2092262"/>
            <a:ext cx="909223" cy="523220"/>
          </a:xfrm>
          <a:prstGeom prst="rect">
            <a:avLst/>
          </a:prstGeom>
          <a:noFill/>
        </p:spPr>
        <p:txBody>
          <a:bodyPr wrap="none" rtlCol="0">
            <a:spAutoFit/>
          </a:bodyPr>
          <a:lstStyle/>
          <a:p>
            <a:r>
              <a:rPr lang="en-US" altLang="zh-CN" sz="2800" b="1" dirty="0" smtClean="0">
                <a:solidFill>
                  <a:schemeClr val="bg1"/>
                </a:solidFill>
                <a:latin typeface="+mn-ea"/>
              </a:rPr>
              <a:t>DDR3</a:t>
            </a:r>
            <a:endParaRPr lang="zh-CN" altLang="en-US" sz="2800" b="1" dirty="0">
              <a:solidFill>
                <a:schemeClr val="bg1"/>
              </a:solidFill>
              <a:latin typeface="+mn-ea"/>
            </a:endParaRPr>
          </a:p>
        </p:txBody>
      </p:sp>
      <p:sp>
        <p:nvSpPr>
          <p:cNvPr id="16" name="TextBox 15"/>
          <p:cNvSpPr txBox="1"/>
          <p:nvPr/>
        </p:nvSpPr>
        <p:spPr>
          <a:xfrm>
            <a:off x="2851991" y="2800733"/>
            <a:ext cx="909223" cy="523220"/>
          </a:xfrm>
          <a:prstGeom prst="rect">
            <a:avLst/>
          </a:prstGeom>
          <a:noFill/>
        </p:spPr>
        <p:txBody>
          <a:bodyPr wrap="none" rtlCol="0">
            <a:spAutoFit/>
          </a:bodyPr>
          <a:lstStyle/>
          <a:p>
            <a:r>
              <a:rPr lang="en-US" altLang="zh-CN" sz="2800" b="1" dirty="0" smtClean="0">
                <a:solidFill>
                  <a:schemeClr val="bg1"/>
                </a:solidFill>
                <a:latin typeface="+mn-ea"/>
              </a:rPr>
              <a:t>DDR2</a:t>
            </a:r>
            <a:endParaRPr lang="zh-CN" altLang="en-US" sz="2800" b="1" dirty="0">
              <a:solidFill>
                <a:schemeClr val="bg1"/>
              </a:solidFill>
              <a:latin typeface="+mn-ea"/>
            </a:endParaRPr>
          </a:p>
        </p:txBody>
      </p:sp>
      <p:sp>
        <p:nvSpPr>
          <p:cNvPr id="19" name="TextBox 18"/>
          <p:cNvSpPr txBox="1"/>
          <p:nvPr/>
        </p:nvSpPr>
        <p:spPr>
          <a:xfrm>
            <a:off x="1672636" y="3436499"/>
            <a:ext cx="909223" cy="523220"/>
          </a:xfrm>
          <a:prstGeom prst="rect">
            <a:avLst/>
          </a:prstGeom>
          <a:noFill/>
        </p:spPr>
        <p:txBody>
          <a:bodyPr wrap="none" rtlCol="0">
            <a:spAutoFit/>
          </a:bodyPr>
          <a:lstStyle/>
          <a:p>
            <a:r>
              <a:rPr lang="en-US" altLang="zh-CN" sz="2800" b="1" dirty="0" smtClean="0">
                <a:solidFill>
                  <a:schemeClr val="bg1"/>
                </a:solidFill>
                <a:latin typeface="+mn-ea"/>
              </a:rPr>
              <a:t>DDR1</a:t>
            </a:r>
            <a:endParaRPr lang="zh-CN" altLang="en-US" sz="2800" b="1" dirty="0">
              <a:solidFill>
                <a:schemeClr val="bg1"/>
              </a:solidFill>
              <a:latin typeface="+mn-ea"/>
            </a:endParaRPr>
          </a:p>
        </p:txBody>
      </p:sp>
      <p:sp>
        <p:nvSpPr>
          <p:cNvPr id="20" name="TextBox 19"/>
          <p:cNvSpPr txBox="1"/>
          <p:nvPr/>
        </p:nvSpPr>
        <p:spPr>
          <a:xfrm>
            <a:off x="403719" y="4128160"/>
            <a:ext cx="1107996" cy="523220"/>
          </a:xfrm>
          <a:prstGeom prst="rect">
            <a:avLst/>
          </a:prstGeom>
          <a:noFill/>
        </p:spPr>
        <p:txBody>
          <a:bodyPr wrap="none" rtlCol="0">
            <a:spAutoFit/>
          </a:bodyPr>
          <a:lstStyle/>
          <a:p>
            <a:r>
              <a:rPr lang="en-US" altLang="zh-CN" sz="2800" b="1" dirty="0" smtClean="0">
                <a:solidFill>
                  <a:schemeClr val="bg1"/>
                </a:solidFill>
                <a:latin typeface="+mn-ea"/>
              </a:rPr>
              <a:t>SDRAM	</a:t>
            </a:r>
            <a:endParaRPr lang="zh-CN" altLang="en-US" sz="2800" b="1" dirty="0">
              <a:solidFill>
                <a:schemeClr val="bg1"/>
              </a:solidFill>
              <a:latin typeface="+mn-ea"/>
            </a:endParaRPr>
          </a:p>
        </p:txBody>
      </p:sp>
      <p:sp>
        <p:nvSpPr>
          <p:cNvPr id="21" name="TextBox 20"/>
          <p:cNvSpPr txBox="1"/>
          <p:nvPr/>
        </p:nvSpPr>
        <p:spPr>
          <a:xfrm>
            <a:off x="855745" y="5387667"/>
            <a:ext cx="1271502" cy="523220"/>
          </a:xfrm>
          <a:prstGeom prst="rect">
            <a:avLst/>
          </a:prstGeom>
          <a:noFill/>
        </p:spPr>
        <p:txBody>
          <a:bodyPr wrap="none" rtlCol="0">
            <a:spAutoFit/>
          </a:bodyPr>
          <a:lstStyle/>
          <a:p>
            <a:r>
              <a:rPr lang="en-US" altLang="zh-CN" sz="2800" b="1" dirty="0" smtClean="0">
                <a:solidFill>
                  <a:schemeClr val="bg1"/>
                </a:solidFill>
                <a:latin typeface="+mn-ea"/>
              </a:rPr>
              <a:t>66-133</a:t>
            </a:r>
            <a:endParaRPr lang="zh-CN" altLang="en-US" sz="2800" b="1" dirty="0">
              <a:solidFill>
                <a:schemeClr val="bg1"/>
              </a:solidFill>
              <a:latin typeface="+mn-ea"/>
            </a:endParaRPr>
          </a:p>
        </p:txBody>
      </p:sp>
      <p:sp>
        <p:nvSpPr>
          <p:cNvPr id="24" name="TextBox 23"/>
          <p:cNvSpPr txBox="1"/>
          <p:nvPr/>
        </p:nvSpPr>
        <p:spPr>
          <a:xfrm>
            <a:off x="1965546" y="4794250"/>
            <a:ext cx="1452642" cy="523220"/>
          </a:xfrm>
          <a:prstGeom prst="rect">
            <a:avLst/>
          </a:prstGeom>
          <a:noFill/>
        </p:spPr>
        <p:txBody>
          <a:bodyPr wrap="none" rtlCol="0">
            <a:spAutoFit/>
          </a:bodyPr>
          <a:lstStyle/>
          <a:p>
            <a:r>
              <a:rPr lang="en-US" altLang="zh-CN" sz="2800" b="1" dirty="0" smtClean="0">
                <a:solidFill>
                  <a:schemeClr val="bg1"/>
                </a:solidFill>
                <a:latin typeface="+mn-ea"/>
              </a:rPr>
              <a:t>200-400</a:t>
            </a:r>
            <a:endParaRPr lang="zh-CN" altLang="en-US" sz="2800" b="1" dirty="0">
              <a:solidFill>
                <a:schemeClr val="bg1"/>
              </a:solidFill>
              <a:latin typeface="+mn-ea"/>
            </a:endParaRPr>
          </a:p>
        </p:txBody>
      </p:sp>
      <p:sp>
        <p:nvSpPr>
          <p:cNvPr id="25" name="TextBox 24"/>
          <p:cNvSpPr txBox="1"/>
          <p:nvPr/>
        </p:nvSpPr>
        <p:spPr>
          <a:xfrm>
            <a:off x="2915816" y="3985900"/>
            <a:ext cx="1452642" cy="523220"/>
          </a:xfrm>
          <a:prstGeom prst="rect">
            <a:avLst/>
          </a:prstGeom>
          <a:noFill/>
        </p:spPr>
        <p:txBody>
          <a:bodyPr wrap="none" rtlCol="0">
            <a:spAutoFit/>
          </a:bodyPr>
          <a:lstStyle/>
          <a:p>
            <a:r>
              <a:rPr lang="en-US" altLang="zh-CN" sz="2800" b="1" dirty="0" smtClean="0">
                <a:solidFill>
                  <a:schemeClr val="bg1"/>
                </a:solidFill>
                <a:latin typeface="+mn-ea"/>
              </a:rPr>
              <a:t>400-800</a:t>
            </a:r>
            <a:endParaRPr lang="zh-CN" altLang="en-US" sz="2800" b="1" dirty="0">
              <a:solidFill>
                <a:schemeClr val="bg1"/>
              </a:solidFill>
              <a:latin typeface="+mn-ea"/>
            </a:endParaRPr>
          </a:p>
        </p:txBody>
      </p:sp>
      <p:sp>
        <p:nvSpPr>
          <p:cNvPr id="26" name="TextBox 25"/>
          <p:cNvSpPr txBox="1"/>
          <p:nvPr/>
        </p:nvSpPr>
        <p:spPr>
          <a:xfrm>
            <a:off x="4070603" y="3153162"/>
            <a:ext cx="1941557" cy="707886"/>
          </a:xfrm>
          <a:prstGeom prst="rect">
            <a:avLst/>
          </a:prstGeom>
          <a:noFill/>
        </p:spPr>
        <p:txBody>
          <a:bodyPr wrap="none" rtlCol="0">
            <a:spAutoFit/>
          </a:bodyPr>
          <a:lstStyle/>
          <a:p>
            <a:r>
              <a:rPr lang="en-US" altLang="zh-CN" sz="2800" b="1" dirty="0" smtClean="0">
                <a:solidFill>
                  <a:schemeClr val="bg1"/>
                </a:solidFill>
                <a:latin typeface="+mn-ea"/>
              </a:rPr>
              <a:t>800-</a:t>
            </a:r>
            <a:r>
              <a:rPr lang="en-US" altLang="zh-CN" sz="4000" b="1" dirty="0" smtClean="0">
                <a:solidFill>
                  <a:schemeClr val="bg1"/>
                </a:solidFill>
                <a:latin typeface="+mn-ea"/>
              </a:rPr>
              <a:t>2133</a:t>
            </a:r>
            <a:endParaRPr lang="zh-CN" altLang="en-US" sz="4000" b="1" dirty="0">
              <a:solidFill>
                <a:schemeClr val="bg1"/>
              </a:solidFill>
              <a:latin typeface="+mn-ea"/>
            </a:endParaRPr>
          </a:p>
        </p:txBody>
      </p:sp>
      <p:sp>
        <p:nvSpPr>
          <p:cNvPr id="27" name="TextBox 26"/>
          <p:cNvSpPr txBox="1"/>
          <p:nvPr/>
        </p:nvSpPr>
        <p:spPr>
          <a:xfrm>
            <a:off x="5257615" y="2276872"/>
            <a:ext cx="2122697" cy="707886"/>
          </a:xfrm>
          <a:prstGeom prst="rect">
            <a:avLst/>
          </a:prstGeom>
          <a:noFill/>
        </p:spPr>
        <p:txBody>
          <a:bodyPr wrap="none" rtlCol="0">
            <a:spAutoFit/>
          </a:bodyPr>
          <a:lstStyle/>
          <a:p>
            <a:r>
              <a:rPr lang="en-US" altLang="zh-CN" sz="2800" b="1" dirty="0" smtClean="0">
                <a:solidFill>
                  <a:schemeClr val="bg1"/>
                </a:solidFill>
                <a:latin typeface="+mn-ea"/>
              </a:rPr>
              <a:t>2133-</a:t>
            </a:r>
            <a:r>
              <a:rPr lang="en-US" altLang="zh-CN" sz="4000" b="1" dirty="0" smtClean="0">
                <a:solidFill>
                  <a:schemeClr val="bg1"/>
                </a:solidFill>
                <a:latin typeface="+mn-ea"/>
              </a:rPr>
              <a:t>4266</a:t>
            </a:r>
            <a:endParaRPr lang="zh-CN" altLang="en-US" sz="4000" b="1" dirty="0">
              <a:solidFill>
                <a:schemeClr val="bg1"/>
              </a:solidFill>
              <a:latin typeface="+mn-ea"/>
            </a:endParaRPr>
          </a:p>
        </p:txBody>
      </p:sp>
      <p:sp>
        <p:nvSpPr>
          <p:cNvPr id="5" name="TextBox 4"/>
          <p:cNvSpPr txBox="1"/>
          <p:nvPr/>
        </p:nvSpPr>
        <p:spPr>
          <a:xfrm>
            <a:off x="1998103" y="332656"/>
            <a:ext cx="3953326" cy="707886"/>
          </a:xfrm>
          <a:prstGeom prst="rect">
            <a:avLst/>
          </a:prstGeom>
          <a:noFill/>
        </p:spPr>
        <p:txBody>
          <a:bodyPr wrap="none" rtlCol="0">
            <a:spAutoFit/>
          </a:bodyPr>
          <a:lstStyle/>
          <a:p>
            <a:r>
              <a:rPr lang="en-US" altLang="zh-CN" sz="4000" b="1" dirty="0"/>
              <a:t>DDR4</a:t>
            </a:r>
            <a:r>
              <a:rPr lang="zh-CN" altLang="en-US" sz="4000" b="1" dirty="0"/>
              <a:t>发展路线图</a:t>
            </a:r>
          </a:p>
        </p:txBody>
      </p:sp>
      <p:sp>
        <p:nvSpPr>
          <p:cNvPr id="28" name="圆角矩形标注 27"/>
          <p:cNvSpPr/>
          <p:nvPr/>
        </p:nvSpPr>
        <p:spPr>
          <a:xfrm>
            <a:off x="3992075" y="4713173"/>
            <a:ext cx="2611255" cy="936104"/>
          </a:xfrm>
          <a:prstGeom prst="wedgeRoundRectCallout">
            <a:avLst>
              <a:gd name="adj1" fmla="val 13962"/>
              <a:gd name="adj2" fmla="val -162940"/>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b="1" dirty="0" smtClean="0"/>
              <a:t>DDR3</a:t>
            </a:r>
            <a:r>
              <a:rPr lang="zh-CN" altLang="en-US" sz="2800" b="1" dirty="0" smtClean="0"/>
              <a:t>所能达到的最高频率</a:t>
            </a:r>
            <a:endParaRPr lang="zh-CN" altLang="en-US" sz="2800" b="1" dirty="0"/>
          </a:p>
        </p:txBody>
      </p:sp>
      <p:sp>
        <p:nvSpPr>
          <p:cNvPr id="29" name="圆角矩形标注 28"/>
          <p:cNvSpPr/>
          <p:nvPr/>
        </p:nvSpPr>
        <p:spPr>
          <a:xfrm>
            <a:off x="6421037" y="3882643"/>
            <a:ext cx="2611255" cy="936104"/>
          </a:xfrm>
          <a:prstGeom prst="wedgeRoundRectCallout">
            <a:avLst>
              <a:gd name="adj1" fmla="val -35509"/>
              <a:gd name="adj2" fmla="val -155186"/>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800" b="1" dirty="0" smtClean="0"/>
              <a:t>DDR4</a:t>
            </a:r>
            <a:r>
              <a:rPr lang="zh-CN" altLang="en-US" sz="2800" b="1" dirty="0" smtClean="0"/>
              <a:t>的频率范围远高于</a:t>
            </a:r>
            <a:r>
              <a:rPr lang="en-US" altLang="zh-CN" sz="2800" b="1" dirty="0" smtClean="0"/>
              <a:t>DDR3</a:t>
            </a:r>
            <a:endParaRPr lang="zh-CN" altLang="en-US" sz="2800" b="1" dirty="0"/>
          </a:p>
        </p:txBody>
      </p:sp>
      <p:sp>
        <p:nvSpPr>
          <p:cNvPr id="7" name="TextBox 6"/>
          <p:cNvSpPr txBox="1"/>
          <p:nvPr/>
        </p:nvSpPr>
        <p:spPr>
          <a:xfrm>
            <a:off x="3196576" y="6257421"/>
            <a:ext cx="806631"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zh-CN" sz="2400" b="1" dirty="0" smtClean="0">
                <a:latin typeface="+mj-ea"/>
                <a:ea typeface="+mj-ea"/>
              </a:rPr>
              <a:t>2006</a:t>
            </a:r>
            <a:endParaRPr lang="zh-CN" altLang="en-US" sz="2400" b="1" dirty="0">
              <a:latin typeface="+mj-ea"/>
              <a:ea typeface="+mj-ea"/>
            </a:endParaRPr>
          </a:p>
        </p:txBody>
      </p:sp>
      <p:sp>
        <p:nvSpPr>
          <p:cNvPr id="31" name="TextBox 30"/>
          <p:cNvSpPr txBox="1"/>
          <p:nvPr/>
        </p:nvSpPr>
        <p:spPr>
          <a:xfrm>
            <a:off x="683568" y="6257421"/>
            <a:ext cx="806631"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zh-CN" sz="2400" b="1" dirty="0" smtClean="0">
                <a:latin typeface="+mj-ea"/>
                <a:ea typeface="+mj-ea"/>
              </a:rPr>
              <a:t>1991</a:t>
            </a:r>
            <a:endParaRPr lang="zh-CN" altLang="en-US" sz="2400" b="1" dirty="0">
              <a:latin typeface="+mj-ea"/>
              <a:ea typeface="+mj-ea"/>
            </a:endParaRPr>
          </a:p>
        </p:txBody>
      </p:sp>
      <p:sp>
        <p:nvSpPr>
          <p:cNvPr id="32" name="TextBox 31"/>
          <p:cNvSpPr txBox="1"/>
          <p:nvPr/>
        </p:nvSpPr>
        <p:spPr>
          <a:xfrm>
            <a:off x="1940072" y="6257421"/>
            <a:ext cx="806631"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zh-CN" sz="2400" b="1" dirty="0" smtClean="0">
                <a:latin typeface="+mj-ea"/>
                <a:ea typeface="+mj-ea"/>
              </a:rPr>
              <a:t>2002</a:t>
            </a:r>
            <a:endParaRPr lang="zh-CN" altLang="en-US" sz="2400" b="1" dirty="0">
              <a:latin typeface="+mj-ea"/>
              <a:ea typeface="+mj-ea"/>
            </a:endParaRPr>
          </a:p>
        </p:txBody>
      </p:sp>
      <p:sp>
        <p:nvSpPr>
          <p:cNvPr id="33" name="TextBox 32"/>
          <p:cNvSpPr txBox="1"/>
          <p:nvPr/>
        </p:nvSpPr>
        <p:spPr>
          <a:xfrm>
            <a:off x="4453080" y="6257421"/>
            <a:ext cx="806631"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zh-CN" sz="2400" b="1" dirty="0" smtClean="0">
                <a:latin typeface="+mj-ea"/>
                <a:ea typeface="+mj-ea"/>
              </a:rPr>
              <a:t>2010</a:t>
            </a:r>
            <a:endParaRPr lang="zh-CN" altLang="en-US" sz="2400" b="1" dirty="0">
              <a:latin typeface="+mj-ea"/>
              <a:ea typeface="+mj-ea"/>
            </a:endParaRPr>
          </a:p>
        </p:txBody>
      </p:sp>
      <p:sp>
        <p:nvSpPr>
          <p:cNvPr id="34" name="TextBox 33"/>
          <p:cNvSpPr txBox="1"/>
          <p:nvPr/>
        </p:nvSpPr>
        <p:spPr>
          <a:xfrm>
            <a:off x="5709585" y="6257421"/>
            <a:ext cx="806631"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zh-CN" sz="2400" b="1" dirty="0" smtClean="0">
                <a:latin typeface="+mj-ea"/>
                <a:ea typeface="+mj-ea"/>
              </a:rPr>
              <a:t>2015</a:t>
            </a:r>
            <a:endParaRPr lang="zh-CN" altLang="en-US" sz="2400" b="1" dirty="0">
              <a:latin typeface="+mj-ea"/>
              <a:ea typeface="+mj-ea"/>
            </a:endParaRPr>
          </a:p>
        </p:txBody>
      </p:sp>
    </p:spTree>
    <p:extLst>
      <p:ext uri="{BB962C8B-B14F-4D97-AF65-F5344CB8AC3E}">
        <p14:creationId xmlns:p14="http://schemas.microsoft.com/office/powerpoint/2010/main" val="43482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内存</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TextBox 1"/>
          <p:cNvSpPr txBox="1"/>
          <p:nvPr/>
        </p:nvSpPr>
        <p:spPr>
          <a:xfrm>
            <a:off x="2483768" y="404084"/>
            <a:ext cx="2242922" cy="707886"/>
          </a:xfrm>
          <a:prstGeom prst="rect">
            <a:avLst/>
          </a:prstGeom>
          <a:noFill/>
        </p:spPr>
        <p:txBody>
          <a:bodyPr wrap="none" rtlCol="0">
            <a:spAutoFit/>
          </a:bodyPr>
          <a:lstStyle/>
          <a:p>
            <a:r>
              <a:rPr lang="zh-CN" altLang="en-US" sz="4000" b="1" dirty="0" smtClean="0"/>
              <a:t>内存品牌</a:t>
            </a:r>
            <a:endParaRPr lang="zh-CN" altLang="en-US" sz="4000" b="1" dirty="0"/>
          </a:p>
        </p:txBody>
      </p:sp>
      <p:pic>
        <p:nvPicPr>
          <p:cNvPr id="10" name="Picture 8" descr="ce2611b7212943b630add1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98" y="1412776"/>
            <a:ext cx="4695825"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descr="1o20e3z7qdt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3600923"/>
            <a:ext cx="4400577" cy="270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3809" y="209600"/>
            <a:ext cx="3319482" cy="3303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0286" y="3654480"/>
            <a:ext cx="4215956" cy="278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91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1+#ppt_w/2"/>
                                          </p:val>
                                        </p:tav>
                                        <p:tav tm="100000">
                                          <p:val>
                                            <p:strVal val="#ppt_x"/>
                                          </p:val>
                                        </p:tav>
                                      </p:tavLst>
                                    </p:anim>
                                    <p:anim calcmode="lin" valueType="num">
                                      <p:cBhvr additive="base">
                                        <p:cTn id="20"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SONY\Desktop\ce7FnXT4nCzc.jpg"/>
          <p:cNvPicPr>
            <a:picLocks noChangeAspect="1" noChangeArrowheads="1"/>
          </p:cNvPicPr>
          <p:nvPr/>
        </p:nvPicPr>
        <p:blipFill rotWithShape="1">
          <a:blip r:embed="rId2">
            <a:extLst>
              <a:ext uri="{28A0092B-C50C-407E-A947-70E740481C1C}">
                <a14:useLocalDpi xmlns:a14="http://schemas.microsoft.com/office/drawing/2010/main" val="0"/>
              </a:ext>
            </a:extLst>
          </a:blip>
          <a:srcRect l="22298" r="30015"/>
          <a:stretch/>
        </p:blipFill>
        <p:spPr bwMode="auto">
          <a:xfrm>
            <a:off x="177744" y="2184798"/>
            <a:ext cx="2913800" cy="45825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5" name="圆角矩形 4"/>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pic>
        <p:nvPicPr>
          <p:cNvPr id="4099" name="Picture 3" descr="C:\Users\SONY\Desktop\2383570547.jpg"/>
          <p:cNvPicPr>
            <a:picLocks noChangeAspect="1" noChangeArrowheads="1"/>
          </p:cNvPicPr>
          <p:nvPr/>
        </p:nvPicPr>
        <p:blipFill rotWithShape="1">
          <a:blip r:embed="rId4">
            <a:extLst>
              <a:ext uri="{28A0092B-C50C-407E-A947-70E740481C1C}">
                <a14:useLocalDpi xmlns:a14="http://schemas.microsoft.com/office/drawing/2010/main" val="0"/>
              </a:ext>
            </a:extLst>
          </a:blip>
          <a:srcRect l="11551"/>
          <a:stretch/>
        </p:blipFill>
        <p:spPr bwMode="auto">
          <a:xfrm>
            <a:off x="6131799" y="2392556"/>
            <a:ext cx="3214353" cy="36341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SONY\Desktop\2566172839.jpg"/>
          <p:cNvPicPr>
            <a:picLocks noChangeAspect="1" noChangeArrowheads="1"/>
          </p:cNvPicPr>
          <p:nvPr/>
        </p:nvPicPr>
        <p:blipFill rotWithShape="1">
          <a:blip r:embed="rId5">
            <a:extLst>
              <a:ext uri="{28A0092B-C50C-407E-A947-70E740481C1C}">
                <a14:useLocalDpi xmlns:a14="http://schemas.microsoft.com/office/drawing/2010/main" val="0"/>
              </a:ext>
            </a:extLst>
          </a:blip>
          <a:srcRect b="7058"/>
          <a:stretch/>
        </p:blipFill>
        <p:spPr bwMode="auto">
          <a:xfrm>
            <a:off x="3125204" y="3067572"/>
            <a:ext cx="3030984" cy="2817033"/>
          </a:xfrm>
          <a:prstGeom prst="rect">
            <a:avLst/>
          </a:prstGeom>
          <a:noFill/>
          <a:extLst>
            <a:ext uri="{909E8E84-426E-40DD-AFC4-6F175D3DCCD1}">
              <a14:hiddenFill xmlns:a14="http://schemas.microsoft.com/office/drawing/2010/main">
                <a:solidFill>
                  <a:srgbClr val="FFFFFF"/>
                </a:solidFill>
              </a14:hiddenFill>
            </a:ext>
          </a:extLst>
        </p:spPr>
      </p:pic>
      <p:sp>
        <p:nvSpPr>
          <p:cNvPr id="16" name="圆角矩形 1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7" name="TextBox 6"/>
          <p:cNvSpPr txBox="1"/>
          <p:nvPr/>
        </p:nvSpPr>
        <p:spPr>
          <a:xfrm>
            <a:off x="2210170" y="532130"/>
            <a:ext cx="6682310" cy="1200329"/>
          </a:xfrm>
          <a:prstGeom prst="rect">
            <a:avLst/>
          </a:prstGeom>
          <a:noFill/>
        </p:spPr>
        <p:txBody>
          <a:bodyPr wrap="square" rtlCol="0">
            <a:spAutoFit/>
          </a:bodyPr>
          <a:lstStyle/>
          <a:p>
            <a:r>
              <a:rPr lang="zh-CN" altLang="en-US" sz="3600" b="1" dirty="0"/>
              <a:t>主机箱的用</a:t>
            </a:r>
            <a:r>
              <a:rPr lang="zh-CN" altLang="en-US" sz="3600" b="1" dirty="0" smtClean="0"/>
              <a:t>途：</a:t>
            </a:r>
            <a:endParaRPr lang="en-US" altLang="zh-CN" sz="3600" b="1" dirty="0" smtClean="0"/>
          </a:p>
          <a:p>
            <a:r>
              <a:rPr lang="zh-CN" altLang="en-US" sz="3600" b="1" dirty="0" smtClean="0"/>
              <a:t>    是</a:t>
            </a:r>
            <a:r>
              <a:rPr lang="zh-CN" altLang="en-US" sz="3600" b="1" dirty="0" smtClean="0">
                <a:solidFill>
                  <a:srgbClr val="7030A0"/>
                </a:solidFill>
              </a:rPr>
              <a:t>放置</a:t>
            </a:r>
            <a:r>
              <a:rPr lang="zh-CN" altLang="en-US" sz="3600" b="1" dirty="0" smtClean="0"/>
              <a:t>和</a:t>
            </a:r>
            <a:r>
              <a:rPr lang="zh-CN" altLang="en-US" sz="3600" b="1" dirty="0">
                <a:solidFill>
                  <a:srgbClr val="7030A0"/>
                </a:solidFill>
              </a:rPr>
              <a:t>保护</a:t>
            </a:r>
            <a:r>
              <a:rPr lang="zh-CN" altLang="en-US" sz="3600" b="1" dirty="0"/>
              <a:t>计算机</a:t>
            </a:r>
            <a:r>
              <a:rPr lang="zh-CN" altLang="en-US" sz="3600" b="1" dirty="0" smtClean="0"/>
              <a:t>的硬</a:t>
            </a:r>
            <a:r>
              <a:rPr lang="zh-CN" altLang="en-US" sz="3600" b="1" dirty="0"/>
              <a:t>件</a:t>
            </a:r>
            <a:endParaRPr lang="zh-CN" altLang="en-US" sz="3600" dirty="0"/>
          </a:p>
        </p:txBody>
      </p:sp>
      <p:sp>
        <p:nvSpPr>
          <p:cNvPr id="19" name="矩形 18"/>
          <p:cNvSpPr/>
          <p:nvPr/>
        </p:nvSpPr>
        <p:spPr>
          <a:xfrm>
            <a:off x="177743" y="116632"/>
            <a:ext cx="1729961" cy="1015663"/>
          </a:xfrm>
          <a:prstGeom prst="rect">
            <a:avLst/>
          </a:prstGeom>
        </p:spPr>
        <p:txBody>
          <a:bodyPr wrap="none">
            <a:spAutoFit/>
          </a:bodyPr>
          <a:lstStyle/>
          <a:p>
            <a:pPr lvl="0"/>
            <a:r>
              <a:rPr lang="zh-CN" altLang="en-US" sz="6000" b="1" dirty="0">
                <a:solidFill>
                  <a:srgbClr val="00B0F0"/>
                </a:solidFill>
              </a:rPr>
              <a:t>机箱</a:t>
            </a:r>
          </a:p>
        </p:txBody>
      </p:sp>
      <p:sp>
        <p:nvSpPr>
          <p:cNvPr id="20" name="圆角矩形 19"/>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Tree>
    <p:extLst>
      <p:ext uri="{BB962C8B-B14F-4D97-AF65-F5344CB8AC3E}">
        <p14:creationId xmlns:p14="http://schemas.microsoft.com/office/powerpoint/2010/main" val="183197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101"/>
                                        </p:tgtEl>
                                        <p:attrNameLst>
                                          <p:attrName>style.visibility</p:attrName>
                                        </p:attrNameLst>
                                      </p:cBhvr>
                                      <p:to>
                                        <p:strVal val="visible"/>
                                      </p:to>
                                    </p:set>
                                    <p:anim calcmode="lin" valueType="num">
                                      <p:cBhvr>
                                        <p:cTn id="12" dur="500" fill="hold"/>
                                        <p:tgtEl>
                                          <p:spTgt spid="4101"/>
                                        </p:tgtEl>
                                        <p:attrNameLst>
                                          <p:attrName>ppt_w</p:attrName>
                                        </p:attrNameLst>
                                      </p:cBhvr>
                                      <p:tavLst>
                                        <p:tav tm="0">
                                          <p:val>
                                            <p:fltVal val="0"/>
                                          </p:val>
                                        </p:tav>
                                        <p:tav tm="100000">
                                          <p:val>
                                            <p:strVal val="#ppt_w"/>
                                          </p:val>
                                        </p:tav>
                                      </p:tavLst>
                                    </p:anim>
                                    <p:anim calcmode="lin" valueType="num">
                                      <p:cBhvr>
                                        <p:cTn id="13" dur="500" fill="hold"/>
                                        <p:tgtEl>
                                          <p:spTgt spid="4101"/>
                                        </p:tgtEl>
                                        <p:attrNameLst>
                                          <p:attrName>ppt_h</p:attrName>
                                        </p:attrNameLst>
                                      </p:cBhvr>
                                      <p:tavLst>
                                        <p:tav tm="0">
                                          <p:val>
                                            <p:fltVal val="0"/>
                                          </p:val>
                                        </p:tav>
                                        <p:tav tm="100000">
                                          <p:val>
                                            <p:strVal val="#ppt_h"/>
                                          </p:val>
                                        </p:tav>
                                      </p:tavLst>
                                    </p:anim>
                                    <p:animEffect transition="in" filter="fade">
                                      <p:cBhvr>
                                        <p:cTn id="14" dur="500"/>
                                        <p:tgtEl>
                                          <p:spTgt spid="410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additive="base">
                                        <p:cTn id="19" dur="500" fill="hold"/>
                                        <p:tgtEl>
                                          <p:spTgt spid="4099"/>
                                        </p:tgtEl>
                                        <p:attrNameLst>
                                          <p:attrName>ppt_x</p:attrName>
                                        </p:attrNameLst>
                                      </p:cBhvr>
                                      <p:tavLst>
                                        <p:tav tm="0">
                                          <p:val>
                                            <p:strVal val="1+#ppt_w/2"/>
                                          </p:val>
                                        </p:tav>
                                        <p:tav tm="100000">
                                          <p:val>
                                            <p:strVal val="#ppt_x"/>
                                          </p:val>
                                        </p:tav>
                                      </p:tavLst>
                                    </p:anim>
                                    <p:anim calcmode="lin" valueType="num">
                                      <p:cBhvr additive="base">
                                        <p:cTn id="20" dur="500" fill="hold"/>
                                        <p:tgtEl>
                                          <p:spTgt spid="409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animEffect transition="in" filter="barn(outVertical)">
                                      <p:cBhvr>
                                        <p:cTn id="25"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内存</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TextBox 1"/>
          <p:cNvSpPr txBox="1"/>
          <p:nvPr/>
        </p:nvSpPr>
        <p:spPr>
          <a:xfrm>
            <a:off x="2483768" y="404084"/>
            <a:ext cx="1728358" cy="707886"/>
          </a:xfrm>
          <a:prstGeom prst="rect">
            <a:avLst/>
          </a:prstGeom>
          <a:noFill/>
        </p:spPr>
        <p:txBody>
          <a:bodyPr wrap="none" rtlCol="0">
            <a:spAutoFit/>
          </a:bodyPr>
          <a:lstStyle/>
          <a:p>
            <a:r>
              <a:rPr lang="zh-CN" altLang="en-US" sz="4000" b="1" dirty="0"/>
              <a:t>双通道</a:t>
            </a:r>
          </a:p>
        </p:txBody>
      </p:sp>
      <p:sp>
        <p:nvSpPr>
          <p:cNvPr id="3" name="矩形 2"/>
          <p:cNvSpPr/>
          <p:nvPr/>
        </p:nvSpPr>
        <p:spPr>
          <a:xfrm>
            <a:off x="261099" y="1340768"/>
            <a:ext cx="8523146" cy="4893647"/>
          </a:xfrm>
          <a:prstGeom prst="rect">
            <a:avLst/>
          </a:prstGeom>
        </p:spPr>
        <p:txBody>
          <a:bodyPr wrap="square">
            <a:spAutoFit/>
          </a:bodyPr>
          <a:lstStyle/>
          <a:p>
            <a:r>
              <a:rPr lang="zh-CN" altLang="en-US" sz="2600" b="1" dirty="0" smtClean="0">
                <a:solidFill>
                  <a:srgbClr val="7030A0"/>
                </a:solidFill>
                <a:latin typeface="+mn-ea"/>
              </a:rPr>
              <a:t>    两</a:t>
            </a:r>
            <a:r>
              <a:rPr lang="zh-CN" altLang="en-US" sz="2600" b="1" dirty="0">
                <a:solidFill>
                  <a:srgbClr val="7030A0"/>
                </a:solidFill>
                <a:latin typeface="+mn-ea"/>
              </a:rPr>
              <a:t>个内存通过</a:t>
            </a:r>
            <a:r>
              <a:rPr lang="en-US" altLang="zh-CN" sz="2600" b="1" dirty="0">
                <a:solidFill>
                  <a:srgbClr val="7030A0"/>
                </a:solidFill>
                <a:latin typeface="+mn-ea"/>
              </a:rPr>
              <a:t>CPU</a:t>
            </a:r>
            <a:r>
              <a:rPr lang="zh-CN" altLang="en-US" sz="2600" b="1" dirty="0">
                <a:solidFill>
                  <a:srgbClr val="7030A0"/>
                </a:solidFill>
                <a:latin typeface="+mn-ea"/>
              </a:rPr>
              <a:t>可分别寻址、读取数据，从而使内存的带宽增加一倍，数据存取速度也相应增加一倍（理论上</a:t>
            </a:r>
            <a:r>
              <a:rPr lang="zh-CN" altLang="en-US" sz="2600" b="1" dirty="0" smtClean="0">
                <a:solidFill>
                  <a:srgbClr val="7030A0"/>
                </a:solidFill>
                <a:latin typeface="+mn-ea"/>
              </a:rPr>
              <a:t>）。</a:t>
            </a:r>
            <a:endParaRPr lang="en-US" altLang="zh-CN" sz="2600" b="1" dirty="0" smtClean="0">
              <a:solidFill>
                <a:srgbClr val="7030A0"/>
              </a:solidFill>
              <a:latin typeface="+mn-ea"/>
            </a:endParaRPr>
          </a:p>
          <a:p>
            <a:r>
              <a:rPr lang="zh-CN" altLang="en-US" sz="2600" dirty="0" smtClean="0">
                <a:latin typeface="+mn-ea"/>
              </a:rPr>
              <a:t>    </a:t>
            </a:r>
            <a:r>
              <a:rPr lang="zh-CN" altLang="en-US" sz="2600" b="1" dirty="0" smtClean="0">
                <a:solidFill>
                  <a:srgbClr val="00B050"/>
                </a:solidFill>
                <a:latin typeface="+mn-ea"/>
              </a:rPr>
              <a:t>流</a:t>
            </a:r>
            <a:r>
              <a:rPr lang="zh-CN" altLang="en-US" sz="2600" b="1" dirty="0">
                <a:solidFill>
                  <a:srgbClr val="00B050"/>
                </a:solidFill>
                <a:latin typeface="+mn-ea"/>
              </a:rPr>
              <a:t>行的双通道内存构架是由两个</a:t>
            </a:r>
            <a:r>
              <a:rPr lang="en-US" altLang="zh-CN" sz="2600" b="1" dirty="0">
                <a:solidFill>
                  <a:srgbClr val="00B050"/>
                </a:solidFill>
                <a:latin typeface="+mn-ea"/>
              </a:rPr>
              <a:t>64bit DDR</a:t>
            </a:r>
            <a:r>
              <a:rPr lang="zh-CN" altLang="en-US" sz="2600" b="1" dirty="0">
                <a:solidFill>
                  <a:srgbClr val="FF0000"/>
                </a:solidFill>
                <a:latin typeface="+mn-ea"/>
              </a:rPr>
              <a:t>内存控制器</a:t>
            </a:r>
            <a:r>
              <a:rPr lang="zh-CN" altLang="en-US" sz="2600" b="1" dirty="0">
                <a:solidFill>
                  <a:srgbClr val="00B050"/>
                </a:solidFill>
                <a:latin typeface="+mn-ea"/>
              </a:rPr>
              <a:t>构筑而成的，其带宽可达</a:t>
            </a:r>
            <a:r>
              <a:rPr lang="en-US" altLang="zh-CN" sz="2600" b="1" dirty="0">
                <a:solidFill>
                  <a:srgbClr val="00B050"/>
                </a:solidFill>
                <a:latin typeface="+mn-ea"/>
              </a:rPr>
              <a:t>128bit</a:t>
            </a:r>
            <a:r>
              <a:rPr lang="zh-CN" altLang="en-US" sz="2600" b="1" dirty="0">
                <a:solidFill>
                  <a:srgbClr val="00B050"/>
                </a:solidFill>
                <a:latin typeface="+mn-ea"/>
              </a:rPr>
              <a:t>。因为双通道体系的两个内存控制器是独立的、具备互补性的智能内存控制</a:t>
            </a:r>
            <a:r>
              <a:rPr lang="zh-CN" altLang="en-US" sz="2600" b="1" dirty="0" smtClean="0">
                <a:solidFill>
                  <a:srgbClr val="00B050"/>
                </a:solidFill>
                <a:latin typeface="+mn-ea"/>
              </a:rPr>
              <a:t>器</a:t>
            </a:r>
            <a:r>
              <a:rPr lang="zh-CN" altLang="en-US" sz="2600" dirty="0">
                <a:latin typeface="+mn-ea"/>
              </a:rPr>
              <a:t>。</a:t>
            </a:r>
            <a:endParaRPr lang="en-US" altLang="zh-CN" sz="2600" dirty="0" smtClean="0">
              <a:latin typeface="+mn-ea"/>
            </a:endParaRPr>
          </a:p>
          <a:p>
            <a:r>
              <a:rPr lang="zh-CN" altLang="en-US" sz="2600" dirty="0" smtClean="0">
                <a:solidFill>
                  <a:srgbClr val="00B050"/>
                </a:solidFill>
                <a:latin typeface="+mn-ea"/>
              </a:rPr>
              <a:t>    </a:t>
            </a:r>
            <a:r>
              <a:rPr lang="zh-CN" altLang="en-US" sz="2600" b="1" dirty="0" smtClean="0">
                <a:solidFill>
                  <a:srgbClr val="00B050"/>
                </a:solidFill>
                <a:latin typeface="+mn-ea"/>
              </a:rPr>
              <a:t>因</a:t>
            </a:r>
            <a:r>
              <a:rPr lang="zh-CN" altLang="en-US" sz="2600" b="1" dirty="0">
                <a:solidFill>
                  <a:srgbClr val="00B050"/>
                </a:solidFill>
                <a:latin typeface="+mn-ea"/>
              </a:rPr>
              <a:t>此二者能实现彼此间零等待时间，同时运作。两个内存控制器的这种互补“天性”可让有效等待时间缩减</a:t>
            </a:r>
            <a:r>
              <a:rPr lang="en-US" altLang="zh-CN" sz="2600" b="1" dirty="0">
                <a:solidFill>
                  <a:srgbClr val="00B050"/>
                </a:solidFill>
                <a:latin typeface="+mn-ea"/>
              </a:rPr>
              <a:t>50%</a:t>
            </a:r>
            <a:r>
              <a:rPr lang="zh-CN" altLang="en-US" sz="2600" b="1" dirty="0">
                <a:solidFill>
                  <a:srgbClr val="00B050"/>
                </a:solidFill>
                <a:latin typeface="+mn-ea"/>
              </a:rPr>
              <a:t>，从而使内存的带宽翻倍</a:t>
            </a:r>
            <a:r>
              <a:rPr lang="zh-CN" altLang="en-US" sz="2600" b="1" dirty="0" smtClean="0">
                <a:solidFill>
                  <a:srgbClr val="00B050"/>
                </a:solidFill>
                <a:latin typeface="+mn-ea"/>
              </a:rPr>
              <a:t>。</a:t>
            </a:r>
            <a:endParaRPr lang="en-US" altLang="zh-CN" sz="2600" b="1" dirty="0" smtClean="0">
              <a:solidFill>
                <a:srgbClr val="00B050"/>
              </a:solidFill>
              <a:latin typeface="+mn-ea"/>
            </a:endParaRPr>
          </a:p>
          <a:p>
            <a:r>
              <a:rPr lang="zh-CN" altLang="en-US" sz="2600" dirty="0" smtClean="0">
                <a:latin typeface="+mn-ea"/>
              </a:rPr>
              <a:t>    </a:t>
            </a:r>
            <a:r>
              <a:rPr lang="zh-CN" altLang="en-US" sz="2600" b="1" dirty="0" smtClean="0">
                <a:solidFill>
                  <a:srgbClr val="00B0F0"/>
                </a:solidFill>
                <a:latin typeface="+mn-ea"/>
              </a:rPr>
              <a:t>双</a:t>
            </a:r>
            <a:r>
              <a:rPr lang="zh-CN" altLang="en-US" sz="2600" b="1" dirty="0">
                <a:solidFill>
                  <a:srgbClr val="00B0F0"/>
                </a:solidFill>
                <a:latin typeface="+mn-ea"/>
              </a:rPr>
              <a:t>通道内存技术其实是一种内存控制和管理技术，它依赖于芯片组的内存控制器发生作用，与内存本身无关，任何</a:t>
            </a:r>
            <a:r>
              <a:rPr lang="en-US" altLang="zh-CN" sz="2600" b="1" dirty="0">
                <a:solidFill>
                  <a:srgbClr val="00B0F0"/>
                </a:solidFill>
                <a:latin typeface="+mn-ea"/>
              </a:rPr>
              <a:t>DDR</a:t>
            </a:r>
            <a:r>
              <a:rPr lang="zh-CN" altLang="en-US" sz="2600" b="1" dirty="0">
                <a:solidFill>
                  <a:srgbClr val="00B0F0"/>
                </a:solidFill>
                <a:latin typeface="+mn-ea"/>
              </a:rPr>
              <a:t>内存都可工作在支持双通道技术的主板</a:t>
            </a:r>
            <a:r>
              <a:rPr lang="zh-CN" altLang="en-US" sz="2600" b="1" dirty="0" smtClean="0">
                <a:solidFill>
                  <a:srgbClr val="00B0F0"/>
                </a:solidFill>
                <a:latin typeface="+mn-ea"/>
              </a:rPr>
              <a:t>上或</a:t>
            </a:r>
            <a:r>
              <a:rPr lang="en-US" altLang="zh-CN" sz="2600" b="1" dirty="0" smtClean="0">
                <a:solidFill>
                  <a:srgbClr val="00B0F0"/>
                </a:solidFill>
                <a:latin typeface="+mn-ea"/>
              </a:rPr>
              <a:t>CPU</a:t>
            </a:r>
            <a:r>
              <a:rPr lang="zh-CN" altLang="en-US" sz="2600" b="1" dirty="0" smtClean="0">
                <a:solidFill>
                  <a:srgbClr val="00B0F0"/>
                </a:solidFill>
                <a:latin typeface="+mn-ea"/>
              </a:rPr>
              <a:t>。</a:t>
            </a:r>
            <a:endParaRPr lang="zh-CN" altLang="en-US" sz="2600" b="1" dirty="0">
              <a:solidFill>
                <a:srgbClr val="00B0F0"/>
              </a:solidFill>
              <a:latin typeface="+mn-ea"/>
            </a:endParaRPr>
          </a:p>
        </p:txBody>
      </p:sp>
    </p:spTree>
    <p:extLst>
      <p:ext uri="{BB962C8B-B14F-4D97-AF65-F5344CB8AC3E}">
        <p14:creationId xmlns:p14="http://schemas.microsoft.com/office/powerpoint/2010/main" val="4348237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9" name="圆角矩形 8"/>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nvGrpSpPr>
          <p:cNvPr id="17" name="组合 16"/>
          <p:cNvGrpSpPr/>
          <p:nvPr/>
        </p:nvGrpSpPr>
        <p:grpSpPr>
          <a:xfrm>
            <a:off x="-124949" y="2072080"/>
            <a:ext cx="9268949" cy="2159288"/>
            <a:chOff x="1" y="2154460"/>
            <a:chExt cx="9268949" cy="2159288"/>
          </a:xfrm>
        </p:grpSpPr>
        <p:sp>
          <p:nvSpPr>
            <p:cNvPr id="18" name="矩形 17"/>
            <p:cNvSpPr/>
            <p:nvPr/>
          </p:nvSpPr>
          <p:spPr>
            <a:xfrm>
              <a:off x="1" y="2154460"/>
              <a:ext cx="9268949" cy="2159288"/>
            </a:xfrm>
            <a:prstGeom prst="rect">
              <a:avLst/>
            </a:prstGeom>
            <a:solidFill>
              <a:srgbClr val="00B0F0">
                <a:alpha val="87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19" name="矩形 18"/>
            <p:cNvSpPr/>
            <p:nvPr/>
          </p:nvSpPr>
          <p:spPr>
            <a:xfrm>
              <a:off x="3202268" y="2575276"/>
              <a:ext cx="5258081" cy="1569660"/>
            </a:xfrm>
            <a:prstGeom prst="rect">
              <a:avLst/>
            </a:prstGeom>
            <a:effectLst>
              <a:outerShdw blurRad="76200" dir="13500000" sy="23000" kx="1200000" algn="br" rotWithShape="0">
                <a:prstClr val="black">
                  <a:alpha val="2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600" b="1" i="0" u="none" strike="noStrike" kern="0" cap="none" spc="0" normalizeH="0" baseline="0" noProof="0" dirty="0" smtClean="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rPr>
                <a:t>硬盘</a:t>
              </a:r>
              <a:endParaRPr kumimoji="0" lang="zh-CN" altLang="en-US" sz="9600" b="1" i="0" u="none" strike="noStrike" kern="0" cap="none" spc="0" normalizeH="0" baseline="0" noProof="0" dirty="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endParaRPr>
            </a:p>
          </p:txBody>
        </p:sp>
      </p:gr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198" y="2442034"/>
            <a:ext cx="1488735" cy="1419381"/>
          </a:xfrm>
          <a:prstGeom prst="rect">
            <a:avLst/>
          </a:prstGeom>
          <a:ln w="127000" cap="rnd">
            <a:solidFill>
              <a:srgbClr val="FFFFFF"/>
            </a:solidFill>
          </a:ln>
          <a:effectLst>
            <a:outerShdw blurRad="76200" dist="95250" dir="10500000" sx="97000" sy="23000" kx="900000" algn="br" rotWithShape="0">
              <a:srgbClr val="000000">
                <a:alpha val="20000"/>
              </a:srgbClr>
            </a:outerShdw>
          </a:effectLst>
        </p:spPr>
      </p:pic>
    </p:spTree>
    <p:extLst>
      <p:ext uri="{BB962C8B-B14F-4D97-AF65-F5344CB8AC3E}">
        <p14:creationId xmlns:p14="http://schemas.microsoft.com/office/powerpoint/2010/main" val="117574193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448081" y="2670064"/>
            <a:ext cx="5580111" cy="154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21371" t="-1" r="22681" b="1989"/>
          <a:stretch/>
        </p:blipFill>
        <p:spPr>
          <a:xfrm>
            <a:off x="3707904" y="1940760"/>
            <a:ext cx="3570515" cy="4691198"/>
          </a:xfrm>
          <a:prstGeom prst="rect">
            <a:avLst/>
          </a:prstGeom>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20277" r="24614"/>
          <a:stretch/>
        </p:blipFill>
        <p:spPr>
          <a:xfrm>
            <a:off x="539552" y="2151637"/>
            <a:ext cx="3261685" cy="4438896"/>
          </a:xfrm>
          <a:prstGeom prst="rect">
            <a:avLst/>
          </a:prstGeom>
        </p:spPr>
      </p:pic>
      <p:pic>
        <p:nvPicPr>
          <p:cNvPr id="8" name="Picture 2" descr="F:\计算机协会\计算机协会会徽0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硬盘</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 name="TextBox 10"/>
          <p:cNvSpPr txBox="1"/>
          <p:nvPr/>
        </p:nvSpPr>
        <p:spPr>
          <a:xfrm>
            <a:off x="2189086" y="424425"/>
            <a:ext cx="4243469" cy="707886"/>
          </a:xfrm>
          <a:prstGeom prst="rect">
            <a:avLst/>
          </a:prstGeom>
          <a:noFill/>
        </p:spPr>
        <p:txBody>
          <a:bodyPr wrap="none" rtlCol="0">
            <a:spAutoFit/>
          </a:bodyPr>
          <a:lstStyle/>
          <a:p>
            <a:r>
              <a:rPr lang="zh-CN" altLang="en-US" sz="4000" b="1" dirty="0">
                <a:latin typeface="+mj-ea"/>
                <a:ea typeface="+mj-ea"/>
              </a:rPr>
              <a:t>机械硬盘</a:t>
            </a:r>
            <a:r>
              <a:rPr lang="zh-CN" altLang="en-US" sz="4000" b="1" dirty="0"/>
              <a:t>（</a:t>
            </a:r>
            <a:r>
              <a:rPr lang="en-US" altLang="zh-CN" sz="4000" b="1" dirty="0"/>
              <a:t>HDD</a:t>
            </a:r>
            <a:r>
              <a:rPr lang="zh-CN" altLang="en-US" sz="4000" b="1" dirty="0"/>
              <a:t>）</a:t>
            </a:r>
          </a:p>
        </p:txBody>
      </p:sp>
      <p:sp>
        <p:nvSpPr>
          <p:cNvPr id="2" name="矩形 1"/>
          <p:cNvSpPr/>
          <p:nvPr/>
        </p:nvSpPr>
        <p:spPr>
          <a:xfrm>
            <a:off x="785656" y="1418873"/>
            <a:ext cx="7050328" cy="707886"/>
          </a:xfrm>
          <a:prstGeom prst="rect">
            <a:avLst/>
          </a:prstGeom>
        </p:spPr>
        <p:txBody>
          <a:bodyPr wrap="none">
            <a:spAutoFit/>
          </a:bodyPr>
          <a:lstStyle/>
          <a:p>
            <a:r>
              <a:rPr lang="zh-CN" altLang="en-US" sz="4000" b="1" dirty="0">
                <a:solidFill>
                  <a:srgbClr val="7030A0"/>
                </a:solidFill>
              </a:rPr>
              <a:t>机械硬</a:t>
            </a:r>
            <a:r>
              <a:rPr lang="zh-CN" altLang="en-US" sz="4000" b="1" dirty="0" smtClean="0">
                <a:solidFill>
                  <a:srgbClr val="7030A0"/>
                </a:solidFill>
              </a:rPr>
              <a:t>盘</a:t>
            </a:r>
            <a:r>
              <a:rPr lang="zh-CN" altLang="en-US" sz="2400" b="1" dirty="0" smtClean="0">
                <a:latin typeface="+mj-ea"/>
                <a:ea typeface="+mj-ea"/>
              </a:rPr>
              <a:t>（</a:t>
            </a:r>
            <a:r>
              <a:rPr lang="en-US" altLang="zh-CN" sz="2400" b="1" dirty="0">
                <a:latin typeface="+mj-ea"/>
                <a:ea typeface="+mj-ea"/>
              </a:rPr>
              <a:t>Hard Disk Drive</a:t>
            </a:r>
            <a:r>
              <a:rPr lang="zh-CN" altLang="en-US" sz="2400" b="1" dirty="0" smtClean="0">
                <a:latin typeface="+mj-ea"/>
                <a:ea typeface="+mj-ea"/>
              </a:rPr>
              <a:t>，硬</a:t>
            </a:r>
            <a:r>
              <a:rPr lang="zh-CN" altLang="en-US" sz="2400" b="1" dirty="0">
                <a:latin typeface="+mj-ea"/>
                <a:ea typeface="+mj-ea"/>
              </a:rPr>
              <a:t>盘驱动器）</a:t>
            </a:r>
          </a:p>
        </p:txBody>
      </p:sp>
    </p:spTree>
    <p:extLst>
      <p:ext uri="{BB962C8B-B14F-4D97-AF65-F5344CB8AC3E}">
        <p14:creationId xmlns:p14="http://schemas.microsoft.com/office/powerpoint/2010/main" val="31209123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611745" y="3178393"/>
            <a:ext cx="5509418" cy="1025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C:\Users\SONY\Desktop\cepsSbK0mG8A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737229" y="1631036"/>
            <a:ext cx="5964739" cy="44735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计算机协会\计算机协会会徽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硬盘</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TextBox 9"/>
          <p:cNvSpPr txBox="1"/>
          <p:nvPr/>
        </p:nvSpPr>
        <p:spPr>
          <a:xfrm>
            <a:off x="2189086" y="424425"/>
            <a:ext cx="4079963" cy="707886"/>
          </a:xfrm>
          <a:prstGeom prst="rect">
            <a:avLst/>
          </a:prstGeom>
          <a:noFill/>
        </p:spPr>
        <p:txBody>
          <a:bodyPr wrap="none" rtlCol="0">
            <a:spAutoFit/>
          </a:bodyPr>
          <a:lstStyle/>
          <a:p>
            <a:r>
              <a:rPr lang="zh-CN" altLang="en-US" sz="4000" b="1" dirty="0"/>
              <a:t>固态硬盘（</a:t>
            </a:r>
            <a:r>
              <a:rPr lang="en-US" altLang="zh-CN" sz="4000" b="1" dirty="0"/>
              <a:t>SSD</a:t>
            </a:r>
            <a:r>
              <a:rPr lang="zh-CN" altLang="en-US" sz="4000" b="1" dirty="0" smtClean="0"/>
              <a:t>）</a:t>
            </a:r>
            <a:endParaRPr lang="zh-CN" altLang="en-US" sz="4000" b="1" dirty="0"/>
          </a:p>
        </p:txBody>
      </p:sp>
      <p:sp>
        <p:nvSpPr>
          <p:cNvPr id="2" name="矩形 1"/>
          <p:cNvSpPr/>
          <p:nvPr/>
        </p:nvSpPr>
        <p:spPr>
          <a:xfrm>
            <a:off x="261099" y="1268760"/>
            <a:ext cx="8617859" cy="2431435"/>
          </a:xfrm>
          <a:prstGeom prst="rect">
            <a:avLst/>
          </a:prstGeom>
        </p:spPr>
        <p:txBody>
          <a:bodyPr wrap="square">
            <a:spAutoFit/>
          </a:bodyPr>
          <a:lstStyle/>
          <a:p>
            <a:r>
              <a:rPr lang="zh-CN" altLang="en-US" sz="4000" b="1" dirty="0">
                <a:solidFill>
                  <a:srgbClr val="7030A0"/>
                </a:solidFill>
              </a:rPr>
              <a:t>固态硬</a:t>
            </a:r>
            <a:r>
              <a:rPr lang="zh-CN" altLang="en-US" sz="4000" b="1" dirty="0" smtClean="0">
                <a:solidFill>
                  <a:srgbClr val="7030A0"/>
                </a:solidFill>
              </a:rPr>
              <a:t>盘</a:t>
            </a:r>
            <a:endParaRPr lang="en-US" altLang="zh-CN" sz="4000" b="1" dirty="0" smtClean="0">
              <a:solidFill>
                <a:srgbClr val="7030A0"/>
              </a:solidFill>
            </a:endParaRPr>
          </a:p>
          <a:p>
            <a:r>
              <a:rPr lang="zh-CN" altLang="en-US" sz="2400" b="1" dirty="0" smtClean="0">
                <a:latin typeface="+mj-ea"/>
                <a:ea typeface="+mj-ea"/>
              </a:rPr>
              <a:t>（</a:t>
            </a:r>
            <a:r>
              <a:rPr lang="en-US" altLang="zh-CN" sz="2400" b="1" dirty="0">
                <a:latin typeface="+mj-ea"/>
                <a:ea typeface="+mj-ea"/>
              </a:rPr>
              <a:t>Solid State </a:t>
            </a:r>
            <a:r>
              <a:rPr lang="en-US" altLang="zh-CN" sz="2400" b="1" dirty="0" smtClean="0">
                <a:latin typeface="+mj-ea"/>
                <a:ea typeface="+mj-ea"/>
              </a:rPr>
              <a:t>Disk</a:t>
            </a:r>
          </a:p>
          <a:p>
            <a:r>
              <a:rPr lang="zh-CN" altLang="en-US" sz="2400" b="1" dirty="0">
                <a:latin typeface="+mj-ea"/>
                <a:ea typeface="+mj-ea"/>
              </a:rPr>
              <a:t> </a:t>
            </a:r>
            <a:r>
              <a:rPr lang="en-US" altLang="zh-CN" sz="2400" b="1" dirty="0" smtClean="0">
                <a:latin typeface="+mj-ea"/>
                <a:ea typeface="+mj-ea"/>
              </a:rPr>
              <a:t>Solid </a:t>
            </a:r>
            <a:r>
              <a:rPr lang="en-US" altLang="zh-CN" sz="2400" b="1" dirty="0">
                <a:latin typeface="+mj-ea"/>
                <a:ea typeface="+mj-ea"/>
              </a:rPr>
              <a:t>State </a:t>
            </a:r>
            <a:r>
              <a:rPr lang="en-US" altLang="zh-CN" sz="2400" b="1" dirty="0" smtClean="0">
                <a:latin typeface="+mj-ea"/>
                <a:ea typeface="+mj-ea"/>
              </a:rPr>
              <a:t>Drive</a:t>
            </a:r>
            <a:r>
              <a:rPr lang="zh-CN" altLang="en-US" sz="2400" b="1" dirty="0">
                <a:latin typeface="+mj-ea"/>
                <a:ea typeface="+mj-ea"/>
              </a:rPr>
              <a:t> </a:t>
            </a:r>
            <a:endParaRPr lang="en-US" altLang="zh-CN" sz="2400" b="1" dirty="0">
              <a:latin typeface="+mj-ea"/>
              <a:ea typeface="+mj-ea"/>
            </a:endParaRPr>
          </a:p>
          <a:p>
            <a:r>
              <a:rPr lang="zh-CN" altLang="en-US" sz="3200" b="1" dirty="0" smtClean="0">
                <a:latin typeface="+mj-ea"/>
                <a:ea typeface="+mj-ea"/>
              </a:rPr>
              <a:t>电</a:t>
            </a:r>
            <a:r>
              <a:rPr lang="zh-CN" altLang="en-US" sz="3200" b="1" dirty="0">
                <a:latin typeface="+mj-ea"/>
                <a:ea typeface="+mj-ea"/>
              </a:rPr>
              <a:t>子硬</a:t>
            </a:r>
            <a:r>
              <a:rPr lang="zh-CN" altLang="en-US" sz="3200" b="1" dirty="0" smtClean="0">
                <a:latin typeface="+mj-ea"/>
                <a:ea typeface="+mj-ea"/>
              </a:rPr>
              <a:t>盘</a:t>
            </a:r>
            <a:endParaRPr lang="en-US" altLang="zh-CN" sz="3200" b="1" dirty="0" smtClean="0">
              <a:latin typeface="+mj-ea"/>
              <a:ea typeface="+mj-ea"/>
            </a:endParaRPr>
          </a:p>
          <a:p>
            <a:r>
              <a:rPr lang="zh-CN" altLang="en-US" sz="3200" b="1" dirty="0" smtClean="0">
                <a:latin typeface="+mj-ea"/>
                <a:ea typeface="+mj-ea"/>
              </a:rPr>
              <a:t>固</a:t>
            </a:r>
            <a:r>
              <a:rPr lang="zh-CN" altLang="en-US" sz="3200" b="1" dirty="0">
                <a:latin typeface="+mj-ea"/>
                <a:ea typeface="+mj-ea"/>
              </a:rPr>
              <a:t>态电子盘）</a:t>
            </a:r>
            <a:endParaRPr lang="zh-CN" altLang="en-US" sz="2000" b="1" dirty="0">
              <a:latin typeface="+mj-ea"/>
              <a:ea typeface="+mj-ea"/>
            </a:endParaRPr>
          </a:p>
        </p:txBody>
      </p:sp>
    </p:spTree>
    <p:extLst>
      <p:ext uri="{BB962C8B-B14F-4D97-AF65-F5344CB8AC3E}">
        <p14:creationId xmlns:p14="http://schemas.microsoft.com/office/powerpoint/2010/main" val="31922538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SONY\Desktop\cedTH48657RXg.jpg"/>
          <p:cNvPicPr>
            <a:picLocks noChangeAspect="1" noChangeArrowheads="1"/>
          </p:cNvPicPr>
          <p:nvPr/>
        </p:nvPicPr>
        <p:blipFill rotWithShape="1">
          <a:blip r:embed="rId3">
            <a:extLst>
              <a:ext uri="{28A0092B-C50C-407E-A947-70E740481C1C}">
                <a14:useLocalDpi xmlns:a14="http://schemas.microsoft.com/office/drawing/2010/main" val="0"/>
              </a:ext>
            </a:extLst>
          </a:blip>
          <a:srcRect l="11905" t="4720" r="10099" b="5014"/>
          <a:stretch/>
        </p:blipFill>
        <p:spPr bwMode="auto">
          <a:xfrm>
            <a:off x="1691681" y="1061989"/>
            <a:ext cx="6336704" cy="55001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硬盘</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TextBox 9"/>
          <p:cNvSpPr txBox="1"/>
          <p:nvPr/>
        </p:nvSpPr>
        <p:spPr>
          <a:xfrm>
            <a:off x="2189086" y="424425"/>
            <a:ext cx="6242415" cy="707886"/>
          </a:xfrm>
          <a:prstGeom prst="rect">
            <a:avLst/>
          </a:prstGeom>
          <a:noFill/>
        </p:spPr>
        <p:txBody>
          <a:bodyPr wrap="none" rtlCol="0">
            <a:spAutoFit/>
          </a:bodyPr>
          <a:lstStyle/>
          <a:p>
            <a:r>
              <a:rPr lang="zh-CN" altLang="en-US" sz="4000" b="1" dirty="0"/>
              <a:t>台电</a:t>
            </a:r>
            <a:r>
              <a:rPr lang="en-US" altLang="zh-CN" sz="4000" b="1" dirty="0"/>
              <a:t>SSD</a:t>
            </a:r>
            <a:r>
              <a:rPr lang="zh-CN" altLang="en-US" sz="4000" b="1" dirty="0"/>
              <a:t>固态硬盘（</a:t>
            </a:r>
            <a:r>
              <a:rPr lang="en-US" altLang="zh-CN" sz="4000" b="1" dirty="0" smtClean="0"/>
              <a:t>64GB</a:t>
            </a:r>
            <a:r>
              <a:rPr lang="zh-CN" altLang="en-US" sz="4000" b="1" dirty="0" smtClean="0"/>
              <a:t>）</a:t>
            </a:r>
            <a:endParaRPr lang="zh-CN" altLang="en-US" sz="4000" b="1"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95" y="1327590"/>
            <a:ext cx="7675925" cy="4968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757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subTnLst>
                                    <p:set>
                                      <p:cBhvr override="childStyle">
                                        <p:cTn dur="1" fill="hold" display="0" masterRel="nextClick" afterEffect="1"/>
                                        <p:tgtEl>
                                          <p:spTgt spid="205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additive="base">
                                        <p:cTn id="12" dur="500" fill="hold"/>
                                        <p:tgtEl>
                                          <p:spTgt spid="2050"/>
                                        </p:tgtEl>
                                        <p:attrNameLst>
                                          <p:attrName>ppt_x</p:attrName>
                                        </p:attrNameLst>
                                      </p:cBhvr>
                                      <p:tavLst>
                                        <p:tav tm="0">
                                          <p:val>
                                            <p:strVal val="#ppt_x"/>
                                          </p:val>
                                        </p:tav>
                                        <p:tav tm="100000">
                                          <p:val>
                                            <p:strVal val="#ppt_x"/>
                                          </p:val>
                                        </p:tav>
                                      </p:tavLst>
                                    </p:anim>
                                    <p:anim calcmode="lin" valueType="num">
                                      <p:cBhvr additive="base">
                                        <p:cTn id="13"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8" y="1094887"/>
            <a:ext cx="9180658" cy="495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硬盘</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TextBox 9"/>
          <p:cNvSpPr txBox="1"/>
          <p:nvPr/>
        </p:nvSpPr>
        <p:spPr>
          <a:xfrm>
            <a:off x="2189086" y="424425"/>
            <a:ext cx="6131807" cy="707886"/>
          </a:xfrm>
          <a:prstGeom prst="rect">
            <a:avLst/>
          </a:prstGeom>
          <a:noFill/>
        </p:spPr>
        <p:txBody>
          <a:bodyPr wrap="none" rtlCol="0">
            <a:spAutoFit/>
          </a:bodyPr>
          <a:lstStyle/>
          <a:p>
            <a:r>
              <a:rPr lang="zh-CN" altLang="en-US" sz="4000" b="1" dirty="0"/>
              <a:t>金胜维</a:t>
            </a:r>
            <a:r>
              <a:rPr lang="en-US" altLang="zh-CN" sz="4000" b="1" dirty="0"/>
              <a:t>PCI-E </a:t>
            </a:r>
            <a:r>
              <a:rPr lang="zh-CN" altLang="en-US" sz="4000" b="1" dirty="0"/>
              <a:t>存储</a:t>
            </a:r>
            <a:r>
              <a:rPr lang="zh-CN" altLang="en-US" sz="4000" b="1" dirty="0" smtClean="0"/>
              <a:t>卡（</a:t>
            </a:r>
            <a:r>
              <a:rPr lang="en-US" altLang="zh-CN" sz="4000" b="1" dirty="0" smtClean="0"/>
              <a:t>2T</a:t>
            </a:r>
            <a:r>
              <a:rPr lang="zh-CN" altLang="en-US" sz="4000" b="1" dirty="0"/>
              <a:t>） </a:t>
            </a:r>
          </a:p>
        </p:txBody>
      </p:sp>
    </p:spTree>
    <p:extLst>
      <p:ext uri="{BB962C8B-B14F-4D97-AF65-F5344CB8AC3E}">
        <p14:creationId xmlns:p14="http://schemas.microsoft.com/office/powerpoint/2010/main" val="873745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硬盘</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TextBox 9"/>
          <p:cNvSpPr txBox="1"/>
          <p:nvPr/>
        </p:nvSpPr>
        <p:spPr>
          <a:xfrm>
            <a:off x="2189086" y="424425"/>
            <a:ext cx="5844870" cy="707886"/>
          </a:xfrm>
          <a:prstGeom prst="rect">
            <a:avLst/>
          </a:prstGeom>
          <a:noFill/>
        </p:spPr>
        <p:txBody>
          <a:bodyPr wrap="none" rtlCol="0">
            <a:spAutoFit/>
          </a:bodyPr>
          <a:lstStyle/>
          <a:p>
            <a:r>
              <a:rPr lang="zh-CN" altLang="en-US" sz="4000" b="1" dirty="0"/>
              <a:t>固态硬盘与机械硬盘比较</a:t>
            </a:r>
          </a:p>
        </p:txBody>
      </p:sp>
      <p:sp>
        <p:nvSpPr>
          <p:cNvPr id="2" name="矩形 1"/>
          <p:cNvSpPr/>
          <p:nvPr/>
        </p:nvSpPr>
        <p:spPr>
          <a:xfrm>
            <a:off x="395536" y="1229936"/>
            <a:ext cx="2659702" cy="461665"/>
          </a:xfrm>
          <a:prstGeom prst="rect">
            <a:avLst/>
          </a:prstGeom>
        </p:spPr>
        <p:txBody>
          <a:bodyPr wrap="none">
            <a:spAutoFit/>
          </a:bodyPr>
          <a:lstStyle/>
          <a:p>
            <a:r>
              <a:rPr lang="zh-CN" altLang="en-US" sz="2400" b="1" dirty="0">
                <a:solidFill>
                  <a:srgbClr val="FF0000"/>
                </a:solidFill>
              </a:rPr>
              <a:t>固态硬盘的优</a:t>
            </a:r>
            <a:r>
              <a:rPr lang="zh-CN" altLang="en-US" sz="2400" b="1" dirty="0" smtClean="0">
                <a:solidFill>
                  <a:srgbClr val="FF0000"/>
                </a:solidFill>
              </a:rPr>
              <a:t>点：</a:t>
            </a:r>
            <a:endParaRPr lang="zh-CN" altLang="en-US" sz="2400" b="1" dirty="0">
              <a:solidFill>
                <a:srgbClr val="FF0000"/>
              </a:solidFill>
            </a:endParaRPr>
          </a:p>
        </p:txBody>
      </p:sp>
      <p:sp>
        <p:nvSpPr>
          <p:cNvPr id="3" name="矩形 2"/>
          <p:cNvSpPr/>
          <p:nvPr/>
        </p:nvSpPr>
        <p:spPr>
          <a:xfrm>
            <a:off x="502246" y="1632000"/>
            <a:ext cx="8499597" cy="4832092"/>
          </a:xfrm>
          <a:prstGeom prst="rect">
            <a:avLst/>
          </a:prstGeom>
        </p:spPr>
        <p:txBody>
          <a:bodyPr wrap="square">
            <a:spAutoFit/>
          </a:bodyPr>
          <a:lstStyle/>
          <a:p>
            <a:r>
              <a:rPr lang="en-US" altLang="zh-CN" sz="2200" b="1" dirty="0">
                <a:latin typeface="+mj-ea"/>
                <a:ea typeface="+mj-ea"/>
              </a:rPr>
              <a:t>1. </a:t>
            </a:r>
            <a:r>
              <a:rPr lang="zh-CN" altLang="en-US" sz="2200" b="1" dirty="0">
                <a:latin typeface="+mj-ea"/>
                <a:ea typeface="+mj-ea"/>
              </a:rPr>
              <a:t>启动快，没有电机加速旋转的过程。</a:t>
            </a:r>
          </a:p>
          <a:p>
            <a:r>
              <a:rPr lang="en-US" altLang="zh-CN" sz="2200" b="1" dirty="0">
                <a:latin typeface="+mj-ea"/>
                <a:ea typeface="+mj-ea"/>
              </a:rPr>
              <a:t>2. </a:t>
            </a:r>
            <a:r>
              <a:rPr lang="zh-CN" altLang="en-US" sz="2200" b="1" dirty="0">
                <a:latin typeface="+mj-ea"/>
                <a:ea typeface="+mj-ea"/>
              </a:rPr>
              <a:t>不用磁头，快速随机读取，读延迟极小</a:t>
            </a:r>
            <a:r>
              <a:rPr lang="zh-CN" altLang="en-US" sz="2200" b="1" dirty="0" smtClean="0">
                <a:latin typeface="+mj-ea"/>
                <a:ea typeface="+mj-ea"/>
              </a:rPr>
              <a:t>。</a:t>
            </a:r>
            <a:endParaRPr lang="zh-CN" altLang="en-US" sz="2200" b="1" dirty="0">
              <a:latin typeface="+mj-ea"/>
              <a:ea typeface="+mj-ea"/>
            </a:endParaRPr>
          </a:p>
          <a:p>
            <a:r>
              <a:rPr lang="en-US" altLang="zh-CN" sz="2200" b="1" dirty="0">
                <a:latin typeface="+mj-ea"/>
                <a:ea typeface="+mj-ea"/>
              </a:rPr>
              <a:t>3. </a:t>
            </a:r>
            <a:r>
              <a:rPr lang="zh-CN" altLang="en-US" sz="2200" b="1" dirty="0">
                <a:latin typeface="+mj-ea"/>
                <a:ea typeface="+mj-ea"/>
              </a:rPr>
              <a:t>相对固定的读取时间</a:t>
            </a:r>
            <a:r>
              <a:rPr lang="zh-CN" altLang="en-US" sz="2200" b="1" dirty="0" smtClean="0">
                <a:latin typeface="+mj-ea"/>
                <a:ea typeface="+mj-ea"/>
              </a:rPr>
              <a:t>。</a:t>
            </a:r>
            <a:endParaRPr lang="zh-CN" altLang="en-US" sz="2200" b="1" dirty="0">
              <a:latin typeface="+mj-ea"/>
              <a:ea typeface="+mj-ea"/>
            </a:endParaRPr>
          </a:p>
          <a:p>
            <a:r>
              <a:rPr lang="en-US" altLang="zh-CN" sz="2200" b="1" dirty="0">
                <a:latin typeface="+mj-ea"/>
                <a:ea typeface="+mj-ea"/>
              </a:rPr>
              <a:t>4. </a:t>
            </a:r>
            <a:r>
              <a:rPr lang="zh-CN" altLang="en-US" sz="2200" b="1" dirty="0">
                <a:latin typeface="+mj-ea"/>
                <a:ea typeface="+mj-ea"/>
              </a:rPr>
              <a:t>基于</a:t>
            </a:r>
            <a:r>
              <a:rPr lang="en-US" altLang="zh-CN" sz="2200" b="1" dirty="0">
                <a:latin typeface="+mj-ea"/>
                <a:ea typeface="+mj-ea"/>
              </a:rPr>
              <a:t>DRAM</a:t>
            </a:r>
            <a:r>
              <a:rPr lang="zh-CN" altLang="en-US" sz="2200" b="1" dirty="0">
                <a:latin typeface="+mj-ea"/>
                <a:ea typeface="+mj-ea"/>
              </a:rPr>
              <a:t>的固态硬盘</a:t>
            </a:r>
            <a:r>
              <a:rPr lang="zh-CN" altLang="en-US" sz="2200" b="1" dirty="0">
                <a:solidFill>
                  <a:srgbClr val="00B0F0"/>
                </a:solidFill>
                <a:latin typeface="+mj-ea"/>
                <a:ea typeface="+mj-ea"/>
              </a:rPr>
              <a:t>写入速度极快</a:t>
            </a:r>
            <a:r>
              <a:rPr lang="zh-CN" altLang="en-US" sz="2200" b="1" dirty="0">
                <a:latin typeface="+mj-ea"/>
                <a:ea typeface="+mj-ea"/>
              </a:rPr>
              <a:t>。</a:t>
            </a:r>
          </a:p>
          <a:p>
            <a:r>
              <a:rPr lang="en-US" altLang="zh-CN" sz="2200" b="1" dirty="0">
                <a:latin typeface="+mj-ea"/>
                <a:ea typeface="+mj-ea"/>
              </a:rPr>
              <a:t>5. </a:t>
            </a:r>
            <a:r>
              <a:rPr lang="zh-CN" altLang="en-US" sz="2200" b="1" dirty="0">
                <a:latin typeface="+mj-ea"/>
                <a:ea typeface="+mj-ea"/>
              </a:rPr>
              <a:t>无噪音。因为没有机械马达和风扇，</a:t>
            </a:r>
            <a:r>
              <a:rPr lang="zh-CN" altLang="en-US" sz="2200" b="1" dirty="0">
                <a:solidFill>
                  <a:srgbClr val="7030A0"/>
                </a:solidFill>
                <a:latin typeface="+mj-ea"/>
                <a:ea typeface="+mj-ea"/>
              </a:rPr>
              <a:t>工作时噪音值为</a:t>
            </a:r>
            <a:r>
              <a:rPr lang="en-US" altLang="zh-CN" sz="2200" b="1" dirty="0">
                <a:solidFill>
                  <a:srgbClr val="7030A0"/>
                </a:solidFill>
                <a:latin typeface="+mj-ea"/>
                <a:ea typeface="+mj-ea"/>
              </a:rPr>
              <a:t>0</a:t>
            </a:r>
            <a:r>
              <a:rPr lang="zh-CN" altLang="en-US" sz="2200" b="1" dirty="0">
                <a:solidFill>
                  <a:srgbClr val="7030A0"/>
                </a:solidFill>
                <a:latin typeface="+mj-ea"/>
                <a:ea typeface="+mj-ea"/>
              </a:rPr>
              <a:t>分贝</a:t>
            </a:r>
            <a:r>
              <a:rPr lang="zh-CN" altLang="en-US" sz="2200" b="1" dirty="0" smtClean="0">
                <a:latin typeface="+mj-ea"/>
                <a:ea typeface="+mj-ea"/>
              </a:rPr>
              <a:t>。</a:t>
            </a:r>
            <a:endParaRPr lang="zh-CN" altLang="en-US" sz="2200" b="1" dirty="0">
              <a:latin typeface="+mj-ea"/>
              <a:ea typeface="+mj-ea"/>
            </a:endParaRPr>
          </a:p>
          <a:p>
            <a:r>
              <a:rPr lang="en-US" altLang="zh-CN" sz="2200" b="1" dirty="0">
                <a:latin typeface="+mj-ea"/>
                <a:ea typeface="+mj-ea"/>
              </a:rPr>
              <a:t>6. </a:t>
            </a:r>
            <a:r>
              <a:rPr lang="zh-CN" altLang="en-US" sz="2200" b="1" dirty="0">
                <a:latin typeface="+mj-ea"/>
                <a:ea typeface="+mj-ea"/>
              </a:rPr>
              <a:t>低容量的基于闪存的固态硬盘在工作状态下能耗和发热量较低，但高端或大容量产品能耗会较高。</a:t>
            </a:r>
          </a:p>
          <a:p>
            <a:r>
              <a:rPr lang="en-US" altLang="zh-CN" sz="2200" b="1" dirty="0">
                <a:latin typeface="+mj-ea"/>
                <a:ea typeface="+mj-ea"/>
              </a:rPr>
              <a:t>7. </a:t>
            </a:r>
            <a:r>
              <a:rPr lang="zh-CN" altLang="en-US" sz="2200" b="1" dirty="0">
                <a:solidFill>
                  <a:srgbClr val="FF0000"/>
                </a:solidFill>
                <a:latin typeface="+mj-ea"/>
                <a:ea typeface="+mj-ea"/>
              </a:rPr>
              <a:t>内部不存在任何机械活动部件，不会发生机械故障，也不怕碰撞、冲击、振动</a:t>
            </a:r>
            <a:r>
              <a:rPr lang="zh-CN" altLang="en-US" sz="2200" b="1" dirty="0" smtClean="0">
                <a:solidFill>
                  <a:srgbClr val="FF0000"/>
                </a:solidFill>
                <a:latin typeface="+mj-ea"/>
                <a:ea typeface="+mj-ea"/>
              </a:rPr>
              <a:t>。</a:t>
            </a:r>
            <a:endParaRPr lang="zh-CN" altLang="en-US" sz="2200" b="1" dirty="0">
              <a:solidFill>
                <a:srgbClr val="FF0000"/>
              </a:solidFill>
              <a:latin typeface="+mj-ea"/>
              <a:ea typeface="+mj-ea"/>
            </a:endParaRPr>
          </a:p>
          <a:p>
            <a:r>
              <a:rPr lang="en-US" altLang="zh-CN" sz="2200" b="1" dirty="0">
                <a:latin typeface="+mj-ea"/>
                <a:ea typeface="+mj-ea"/>
              </a:rPr>
              <a:t>8.</a:t>
            </a:r>
            <a:r>
              <a:rPr lang="zh-CN" altLang="en-US" sz="2200" b="1" dirty="0">
                <a:latin typeface="+mj-ea"/>
                <a:ea typeface="+mj-ea"/>
              </a:rPr>
              <a:t>工作温度范围更大</a:t>
            </a:r>
            <a:r>
              <a:rPr lang="zh-CN" altLang="en-US" sz="2200" b="1" dirty="0" smtClean="0">
                <a:latin typeface="+mj-ea"/>
                <a:ea typeface="+mj-ea"/>
              </a:rPr>
              <a:t>。大</a:t>
            </a:r>
            <a:r>
              <a:rPr lang="zh-CN" altLang="en-US" sz="2200" b="1" dirty="0">
                <a:latin typeface="+mj-ea"/>
                <a:ea typeface="+mj-ea"/>
              </a:rPr>
              <a:t>多数固态硬盘可在</a:t>
            </a:r>
            <a:r>
              <a:rPr lang="en-US" altLang="zh-CN" sz="2200" b="1" dirty="0">
                <a:latin typeface="+mj-ea"/>
                <a:ea typeface="+mj-ea"/>
              </a:rPr>
              <a:t>-</a:t>
            </a:r>
            <a:r>
              <a:rPr lang="en-US" altLang="zh-CN" sz="2200" b="1" dirty="0" smtClean="0">
                <a:latin typeface="+mj-ea"/>
                <a:ea typeface="+mj-ea"/>
              </a:rPr>
              <a:t>10</a:t>
            </a:r>
            <a:r>
              <a:rPr lang="en-US" altLang="zh-CN" sz="2200" b="1" dirty="0" smtClean="0">
                <a:latin typeface="Ebrima" pitchFamily="2" charset="0"/>
                <a:ea typeface="Ebrima" pitchFamily="2" charset="0"/>
                <a:cs typeface="Ebrima" pitchFamily="2" charset="0"/>
              </a:rPr>
              <a:t>~</a:t>
            </a:r>
            <a:r>
              <a:rPr lang="en-US" altLang="zh-CN" sz="2200" b="1" dirty="0" smtClean="0">
                <a:latin typeface="+mj-ea"/>
                <a:ea typeface="+mj-ea"/>
              </a:rPr>
              <a:t>70</a:t>
            </a:r>
            <a:r>
              <a:rPr lang="zh-CN" altLang="en-US" sz="2200" b="1" dirty="0">
                <a:latin typeface="+mj-ea"/>
                <a:ea typeface="+mj-ea"/>
              </a:rPr>
              <a:t>摄氏度工作</a:t>
            </a:r>
            <a:r>
              <a:rPr lang="zh-CN" altLang="en-US" sz="2200" b="1" dirty="0" smtClean="0">
                <a:latin typeface="+mj-ea"/>
                <a:ea typeface="+mj-ea"/>
              </a:rPr>
              <a:t>，工</a:t>
            </a:r>
            <a:r>
              <a:rPr lang="zh-CN" altLang="en-US" sz="2200" b="1" dirty="0">
                <a:latin typeface="+mj-ea"/>
                <a:ea typeface="+mj-ea"/>
              </a:rPr>
              <a:t>业级的固态硬盘还可在</a:t>
            </a:r>
            <a:r>
              <a:rPr lang="en-US" altLang="zh-CN" sz="2200" b="1" dirty="0">
                <a:latin typeface="+mj-ea"/>
                <a:ea typeface="+mj-ea"/>
              </a:rPr>
              <a:t>-40~85</a:t>
            </a:r>
            <a:r>
              <a:rPr lang="zh-CN" altLang="en-US" sz="2200" b="1" dirty="0">
                <a:latin typeface="+mj-ea"/>
                <a:ea typeface="+mj-ea"/>
              </a:rPr>
              <a:t>摄氏度，甚至更大的温度范围下工作。</a:t>
            </a:r>
          </a:p>
          <a:p>
            <a:r>
              <a:rPr lang="en-US" altLang="zh-CN" sz="2200" b="1" dirty="0">
                <a:latin typeface="+mj-ea"/>
                <a:ea typeface="+mj-ea"/>
              </a:rPr>
              <a:t>9. </a:t>
            </a:r>
            <a:r>
              <a:rPr lang="zh-CN" altLang="en-US" sz="2200" b="1" dirty="0">
                <a:latin typeface="+mj-ea"/>
                <a:ea typeface="+mj-ea"/>
              </a:rPr>
              <a:t>低容量的固态硬盘比同容量硬盘体积小、重量轻</a:t>
            </a:r>
            <a:r>
              <a:rPr lang="zh-CN" altLang="en-US" sz="2200" b="1" dirty="0" smtClean="0">
                <a:latin typeface="+mj-ea"/>
                <a:ea typeface="+mj-ea"/>
              </a:rPr>
              <a:t>。但这一优势随容量增大而逐渐减弱。直至</a:t>
            </a:r>
            <a:r>
              <a:rPr lang="en-US" altLang="zh-CN" sz="2200" b="1" dirty="0" smtClean="0">
                <a:latin typeface="+mj-ea"/>
                <a:ea typeface="+mj-ea"/>
              </a:rPr>
              <a:t>256GB</a:t>
            </a:r>
            <a:r>
              <a:rPr lang="zh-CN" altLang="en-US" sz="2200" b="1" dirty="0" smtClean="0">
                <a:latin typeface="+mj-ea"/>
                <a:ea typeface="+mj-ea"/>
              </a:rPr>
              <a:t>，固态硬盘仍比相同容量的机械硬盘轻。</a:t>
            </a:r>
            <a:endParaRPr lang="zh-CN" altLang="en-US" sz="2200" b="1" dirty="0">
              <a:latin typeface="+mj-ea"/>
              <a:ea typeface="+mj-ea"/>
            </a:endParaRPr>
          </a:p>
        </p:txBody>
      </p:sp>
    </p:spTree>
    <p:extLst>
      <p:ext uri="{BB962C8B-B14F-4D97-AF65-F5344CB8AC3E}">
        <p14:creationId xmlns:p14="http://schemas.microsoft.com/office/powerpoint/2010/main" val="31922538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硬盘</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TextBox 9"/>
          <p:cNvSpPr txBox="1"/>
          <p:nvPr/>
        </p:nvSpPr>
        <p:spPr>
          <a:xfrm>
            <a:off x="2189086" y="424425"/>
            <a:ext cx="5844870" cy="707886"/>
          </a:xfrm>
          <a:prstGeom prst="rect">
            <a:avLst/>
          </a:prstGeom>
          <a:noFill/>
        </p:spPr>
        <p:txBody>
          <a:bodyPr wrap="none" rtlCol="0">
            <a:spAutoFit/>
          </a:bodyPr>
          <a:lstStyle/>
          <a:p>
            <a:r>
              <a:rPr lang="zh-CN" altLang="en-US" sz="4000" b="1" dirty="0"/>
              <a:t>固态硬盘与机械硬盘比较</a:t>
            </a:r>
          </a:p>
        </p:txBody>
      </p:sp>
      <p:sp>
        <p:nvSpPr>
          <p:cNvPr id="2" name="矩形 1"/>
          <p:cNvSpPr/>
          <p:nvPr/>
        </p:nvSpPr>
        <p:spPr>
          <a:xfrm>
            <a:off x="467544" y="1268760"/>
            <a:ext cx="2659702" cy="461665"/>
          </a:xfrm>
          <a:prstGeom prst="rect">
            <a:avLst/>
          </a:prstGeom>
        </p:spPr>
        <p:txBody>
          <a:bodyPr wrap="none">
            <a:spAutoFit/>
          </a:bodyPr>
          <a:lstStyle/>
          <a:p>
            <a:r>
              <a:rPr lang="zh-CN" altLang="en-US" sz="2400" b="1" dirty="0">
                <a:solidFill>
                  <a:srgbClr val="FF0000"/>
                </a:solidFill>
              </a:rPr>
              <a:t>固态硬盘的缺</a:t>
            </a:r>
            <a:r>
              <a:rPr lang="zh-CN" altLang="en-US" sz="2400" b="1" dirty="0" smtClean="0">
                <a:solidFill>
                  <a:srgbClr val="FF0000"/>
                </a:solidFill>
              </a:rPr>
              <a:t>点：</a:t>
            </a:r>
            <a:endParaRPr lang="zh-CN" altLang="en-US" sz="2400" b="1" dirty="0">
              <a:solidFill>
                <a:srgbClr val="FF0000"/>
              </a:solidFill>
            </a:endParaRPr>
          </a:p>
        </p:txBody>
      </p:sp>
      <p:sp>
        <p:nvSpPr>
          <p:cNvPr id="3" name="矩形 2"/>
          <p:cNvSpPr/>
          <p:nvPr/>
        </p:nvSpPr>
        <p:spPr>
          <a:xfrm>
            <a:off x="423371" y="1628801"/>
            <a:ext cx="8325093" cy="4801314"/>
          </a:xfrm>
          <a:prstGeom prst="rect">
            <a:avLst/>
          </a:prstGeom>
        </p:spPr>
        <p:txBody>
          <a:bodyPr wrap="square">
            <a:spAutoFit/>
          </a:bodyPr>
          <a:lstStyle/>
          <a:p>
            <a:r>
              <a:rPr lang="en-US" altLang="zh-CN" b="1" dirty="0"/>
              <a:t>1. </a:t>
            </a:r>
            <a:r>
              <a:rPr lang="zh-CN" altLang="en-US" b="1" dirty="0">
                <a:solidFill>
                  <a:srgbClr val="00B0F0"/>
                </a:solidFill>
              </a:rPr>
              <a:t>成本高。</a:t>
            </a:r>
            <a:r>
              <a:rPr lang="zh-CN" altLang="en-US" b="1" dirty="0"/>
              <a:t>每单位容量价格是机械硬盘的</a:t>
            </a:r>
            <a:r>
              <a:rPr lang="en-US" altLang="zh-CN" b="1" dirty="0"/>
              <a:t>5~10</a:t>
            </a:r>
            <a:r>
              <a:rPr lang="zh-CN" altLang="en-US" b="1" dirty="0"/>
              <a:t>倍（基于闪存），甚至</a:t>
            </a:r>
            <a:r>
              <a:rPr lang="en-US" altLang="zh-CN" b="1" dirty="0"/>
              <a:t>200~300</a:t>
            </a:r>
            <a:r>
              <a:rPr lang="zh-CN" altLang="en-US" b="1" dirty="0"/>
              <a:t>倍（基于</a:t>
            </a:r>
            <a:r>
              <a:rPr lang="en-US" altLang="zh-CN" b="1" dirty="0"/>
              <a:t>DRAM</a:t>
            </a:r>
            <a:r>
              <a:rPr lang="zh-CN" altLang="en-US" b="1" dirty="0"/>
              <a:t>）。</a:t>
            </a:r>
          </a:p>
          <a:p>
            <a:r>
              <a:rPr lang="en-US" altLang="zh-CN" b="1" dirty="0"/>
              <a:t>2. </a:t>
            </a:r>
            <a:r>
              <a:rPr lang="zh-CN" altLang="en-US" b="1" dirty="0">
                <a:solidFill>
                  <a:srgbClr val="7030A0"/>
                </a:solidFill>
              </a:rPr>
              <a:t>容量低。</a:t>
            </a:r>
            <a:r>
              <a:rPr lang="zh-CN" altLang="en-US" b="1" dirty="0"/>
              <a:t>目前固态硬盘最大容量远低于机械硬盘。固态硬盘的容量仍在迅速增长，据称</a:t>
            </a:r>
            <a:r>
              <a:rPr lang="en-US" altLang="zh-CN" b="1" dirty="0"/>
              <a:t>IBM</a:t>
            </a:r>
            <a:r>
              <a:rPr lang="zh-CN" altLang="en-US" b="1" dirty="0"/>
              <a:t>已测试过</a:t>
            </a:r>
            <a:r>
              <a:rPr lang="en-US" altLang="zh-CN" b="1" dirty="0"/>
              <a:t>4TB</a:t>
            </a:r>
            <a:r>
              <a:rPr lang="zh-CN" altLang="en-US" b="1" dirty="0"/>
              <a:t>的固态硬盘。</a:t>
            </a:r>
          </a:p>
          <a:p>
            <a:r>
              <a:rPr lang="en-US" altLang="zh-CN" b="1" dirty="0"/>
              <a:t>3. </a:t>
            </a:r>
            <a:r>
              <a:rPr lang="zh-CN" altLang="en-US" b="1" dirty="0" smtClean="0"/>
              <a:t>固</a:t>
            </a:r>
            <a:r>
              <a:rPr lang="zh-CN" altLang="en-US" b="1" dirty="0"/>
              <a:t>态硬盘更易受到某些外界因素的不良影响。如断电（基于</a:t>
            </a:r>
            <a:r>
              <a:rPr lang="en-US" altLang="zh-CN" b="1" dirty="0"/>
              <a:t>DRAM</a:t>
            </a:r>
            <a:r>
              <a:rPr lang="zh-CN" altLang="en-US" b="1" dirty="0"/>
              <a:t>的固态硬盘尤甚）、磁场干扰、静电等。</a:t>
            </a:r>
          </a:p>
          <a:p>
            <a:r>
              <a:rPr lang="en-US" altLang="zh-CN" b="1" dirty="0"/>
              <a:t>4. </a:t>
            </a:r>
            <a:r>
              <a:rPr lang="zh-CN" altLang="en-US" b="1" dirty="0"/>
              <a:t>写入寿命有限（基于闪存）。一般闪存写入寿命为</a:t>
            </a:r>
            <a:r>
              <a:rPr lang="en-US" altLang="zh-CN" b="1" dirty="0"/>
              <a:t>1</a:t>
            </a:r>
            <a:r>
              <a:rPr lang="zh-CN" altLang="en-US" b="1" dirty="0"/>
              <a:t>万到</a:t>
            </a:r>
            <a:r>
              <a:rPr lang="en-US" altLang="zh-CN" b="1" dirty="0"/>
              <a:t>10</a:t>
            </a:r>
            <a:r>
              <a:rPr lang="zh-CN" altLang="en-US" b="1" dirty="0"/>
              <a:t>万次，特制的可达</a:t>
            </a:r>
            <a:r>
              <a:rPr lang="en-US" altLang="zh-CN" b="1" dirty="0"/>
              <a:t>100</a:t>
            </a:r>
            <a:r>
              <a:rPr lang="zh-CN" altLang="en-US" b="1" dirty="0"/>
              <a:t>万到</a:t>
            </a:r>
            <a:r>
              <a:rPr lang="en-US" altLang="zh-CN" b="1" dirty="0"/>
              <a:t>500</a:t>
            </a:r>
            <a:r>
              <a:rPr lang="zh-CN" altLang="en-US" b="1" dirty="0"/>
              <a:t>万</a:t>
            </a:r>
            <a:r>
              <a:rPr lang="zh-CN" altLang="en-US" b="1" dirty="0" smtClean="0"/>
              <a:t>次。</a:t>
            </a:r>
            <a:endParaRPr lang="zh-CN" altLang="en-US" b="1" dirty="0"/>
          </a:p>
          <a:p>
            <a:r>
              <a:rPr lang="en-US" altLang="zh-CN" b="1" dirty="0"/>
              <a:t>5. </a:t>
            </a:r>
            <a:r>
              <a:rPr lang="zh-CN" altLang="en-US" b="1" dirty="0"/>
              <a:t>基于闪存的固态硬盘在写入时比机械硬盘慢很多，也更易受到写入碎片的影响。</a:t>
            </a:r>
          </a:p>
          <a:p>
            <a:r>
              <a:rPr lang="en-US" altLang="zh-CN" b="1" dirty="0"/>
              <a:t>6. </a:t>
            </a:r>
            <a:r>
              <a:rPr lang="zh-CN" altLang="en-US" b="1" dirty="0">
                <a:solidFill>
                  <a:srgbClr val="00B050"/>
                </a:solidFill>
              </a:rPr>
              <a:t>数据损坏后难以的恢复</a:t>
            </a:r>
            <a:r>
              <a:rPr lang="zh-CN" altLang="en-US" b="1" dirty="0" smtClean="0">
                <a:solidFill>
                  <a:srgbClr val="00B050"/>
                </a:solidFill>
              </a:rPr>
              <a:t>。</a:t>
            </a:r>
            <a:endParaRPr lang="zh-CN" altLang="en-US" b="1" dirty="0">
              <a:solidFill>
                <a:srgbClr val="00B050"/>
              </a:solidFill>
            </a:endParaRPr>
          </a:p>
          <a:p>
            <a:r>
              <a:rPr lang="en-US" altLang="zh-CN" b="1" dirty="0"/>
              <a:t>7. </a:t>
            </a:r>
            <a:r>
              <a:rPr lang="zh-CN" altLang="en-US" b="1" dirty="0"/>
              <a:t>根据实际测试，使用固态硬盘的笔记本电脑在空闲或低负荷运行下，电池航程短于使用</a:t>
            </a:r>
            <a:r>
              <a:rPr lang="en-US" altLang="zh-CN" b="1" dirty="0"/>
              <a:t>5400RPM</a:t>
            </a:r>
            <a:r>
              <a:rPr lang="zh-CN" altLang="en-US" b="1" dirty="0"/>
              <a:t>的</a:t>
            </a:r>
            <a:r>
              <a:rPr lang="en-US" altLang="zh-CN" b="1" dirty="0"/>
              <a:t>2.5</a:t>
            </a:r>
            <a:r>
              <a:rPr lang="zh-CN" altLang="en-US" b="1" dirty="0"/>
              <a:t>英寸机械硬盘。</a:t>
            </a:r>
          </a:p>
          <a:p>
            <a:r>
              <a:rPr lang="en-US" altLang="zh-CN" b="1" dirty="0"/>
              <a:t>8. </a:t>
            </a:r>
            <a:r>
              <a:rPr lang="zh-CN" altLang="en-US" b="1" dirty="0"/>
              <a:t>基于</a:t>
            </a:r>
            <a:r>
              <a:rPr lang="en-US" altLang="zh-CN" b="1" dirty="0"/>
              <a:t>DRAM</a:t>
            </a:r>
            <a:r>
              <a:rPr lang="zh-CN" altLang="en-US" b="1" dirty="0"/>
              <a:t>的固态硬盘在任何时候的</a:t>
            </a:r>
            <a:r>
              <a:rPr lang="zh-CN" altLang="en-US" b="1" dirty="0">
                <a:solidFill>
                  <a:srgbClr val="FF0000"/>
                </a:solidFill>
              </a:rPr>
              <a:t>能耗都高于机械硬盘</a:t>
            </a:r>
            <a:r>
              <a:rPr lang="zh-CN" altLang="en-US" b="1" dirty="0"/>
              <a:t>，尤其是关闭时仍需供电，否则数据丢失。</a:t>
            </a:r>
          </a:p>
          <a:p>
            <a:r>
              <a:rPr lang="en-US" altLang="zh-CN" b="1" dirty="0"/>
              <a:t>9. </a:t>
            </a:r>
            <a:r>
              <a:rPr lang="zh-CN" altLang="en-US" b="1" dirty="0"/>
              <a:t>据用户反映，使用低廉的</a:t>
            </a:r>
            <a:r>
              <a:rPr lang="en-US" altLang="zh-CN" b="1" dirty="0"/>
              <a:t>MLC</a:t>
            </a:r>
            <a:r>
              <a:rPr lang="zh-CN" altLang="en-US" b="1" dirty="0"/>
              <a:t>的固态硬盘在</a:t>
            </a:r>
            <a:r>
              <a:rPr lang="en-US" altLang="zh-CN" b="1" dirty="0"/>
              <a:t>Windows</a:t>
            </a:r>
            <a:r>
              <a:rPr lang="zh-CN" altLang="en-US" b="1" dirty="0"/>
              <a:t>操作系统下运行比机械硬盘慢。这是由于</a:t>
            </a:r>
            <a:r>
              <a:rPr lang="en-US" altLang="zh-CN" b="1" dirty="0"/>
              <a:t>Windows</a:t>
            </a:r>
            <a:r>
              <a:rPr lang="zh-CN" altLang="en-US" b="1" dirty="0"/>
              <a:t>操作系统的文件系统机制不适于固态硬盘。在</a:t>
            </a:r>
            <a:r>
              <a:rPr lang="en-US" altLang="zh-CN" b="1" dirty="0"/>
              <a:t>Linux</a:t>
            </a:r>
            <a:r>
              <a:rPr lang="zh-CN" altLang="en-US" b="1" dirty="0"/>
              <a:t>下无此问题。</a:t>
            </a:r>
          </a:p>
        </p:txBody>
      </p:sp>
    </p:spTree>
    <p:extLst>
      <p:ext uri="{BB962C8B-B14F-4D97-AF65-F5344CB8AC3E}">
        <p14:creationId xmlns:p14="http://schemas.microsoft.com/office/powerpoint/2010/main" val="14607413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硬盘</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TextBox 9"/>
          <p:cNvSpPr txBox="1"/>
          <p:nvPr/>
        </p:nvSpPr>
        <p:spPr>
          <a:xfrm>
            <a:off x="2189086" y="424425"/>
            <a:ext cx="2242922" cy="707886"/>
          </a:xfrm>
          <a:prstGeom prst="rect">
            <a:avLst/>
          </a:prstGeom>
          <a:noFill/>
        </p:spPr>
        <p:txBody>
          <a:bodyPr wrap="none" rtlCol="0">
            <a:spAutoFit/>
          </a:bodyPr>
          <a:lstStyle/>
          <a:p>
            <a:r>
              <a:rPr lang="zh-CN" altLang="en-US" sz="4000" b="1" dirty="0" smtClean="0"/>
              <a:t>硬盘接口</a:t>
            </a:r>
            <a:endParaRPr lang="zh-CN" altLang="en-US" sz="4000" b="1" dirty="0"/>
          </a:p>
        </p:txBody>
      </p:sp>
      <p:sp>
        <p:nvSpPr>
          <p:cNvPr id="2" name="矩形 1"/>
          <p:cNvSpPr/>
          <p:nvPr/>
        </p:nvSpPr>
        <p:spPr>
          <a:xfrm>
            <a:off x="797303" y="1844824"/>
            <a:ext cx="503664"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CN" b="1" dirty="0"/>
              <a:t>IDE</a:t>
            </a:r>
            <a:endParaRPr lang="zh-CN" altLang="en-US" dirty="0"/>
          </a:p>
        </p:txBody>
      </p:sp>
      <p:sp>
        <p:nvSpPr>
          <p:cNvPr id="3" name="矩形 2"/>
          <p:cNvSpPr/>
          <p:nvPr/>
        </p:nvSpPr>
        <p:spPr>
          <a:xfrm>
            <a:off x="797303" y="2921169"/>
            <a:ext cx="585417"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CN" b="1" dirty="0"/>
              <a:t>SCSI</a:t>
            </a:r>
            <a:endParaRPr lang="zh-CN" altLang="en-US" dirty="0"/>
          </a:p>
        </p:txBody>
      </p:sp>
      <p:sp>
        <p:nvSpPr>
          <p:cNvPr id="5" name="矩形 4"/>
          <p:cNvSpPr/>
          <p:nvPr/>
        </p:nvSpPr>
        <p:spPr>
          <a:xfrm>
            <a:off x="2345804" y="2751604"/>
            <a:ext cx="4572000" cy="646331"/>
          </a:xfrm>
          <a:prstGeom prst="rect">
            <a:avLst/>
          </a:prstGeom>
        </p:spPr>
        <p:style>
          <a:lnRef idx="3">
            <a:schemeClr val="lt1"/>
          </a:lnRef>
          <a:fillRef idx="1">
            <a:schemeClr val="accent1"/>
          </a:fillRef>
          <a:effectRef idx="1">
            <a:schemeClr val="accent1"/>
          </a:effectRef>
          <a:fontRef idx="minor">
            <a:schemeClr val="lt1"/>
          </a:fontRef>
        </p:style>
        <p:txBody>
          <a:bodyPr>
            <a:spAutoFit/>
          </a:bodyPr>
          <a:lstStyle/>
          <a:p>
            <a:r>
              <a:rPr lang="en-US" altLang="zh-CN" b="1" dirty="0"/>
              <a:t>SCSI</a:t>
            </a:r>
            <a:r>
              <a:rPr lang="zh-CN" altLang="en-US" b="1" dirty="0"/>
              <a:t>硬盘主要应用于中、高端服务器和高档工作站中。</a:t>
            </a:r>
          </a:p>
        </p:txBody>
      </p:sp>
      <p:sp>
        <p:nvSpPr>
          <p:cNvPr id="7" name="矩形 6"/>
          <p:cNvSpPr/>
          <p:nvPr/>
        </p:nvSpPr>
        <p:spPr>
          <a:xfrm>
            <a:off x="692984" y="3935930"/>
            <a:ext cx="1107996"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CN" altLang="en-US" b="1" dirty="0"/>
              <a:t>光纤通道</a:t>
            </a:r>
          </a:p>
        </p:txBody>
      </p:sp>
      <p:sp>
        <p:nvSpPr>
          <p:cNvPr id="11" name="矩形 10"/>
          <p:cNvSpPr/>
          <p:nvPr/>
        </p:nvSpPr>
        <p:spPr>
          <a:xfrm>
            <a:off x="2626964" y="3935558"/>
            <a:ext cx="4339650"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zh-CN" altLang="en-US" b="1" dirty="0"/>
              <a:t>高端工作站、服务器、海量存储子网</a:t>
            </a:r>
            <a:r>
              <a:rPr lang="zh-CN" altLang="en-US" b="1" dirty="0" smtClean="0"/>
              <a:t>络。</a:t>
            </a:r>
            <a:endParaRPr lang="zh-CN" altLang="en-US" b="1" dirty="0"/>
          </a:p>
        </p:txBody>
      </p:sp>
      <p:sp>
        <p:nvSpPr>
          <p:cNvPr id="12" name="矩形 11"/>
          <p:cNvSpPr/>
          <p:nvPr/>
        </p:nvSpPr>
        <p:spPr>
          <a:xfrm>
            <a:off x="744314" y="4809172"/>
            <a:ext cx="99527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CN" b="1" dirty="0" smtClean="0"/>
              <a:t>SATA 1.0</a:t>
            </a:r>
            <a:endParaRPr lang="zh-CN" altLang="en-US" b="1" dirty="0"/>
          </a:p>
        </p:txBody>
      </p:sp>
      <p:sp>
        <p:nvSpPr>
          <p:cNvPr id="15" name="矩形 14"/>
          <p:cNvSpPr/>
          <p:nvPr/>
        </p:nvSpPr>
        <p:spPr>
          <a:xfrm>
            <a:off x="2932014" y="4842986"/>
            <a:ext cx="99527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CN" b="1" dirty="0"/>
              <a:t>SATA 2.0</a:t>
            </a:r>
            <a:endParaRPr lang="zh-CN" altLang="en-US" b="1" dirty="0"/>
          </a:p>
        </p:txBody>
      </p:sp>
      <p:sp>
        <p:nvSpPr>
          <p:cNvPr id="16" name="矩形 15"/>
          <p:cNvSpPr/>
          <p:nvPr/>
        </p:nvSpPr>
        <p:spPr>
          <a:xfrm>
            <a:off x="5148064" y="4842986"/>
            <a:ext cx="995272"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US" altLang="zh-CN" b="1" dirty="0" smtClean="0"/>
              <a:t>SATA 3.0</a:t>
            </a:r>
            <a:endParaRPr lang="zh-CN" altLang="en-US" b="1" dirty="0"/>
          </a:p>
        </p:txBody>
      </p:sp>
      <p:sp>
        <p:nvSpPr>
          <p:cNvPr id="17" name="Rectangle 2"/>
          <p:cNvSpPr>
            <a:spLocks noChangeArrowheads="1"/>
          </p:cNvSpPr>
          <p:nvPr/>
        </p:nvSpPr>
        <p:spPr bwMode="auto">
          <a:xfrm>
            <a:off x="859383" y="5499443"/>
            <a:ext cx="6429902" cy="632214"/>
          </a:xfrm>
          <a:prstGeom prst="rect">
            <a:avLst/>
          </a:prstGeom>
          <a:ln/>
          <a:extLst/>
        </p:spPr>
        <p:style>
          <a:lnRef idx="3">
            <a:schemeClr val="lt1"/>
          </a:lnRef>
          <a:fillRef idx="1">
            <a:schemeClr val="accent1"/>
          </a:fillRef>
          <a:effectRef idx="1">
            <a:schemeClr val="accent1"/>
          </a:effectRef>
          <a:fontRef idx="minor">
            <a:schemeClr val="lt1"/>
          </a:fontRef>
        </p:style>
        <p:txBody>
          <a:bodyPr vert="horz" wrap="none" lIns="91440" tIns="31740" rIns="91440" bIns="45720" numCol="1" anchor="ctr" anchorCtr="0" compatLnSpc="1">
            <a:prstTxWarp prst="textNoShape">
              <a:avLst/>
            </a:prstTxWarp>
            <a:spAutoFit/>
          </a:bodyPr>
          <a:lstStyle/>
          <a:p>
            <a:pPr lvl="0" fontAlgn="base">
              <a:spcBef>
                <a:spcPct val="0"/>
              </a:spcBef>
              <a:spcAft>
                <a:spcPct val="0"/>
              </a:spcAft>
            </a:pPr>
            <a:r>
              <a:rPr lang="en-US" altLang="zh-CN" dirty="0">
                <a:latin typeface="Arial" pitchFamily="34" charset="0"/>
                <a:ea typeface="宋体" pitchFamily="2" charset="-122"/>
                <a:cs typeface="宋体" pitchFamily="2" charset="-122"/>
              </a:rPr>
              <a:t>SATA</a:t>
            </a:r>
            <a:r>
              <a:rPr lang="zh-CN" altLang="en-US" dirty="0">
                <a:latin typeface="Arial" pitchFamily="34" charset="0"/>
                <a:ea typeface="宋体" pitchFamily="2" charset="-122"/>
                <a:cs typeface="宋体" pitchFamily="2" charset="-122"/>
              </a:rPr>
              <a:t>（</a:t>
            </a:r>
            <a:r>
              <a:rPr lang="en-US" altLang="zh-CN" dirty="0">
                <a:latin typeface="Arial" pitchFamily="34" charset="0"/>
                <a:ea typeface="宋体" pitchFamily="2" charset="-122"/>
                <a:cs typeface="宋体" pitchFamily="2" charset="-122"/>
              </a:rPr>
              <a:t>Serial ATA</a:t>
            </a:r>
            <a:r>
              <a:rPr lang="zh-CN" altLang="en-US" dirty="0">
                <a:latin typeface="Arial" pitchFamily="34" charset="0"/>
                <a:ea typeface="宋体" pitchFamily="2" charset="-122"/>
                <a:cs typeface="宋体" pitchFamily="2" charset="-122"/>
              </a:rPr>
              <a:t>）口的硬盘又叫串口硬盘，  </a:t>
            </a:r>
            <a:r>
              <a:rPr lang="en-US" altLang="zh-CN" dirty="0">
                <a:latin typeface="Arial" pitchFamily="34" charset="0"/>
                <a:ea typeface="宋体" pitchFamily="2" charset="-122"/>
                <a:cs typeface="宋体" pitchFamily="2" charset="-122"/>
              </a:rPr>
              <a:t>SATA</a:t>
            </a:r>
            <a:r>
              <a:rPr lang="zh-CN" altLang="en-US" dirty="0">
                <a:latin typeface="Arial" pitchFamily="34" charset="0"/>
                <a:ea typeface="宋体" pitchFamily="2" charset="-122"/>
                <a:cs typeface="宋体" pitchFamily="2" charset="-122"/>
              </a:rPr>
              <a:t>硬盘接口</a:t>
            </a:r>
          </a:p>
          <a:p>
            <a:pPr lvl="0" fontAlgn="base">
              <a:spcBef>
                <a:spcPct val="0"/>
              </a:spcBef>
              <a:spcAft>
                <a:spcPct val="0"/>
              </a:spcAft>
            </a:pPr>
            <a:r>
              <a:rPr lang="zh-CN" altLang="en-US" dirty="0" smtClean="0">
                <a:latin typeface="Arial" pitchFamily="34" charset="0"/>
                <a:ea typeface="宋体" pitchFamily="2" charset="-122"/>
                <a:cs typeface="宋体" pitchFamily="2" charset="-122"/>
              </a:rPr>
              <a:t>是</a:t>
            </a:r>
            <a:r>
              <a:rPr lang="en-US" altLang="zh-CN" dirty="0" smtClean="0">
                <a:latin typeface="Arial" pitchFamily="34" charset="0"/>
                <a:ea typeface="宋体" pitchFamily="2" charset="-122"/>
                <a:cs typeface="宋体" pitchFamily="2" charset="-122"/>
              </a:rPr>
              <a:t>PC</a:t>
            </a:r>
            <a:r>
              <a:rPr lang="zh-CN" altLang="en-US" dirty="0">
                <a:latin typeface="Arial" pitchFamily="34" charset="0"/>
                <a:ea typeface="宋体" pitchFamily="2" charset="-122"/>
                <a:cs typeface="宋体" pitchFamily="2" charset="-122"/>
              </a:rPr>
              <a:t>机硬盘的趋势。</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18" name="矩形 17"/>
          <p:cNvSpPr/>
          <p:nvPr/>
        </p:nvSpPr>
        <p:spPr>
          <a:xfrm>
            <a:off x="2054408" y="1706324"/>
            <a:ext cx="4572000" cy="646331"/>
          </a:xfrm>
          <a:prstGeom prst="rect">
            <a:avLst/>
          </a:prstGeom>
        </p:spPr>
        <p:style>
          <a:lnRef idx="3">
            <a:schemeClr val="lt1"/>
          </a:lnRef>
          <a:fillRef idx="1">
            <a:schemeClr val="accent1"/>
          </a:fillRef>
          <a:effectRef idx="1">
            <a:schemeClr val="accent1"/>
          </a:effectRef>
          <a:fontRef idx="minor">
            <a:schemeClr val="lt1"/>
          </a:fontRef>
        </p:style>
        <p:txBody>
          <a:bodyPr>
            <a:spAutoFit/>
          </a:bodyPr>
          <a:lstStyle/>
          <a:p>
            <a:r>
              <a:rPr lang="zh-CN" altLang="en-US" b="1" dirty="0"/>
              <a:t>这种类型的接口随着接口技术的发展已经被淘汰</a:t>
            </a:r>
            <a:r>
              <a:rPr lang="zh-CN" altLang="en-US" b="1" dirty="0" smtClean="0"/>
              <a:t>了。</a:t>
            </a:r>
            <a:endParaRPr lang="zh-CN" altLang="en-US" b="1" dirty="0"/>
          </a:p>
        </p:txBody>
      </p:sp>
      <p:sp>
        <p:nvSpPr>
          <p:cNvPr id="19" name="右箭头 18"/>
          <p:cNvSpPr/>
          <p:nvPr/>
        </p:nvSpPr>
        <p:spPr>
          <a:xfrm>
            <a:off x="1870382" y="4894976"/>
            <a:ext cx="756582" cy="18466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0" name="右箭头 19"/>
          <p:cNvSpPr/>
          <p:nvPr/>
        </p:nvSpPr>
        <p:spPr>
          <a:xfrm>
            <a:off x="4146838" y="4932223"/>
            <a:ext cx="756582" cy="18466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0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11" grpId="0" animBg="1"/>
      <p:bldP spid="12" grpId="0" animBg="1"/>
      <p:bldP spid="15" grpId="0" animBg="1"/>
      <p:bldP spid="16" grpId="0" animBg="1"/>
      <p:bldP spid="17" grpId="0" animBg="1"/>
      <p:bldP spid="18" grpId="0" animBg="1"/>
      <p:bldP spid="19" grpId="0" animBg="1"/>
      <p:bldP spid="2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454636"/>
            <a:ext cx="7456038" cy="1990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10521" b="10375"/>
          <a:stretch/>
        </p:blipFill>
        <p:spPr bwMode="auto">
          <a:xfrm>
            <a:off x="4568055" y="1411531"/>
            <a:ext cx="4575945" cy="1657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硬盘</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TextBox 9"/>
          <p:cNvSpPr txBox="1"/>
          <p:nvPr/>
        </p:nvSpPr>
        <p:spPr>
          <a:xfrm>
            <a:off x="2189086" y="424425"/>
            <a:ext cx="2242922" cy="707886"/>
          </a:xfrm>
          <a:prstGeom prst="rect">
            <a:avLst/>
          </a:prstGeom>
          <a:noFill/>
        </p:spPr>
        <p:txBody>
          <a:bodyPr wrap="none" rtlCol="0">
            <a:spAutoFit/>
          </a:bodyPr>
          <a:lstStyle/>
          <a:p>
            <a:r>
              <a:rPr lang="zh-CN" altLang="en-US" sz="4000" b="1" dirty="0" smtClean="0"/>
              <a:t>硬盘品牌</a:t>
            </a:r>
            <a:endParaRPr lang="zh-CN" altLang="en-US" sz="4000" b="1" dirty="0"/>
          </a:p>
        </p:txBody>
      </p:sp>
      <p:pic>
        <p:nvPicPr>
          <p:cNvPr id="4099" name="Picture 3" descr="C:\Users\SONY\Desktop\1A25UX4-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41" y="1340765"/>
            <a:ext cx="4589196" cy="167046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856" y="3099927"/>
            <a:ext cx="7932303" cy="1884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25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5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fad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9409" t="2864" r="20261"/>
          <a:stretch/>
        </p:blipFill>
        <p:spPr>
          <a:xfrm>
            <a:off x="4494924" y="1621310"/>
            <a:ext cx="4300944" cy="5193667"/>
          </a:xfrm>
          <a:prstGeom prst="rect">
            <a:avLst/>
          </a:prstGeom>
        </p:spPr>
      </p:pic>
      <p:pic>
        <p:nvPicPr>
          <p:cNvPr id="410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3101" t="4982" r="13898" b="3903"/>
          <a:stretch/>
        </p:blipFill>
        <p:spPr bwMode="auto">
          <a:xfrm>
            <a:off x="-108520" y="2088123"/>
            <a:ext cx="4394257" cy="42171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5" name="圆角矩形 4"/>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3" name="矩形 2"/>
          <p:cNvSpPr/>
          <p:nvPr/>
        </p:nvSpPr>
        <p:spPr>
          <a:xfrm>
            <a:off x="177743" y="116632"/>
            <a:ext cx="1729961" cy="1015663"/>
          </a:xfrm>
          <a:prstGeom prst="rect">
            <a:avLst/>
          </a:prstGeom>
        </p:spPr>
        <p:txBody>
          <a:bodyPr wrap="none">
            <a:spAutoFit/>
          </a:bodyPr>
          <a:lstStyle/>
          <a:p>
            <a:pPr lvl="0"/>
            <a:r>
              <a:rPr lang="zh-CN" altLang="en-US" sz="6000" b="1" dirty="0">
                <a:solidFill>
                  <a:srgbClr val="00B0F0"/>
                </a:solidFill>
              </a:rPr>
              <a:t>机箱</a:t>
            </a:r>
          </a:p>
        </p:txBody>
      </p:sp>
      <p:sp>
        <p:nvSpPr>
          <p:cNvPr id="4" name="圆角矩形 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6" name="圆角矩形 1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7" name="TextBox 6"/>
          <p:cNvSpPr txBox="1"/>
          <p:nvPr/>
        </p:nvSpPr>
        <p:spPr>
          <a:xfrm>
            <a:off x="2210170" y="532130"/>
            <a:ext cx="6682310" cy="1200329"/>
          </a:xfrm>
          <a:prstGeom prst="rect">
            <a:avLst/>
          </a:prstGeom>
          <a:noFill/>
        </p:spPr>
        <p:txBody>
          <a:bodyPr wrap="square" rtlCol="0">
            <a:spAutoFit/>
          </a:bodyPr>
          <a:lstStyle/>
          <a:p>
            <a:r>
              <a:rPr lang="zh-CN" altLang="en-US" sz="3600" b="1" dirty="0"/>
              <a:t>主机箱的用</a:t>
            </a:r>
            <a:r>
              <a:rPr lang="zh-CN" altLang="en-US" sz="3600" b="1" dirty="0" smtClean="0"/>
              <a:t>途：</a:t>
            </a:r>
            <a:endParaRPr lang="en-US" altLang="zh-CN" sz="3600" b="1" dirty="0" smtClean="0"/>
          </a:p>
          <a:p>
            <a:r>
              <a:rPr lang="zh-CN" altLang="en-US" sz="3600" b="1" dirty="0" smtClean="0"/>
              <a:t>    是</a:t>
            </a:r>
            <a:r>
              <a:rPr lang="zh-CN" altLang="en-US" sz="3600" b="1" dirty="0" smtClean="0">
                <a:solidFill>
                  <a:srgbClr val="7030A0"/>
                </a:solidFill>
              </a:rPr>
              <a:t>放置</a:t>
            </a:r>
            <a:r>
              <a:rPr lang="zh-CN" altLang="en-US" sz="3600" b="1" dirty="0" smtClean="0"/>
              <a:t>和</a:t>
            </a:r>
            <a:r>
              <a:rPr lang="zh-CN" altLang="en-US" sz="3600" b="1" dirty="0">
                <a:solidFill>
                  <a:srgbClr val="7030A0"/>
                </a:solidFill>
              </a:rPr>
              <a:t>保护</a:t>
            </a:r>
            <a:r>
              <a:rPr lang="zh-CN" altLang="en-US" sz="3600" b="1" dirty="0"/>
              <a:t>计算机</a:t>
            </a:r>
            <a:r>
              <a:rPr lang="zh-CN" altLang="en-US" sz="3600" b="1" dirty="0" smtClean="0"/>
              <a:t>的硬</a:t>
            </a:r>
            <a:r>
              <a:rPr lang="zh-CN" altLang="en-US" sz="3600" b="1" dirty="0"/>
              <a:t>件</a:t>
            </a:r>
            <a:endParaRPr lang="zh-CN" altLang="en-US" sz="3600" dirty="0"/>
          </a:p>
        </p:txBody>
      </p:sp>
      <p:pic>
        <p:nvPicPr>
          <p:cNvPr id="6146" name="Picture 2" descr="C:\Users\SONY\Desktop\ce0NzpSktGF1M.jpg"/>
          <p:cNvPicPr>
            <a:picLocks noChangeAspect="1" noChangeArrowheads="1"/>
          </p:cNvPicPr>
          <p:nvPr/>
        </p:nvPicPr>
        <p:blipFill rotWithShape="1">
          <a:blip r:embed="rId5">
            <a:extLst>
              <a:ext uri="{28A0092B-C50C-407E-A947-70E740481C1C}">
                <a14:useLocalDpi xmlns:a14="http://schemas.microsoft.com/office/drawing/2010/main" val="0"/>
              </a:ext>
            </a:extLst>
          </a:blip>
          <a:srcRect l="9028" r="6777"/>
          <a:stretch/>
        </p:blipFill>
        <p:spPr bwMode="auto">
          <a:xfrm>
            <a:off x="4285737" y="2086595"/>
            <a:ext cx="4681031" cy="416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5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 calcmode="lin" valueType="num">
                                      <p:cBhvr>
                                        <p:cTn id="7" dur="500" fill="hold"/>
                                        <p:tgtEl>
                                          <p:spTgt spid="4101"/>
                                        </p:tgtEl>
                                        <p:attrNameLst>
                                          <p:attrName>ppt_w</p:attrName>
                                        </p:attrNameLst>
                                      </p:cBhvr>
                                      <p:tavLst>
                                        <p:tav tm="0">
                                          <p:val>
                                            <p:fltVal val="0"/>
                                          </p:val>
                                        </p:tav>
                                        <p:tav tm="100000">
                                          <p:val>
                                            <p:strVal val="#ppt_w"/>
                                          </p:val>
                                        </p:tav>
                                      </p:tavLst>
                                    </p:anim>
                                    <p:anim calcmode="lin" valueType="num">
                                      <p:cBhvr>
                                        <p:cTn id="8" dur="500" fill="hold"/>
                                        <p:tgtEl>
                                          <p:spTgt spid="4101"/>
                                        </p:tgtEl>
                                        <p:attrNameLst>
                                          <p:attrName>ppt_h</p:attrName>
                                        </p:attrNameLst>
                                      </p:cBhvr>
                                      <p:tavLst>
                                        <p:tav tm="0">
                                          <p:val>
                                            <p:fltVal val="0"/>
                                          </p:val>
                                        </p:tav>
                                        <p:tav tm="100000">
                                          <p:val>
                                            <p:strVal val="#ppt_h"/>
                                          </p:val>
                                        </p:tav>
                                      </p:tavLst>
                                    </p:anim>
                                    <p:animEffect transition="in" filter="fade">
                                      <p:cBhvr>
                                        <p:cTn id="9" dur="500"/>
                                        <p:tgtEl>
                                          <p:spTgt spid="410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 calcmode="lin" valueType="num">
                                      <p:cBhvr additive="base">
                                        <p:cTn id="14" dur="500" fill="hold"/>
                                        <p:tgtEl>
                                          <p:spTgt spid="6146"/>
                                        </p:tgtEl>
                                        <p:attrNameLst>
                                          <p:attrName>ppt_x</p:attrName>
                                        </p:attrNameLst>
                                      </p:cBhvr>
                                      <p:tavLst>
                                        <p:tav tm="0">
                                          <p:val>
                                            <p:strVal val="0-#ppt_w/2"/>
                                          </p:val>
                                        </p:tav>
                                        <p:tav tm="100000">
                                          <p:val>
                                            <p:strVal val="#ppt_x"/>
                                          </p:val>
                                        </p:tav>
                                      </p:tavLst>
                                    </p:anim>
                                    <p:anim calcmode="lin" valueType="num">
                                      <p:cBhvr additive="base">
                                        <p:cTn id="15" dur="500" fill="hold"/>
                                        <p:tgtEl>
                                          <p:spTgt spid="614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14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25" y="4793832"/>
            <a:ext cx="5857415"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硬盘</a:t>
            </a: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TextBox 9"/>
          <p:cNvSpPr txBox="1"/>
          <p:nvPr/>
        </p:nvSpPr>
        <p:spPr>
          <a:xfrm>
            <a:off x="2189086" y="424425"/>
            <a:ext cx="3272050" cy="707886"/>
          </a:xfrm>
          <a:prstGeom prst="rect">
            <a:avLst/>
          </a:prstGeom>
          <a:noFill/>
        </p:spPr>
        <p:txBody>
          <a:bodyPr wrap="none" rtlCol="0">
            <a:spAutoFit/>
          </a:bodyPr>
          <a:lstStyle/>
          <a:p>
            <a:r>
              <a:rPr lang="zh-CN" altLang="en-US" sz="4000" b="1" dirty="0"/>
              <a:t>固态硬盘品</a:t>
            </a:r>
            <a:r>
              <a:rPr lang="zh-CN" altLang="en-US" sz="4000" b="1" dirty="0" smtClean="0"/>
              <a:t>牌</a:t>
            </a:r>
            <a:endParaRPr lang="zh-CN" altLang="en-US" sz="4000" b="1" dirty="0"/>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276" y="2185098"/>
            <a:ext cx="4890733" cy="16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643361" y="1661878"/>
            <a:ext cx="1988045" cy="523220"/>
          </a:xfrm>
          <a:prstGeom prst="rect">
            <a:avLst/>
          </a:prstGeom>
        </p:spPr>
        <p:txBody>
          <a:bodyPr wrap="none">
            <a:spAutoFit/>
          </a:bodyPr>
          <a:lstStyle/>
          <a:p>
            <a:r>
              <a:rPr lang="zh-CN" altLang="en-US" sz="2800" b="1" dirty="0">
                <a:solidFill>
                  <a:srgbClr val="7030A0"/>
                </a:solidFill>
              </a:rPr>
              <a:t>美商饥饿鲨</a:t>
            </a:r>
          </a:p>
        </p:txBody>
      </p:sp>
      <p:pic>
        <p:nvPicPr>
          <p:cNvPr id="6147" name="Picture 3" descr="C:\Users\SONY\Desktop\ceFNP4v4UNq0o.jpg"/>
          <p:cNvPicPr>
            <a:picLocks noChangeAspect="1" noChangeArrowheads="1"/>
          </p:cNvPicPr>
          <p:nvPr/>
        </p:nvPicPr>
        <p:blipFill rotWithShape="1">
          <a:blip r:embed="rId6">
            <a:extLst>
              <a:ext uri="{28A0092B-C50C-407E-A947-70E740481C1C}">
                <a14:useLocalDpi xmlns:a14="http://schemas.microsoft.com/office/drawing/2010/main" val="0"/>
              </a:ext>
            </a:extLst>
          </a:blip>
          <a:srcRect l="29489" t="38960" r="29161"/>
          <a:stretch/>
        </p:blipFill>
        <p:spPr bwMode="auto">
          <a:xfrm>
            <a:off x="5566090" y="2348880"/>
            <a:ext cx="3243728" cy="359125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847467" y="4415696"/>
            <a:ext cx="1415772" cy="584775"/>
          </a:xfrm>
          <a:prstGeom prst="rect">
            <a:avLst/>
          </a:prstGeom>
        </p:spPr>
        <p:txBody>
          <a:bodyPr wrap="none">
            <a:spAutoFit/>
          </a:bodyPr>
          <a:lstStyle/>
          <a:p>
            <a:r>
              <a:rPr lang="zh-CN" altLang="en-US" sz="3200" b="1" dirty="0">
                <a:solidFill>
                  <a:srgbClr val="7030A0"/>
                </a:solidFill>
              </a:rPr>
              <a:t>浦科特</a:t>
            </a:r>
          </a:p>
        </p:txBody>
      </p:sp>
      <p:sp>
        <p:nvSpPr>
          <p:cNvPr id="15" name="矩形 14"/>
          <p:cNvSpPr/>
          <p:nvPr/>
        </p:nvSpPr>
        <p:spPr>
          <a:xfrm>
            <a:off x="6734945" y="1793476"/>
            <a:ext cx="906017" cy="523220"/>
          </a:xfrm>
          <a:prstGeom prst="rect">
            <a:avLst/>
          </a:prstGeom>
        </p:spPr>
        <p:txBody>
          <a:bodyPr wrap="none">
            <a:spAutoFit/>
          </a:bodyPr>
          <a:lstStyle/>
          <a:p>
            <a:r>
              <a:rPr lang="zh-CN" altLang="en-US" sz="2800" b="1" dirty="0" smtClean="0">
                <a:solidFill>
                  <a:srgbClr val="7030A0"/>
                </a:solidFill>
              </a:rPr>
              <a:t>三星</a:t>
            </a:r>
            <a:endParaRPr lang="zh-CN" altLang="en-US" sz="2800" b="1" dirty="0">
              <a:solidFill>
                <a:srgbClr val="7030A0"/>
              </a:solidFill>
            </a:endParaRPr>
          </a:p>
        </p:txBody>
      </p:sp>
    </p:spTree>
    <p:extLst>
      <p:ext uri="{BB962C8B-B14F-4D97-AF65-F5344CB8AC3E}">
        <p14:creationId xmlns:p14="http://schemas.microsoft.com/office/powerpoint/2010/main" val="319225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6147"/>
                                        </p:tgtEl>
                                        <p:attrNameLst>
                                          <p:attrName>style.visibility</p:attrName>
                                        </p:attrNameLst>
                                      </p:cBhvr>
                                      <p:to>
                                        <p:strVal val="visible"/>
                                      </p:to>
                                    </p:set>
                                    <p:animEffect transition="in" filter="fade">
                                      <p:cBhvr>
                                        <p:cTn id="18" dur="500"/>
                                        <p:tgtEl>
                                          <p:spTgt spid="61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8"/>
                                        </p:tgtEl>
                                        <p:attrNameLst>
                                          <p:attrName>style.visibility</p:attrName>
                                        </p:attrNameLst>
                                      </p:cBhvr>
                                      <p:to>
                                        <p:strVal val="visible"/>
                                      </p:to>
                                    </p:set>
                                    <p:animEffect transition="in" filter="fade">
                                      <p:cBhvr>
                                        <p:cTn id="23" dur="500"/>
                                        <p:tgtEl>
                                          <p:spTgt spid="61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9" name="圆角矩形 8"/>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nvGrpSpPr>
          <p:cNvPr id="17" name="组合 16"/>
          <p:cNvGrpSpPr/>
          <p:nvPr/>
        </p:nvGrpSpPr>
        <p:grpSpPr>
          <a:xfrm>
            <a:off x="-124949" y="2072080"/>
            <a:ext cx="9268949" cy="2159288"/>
            <a:chOff x="1" y="2154460"/>
            <a:chExt cx="9268949" cy="2159288"/>
          </a:xfrm>
        </p:grpSpPr>
        <p:sp>
          <p:nvSpPr>
            <p:cNvPr id="18" name="矩形 17"/>
            <p:cNvSpPr/>
            <p:nvPr/>
          </p:nvSpPr>
          <p:spPr>
            <a:xfrm>
              <a:off x="1" y="2154460"/>
              <a:ext cx="9268949" cy="2159288"/>
            </a:xfrm>
            <a:prstGeom prst="rect">
              <a:avLst/>
            </a:prstGeom>
            <a:solidFill>
              <a:srgbClr val="00B0F0">
                <a:alpha val="87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19" name="矩形 18"/>
            <p:cNvSpPr/>
            <p:nvPr/>
          </p:nvSpPr>
          <p:spPr>
            <a:xfrm>
              <a:off x="3202268" y="2575276"/>
              <a:ext cx="5258081" cy="1569660"/>
            </a:xfrm>
            <a:prstGeom prst="rect">
              <a:avLst/>
            </a:prstGeom>
            <a:effectLst>
              <a:outerShdw blurRad="76200" dir="13500000" sy="23000" kx="1200000" algn="br" rotWithShape="0">
                <a:prstClr val="black">
                  <a:alpha val="2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600" b="1" i="0" u="none" strike="noStrike" kern="0" cap="none" spc="0" normalizeH="0" baseline="0" noProof="0" dirty="0" smtClean="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rPr>
                <a:t>光盘</a:t>
              </a:r>
              <a:endParaRPr kumimoji="0" lang="zh-CN" altLang="en-US" sz="9600" b="1" i="0" u="none" strike="noStrike" kern="0" cap="none" spc="0" normalizeH="0" baseline="0" noProof="0" dirty="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endParaRPr>
            </a:p>
          </p:txBody>
        </p:sp>
      </p:gr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198" y="2442034"/>
            <a:ext cx="1488735" cy="1419381"/>
          </a:xfrm>
          <a:prstGeom prst="rect">
            <a:avLst/>
          </a:prstGeom>
          <a:ln w="127000" cap="rnd">
            <a:solidFill>
              <a:srgbClr val="FFFFFF"/>
            </a:solidFill>
          </a:ln>
          <a:effectLst>
            <a:outerShdw blurRad="76200" dist="95250" dir="10500000" sx="97000" sy="23000" kx="900000" algn="br" rotWithShape="0">
              <a:srgbClr val="000000">
                <a:alpha val="20000"/>
              </a:srgbClr>
            </a:outerShdw>
          </a:effectLst>
        </p:spPr>
      </p:pic>
    </p:spTree>
    <p:extLst>
      <p:ext uri="{BB962C8B-B14F-4D97-AF65-F5344CB8AC3E}">
        <p14:creationId xmlns:p14="http://schemas.microsoft.com/office/powerpoint/2010/main" val="429107477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光盘</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2" name="矩形 1"/>
          <p:cNvSpPr/>
          <p:nvPr/>
        </p:nvSpPr>
        <p:spPr>
          <a:xfrm>
            <a:off x="1899974" y="457213"/>
            <a:ext cx="2156873" cy="707886"/>
          </a:xfrm>
          <a:prstGeom prst="rect">
            <a:avLst/>
          </a:prstGeom>
        </p:spPr>
        <p:txBody>
          <a:bodyPr wrap="none">
            <a:spAutoFit/>
          </a:bodyPr>
          <a:lstStyle/>
          <a:p>
            <a:r>
              <a:rPr lang="en-US" altLang="zh-CN" sz="4000" b="1" dirty="0"/>
              <a:t>DVD</a:t>
            </a:r>
            <a:r>
              <a:rPr lang="zh-CN" altLang="en-US" sz="4000" b="1" dirty="0"/>
              <a:t>光驱</a:t>
            </a:r>
          </a:p>
        </p:txBody>
      </p:sp>
      <p:pic>
        <p:nvPicPr>
          <p:cNvPr id="4098" name="Picture 2" descr="C:\Users\SONY\Desktop\celGCGaTcF6L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661" y="1165099"/>
            <a:ext cx="7040676" cy="5280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2409" y="1187238"/>
            <a:ext cx="6565180" cy="4727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574" y="1432653"/>
            <a:ext cx="8346850" cy="4236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14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500"/>
                                        <p:tgtEl>
                                          <p:spTgt spid="4099"/>
                                        </p:tgtEl>
                                      </p:cBhvr>
                                    </p:animEffect>
                                  </p:childTnLst>
                                  <p:subTnLst>
                                    <p:set>
                                      <p:cBhvr override="childStyle">
                                        <p:cTn dur="1" fill="hold" display="0" masterRel="nextClick" afterEffect="1"/>
                                        <p:tgtEl>
                                          <p:spTgt spid="409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光盘</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矩形 9"/>
          <p:cNvSpPr/>
          <p:nvPr/>
        </p:nvSpPr>
        <p:spPr>
          <a:xfrm>
            <a:off x="1870382" y="426741"/>
            <a:ext cx="4572000" cy="707886"/>
          </a:xfrm>
          <a:prstGeom prst="rect">
            <a:avLst/>
          </a:prstGeom>
        </p:spPr>
        <p:txBody>
          <a:bodyPr>
            <a:spAutoFit/>
          </a:bodyPr>
          <a:lstStyle/>
          <a:p>
            <a:r>
              <a:rPr lang="en-US" altLang="zh-CN" sz="4000" b="1" dirty="0"/>
              <a:t>DVD</a:t>
            </a:r>
            <a:r>
              <a:rPr lang="zh-CN" altLang="en-US" sz="4000" b="1" dirty="0"/>
              <a:t>刻录机</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97" y="2348880"/>
            <a:ext cx="8844609"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14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ONY\Desktop\ceaOwfLuPUV6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578" y="1134627"/>
            <a:ext cx="6672064" cy="50040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光盘</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 name="矩形 10"/>
          <p:cNvSpPr/>
          <p:nvPr/>
        </p:nvSpPr>
        <p:spPr>
          <a:xfrm>
            <a:off x="2186404" y="426741"/>
            <a:ext cx="2757486" cy="707886"/>
          </a:xfrm>
          <a:prstGeom prst="rect">
            <a:avLst/>
          </a:prstGeom>
        </p:spPr>
        <p:txBody>
          <a:bodyPr wrap="none">
            <a:spAutoFit/>
          </a:bodyPr>
          <a:lstStyle/>
          <a:p>
            <a:r>
              <a:rPr lang="zh-CN" altLang="en-US" sz="4000" b="1" dirty="0"/>
              <a:t>蓝光刻录机</a:t>
            </a:r>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29" y="2210263"/>
            <a:ext cx="8830184" cy="30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98" y="2645739"/>
            <a:ext cx="8604447" cy="2595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14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subTnLst>
                                    <p:set>
                                      <p:cBhvr override="childStyle">
                                        <p:cTn dur="1" fill="hold" display="0" masterRel="nextClick" afterEffect="1"/>
                                        <p:tgtEl>
                                          <p:spTgt spid="307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barn(inVertical)">
                                      <p:cBhvr>
                                        <p:cTn id="12" dur="500"/>
                                        <p:tgtEl>
                                          <p:spTgt spid="3075"/>
                                        </p:tgtEl>
                                      </p:cBhvr>
                                    </p:animEffect>
                                  </p:childTnLst>
                                  <p:subTnLst>
                                    <p:set>
                                      <p:cBhvr override="childStyle">
                                        <p:cTn dur="1" fill="hold" display="0" masterRel="nextClick" afterEffect="1"/>
                                        <p:tgtEl>
                                          <p:spTgt spid="307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9" name="圆角矩形 8"/>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nvGrpSpPr>
          <p:cNvPr id="17" name="组合 16"/>
          <p:cNvGrpSpPr/>
          <p:nvPr/>
        </p:nvGrpSpPr>
        <p:grpSpPr>
          <a:xfrm>
            <a:off x="-124949" y="2072080"/>
            <a:ext cx="9268949" cy="2159288"/>
            <a:chOff x="1" y="2154460"/>
            <a:chExt cx="9268949" cy="2159288"/>
          </a:xfrm>
        </p:grpSpPr>
        <p:sp>
          <p:nvSpPr>
            <p:cNvPr id="18" name="矩形 17"/>
            <p:cNvSpPr/>
            <p:nvPr/>
          </p:nvSpPr>
          <p:spPr>
            <a:xfrm>
              <a:off x="1" y="2154460"/>
              <a:ext cx="9268949" cy="2159288"/>
            </a:xfrm>
            <a:prstGeom prst="rect">
              <a:avLst/>
            </a:prstGeom>
            <a:solidFill>
              <a:srgbClr val="00B0F0">
                <a:alpha val="87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19" name="矩形 18"/>
            <p:cNvSpPr/>
            <p:nvPr/>
          </p:nvSpPr>
          <p:spPr>
            <a:xfrm>
              <a:off x="3202268" y="2575276"/>
              <a:ext cx="5258081" cy="1569660"/>
            </a:xfrm>
            <a:prstGeom prst="rect">
              <a:avLst/>
            </a:prstGeom>
            <a:effectLst>
              <a:outerShdw blurRad="76200" dir="13500000" sy="23000" kx="1200000" algn="br" rotWithShape="0">
                <a:prstClr val="black">
                  <a:alpha val="2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600" b="1" i="0" u="none" strike="noStrike" kern="0" cap="none" spc="0" normalizeH="0" baseline="0" noProof="0" dirty="0" smtClean="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rPr>
                <a:t>电源</a:t>
              </a:r>
              <a:endParaRPr kumimoji="0" lang="zh-CN" altLang="en-US" sz="9600" b="1" i="0" u="none" strike="noStrike" kern="0" cap="none" spc="0" normalizeH="0" baseline="0" noProof="0" dirty="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endParaRPr>
            </a:p>
          </p:txBody>
        </p:sp>
      </p:gr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198" y="2442034"/>
            <a:ext cx="1488735" cy="1419381"/>
          </a:xfrm>
          <a:prstGeom prst="rect">
            <a:avLst/>
          </a:prstGeom>
          <a:ln w="127000" cap="rnd">
            <a:solidFill>
              <a:srgbClr val="FFFFFF"/>
            </a:solidFill>
          </a:ln>
          <a:effectLst>
            <a:outerShdw blurRad="76200" dist="95250" dir="10500000" sx="97000" sy="23000" kx="900000" algn="br" rotWithShape="0">
              <a:srgbClr val="000000">
                <a:alpha val="20000"/>
              </a:srgbClr>
            </a:outerShdw>
          </a:effectLst>
        </p:spPr>
      </p:pic>
    </p:spTree>
    <p:extLst>
      <p:ext uri="{BB962C8B-B14F-4D97-AF65-F5344CB8AC3E}">
        <p14:creationId xmlns:p14="http://schemas.microsoft.com/office/powerpoint/2010/main" val="19303979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电源</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矩形 9"/>
          <p:cNvSpPr/>
          <p:nvPr/>
        </p:nvSpPr>
        <p:spPr>
          <a:xfrm>
            <a:off x="2217686" y="404084"/>
            <a:ext cx="2902077" cy="707886"/>
          </a:xfrm>
          <a:prstGeom prst="rect">
            <a:avLst/>
          </a:prstGeom>
        </p:spPr>
        <p:txBody>
          <a:bodyPr wrap="none">
            <a:spAutoFit/>
          </a:bodyPr>
          <a:lstStyle/>
          <a:p>
            <a:r>
              <a:rPr lang="en-US" altLang="zh-CN" sz="4000" b="1" dirty="0"/>
              <a:t>80PLUS</a:t>
            </a:r>
            <a:r>
              <a:rPr lang="zh-CN" altLang="en-US" sz="4000" b="1" dirty="0"/>
              <a:t>认证 </a:t>
            </a:r>
          </a:p>
        </p:txBody>
      </p:sp>
      <p:pic>
        <p:nvPicPr>
          <p:cNvPr id="11" name="Picture 2" descr="C:\Users\SONY\Desktop\QQ五笔截图未命名.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279" y="1196752"/>
            <a:ext cx="6481074" cy="5118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376" y="1065224"/>
            <a:ext cx="5750984" cy="54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592" y="2252034"/>
            <a:ext cx="8625260" cy="3554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766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fade">
                                      <p:cBhvr>
                                        <p:cTn id="7" dur="500"/>
                                        <p:tgtEl>
                                          <p:spTgt spid="3077"/>
                                        </p:tgtEl>
                                      </p:cBhvr>
                                    </p:animEffect>
                                  </p:childTnLst>
                                  <p:subTnLst>
                                    <p:set>
                                      <p:cBhvr override="childStyle">
                                        <p:cTn dur="1" fill="hold" display="0" masterRel="nextClick" afterEffect="1"/>
                                        <p:tgtEl>
                                          <p:spTgt spid="307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19731" y="1228497"/>
            <a:ext cx="5184458" cy="514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电源</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3" name="矩形 2"/>
          <p:cNvSpPr/>
          <p:nvPr/>
        </p:nvSpPr>
        <p:spPr>
          <a:xfrm>
            <a:off x="2214869" y="426741"/>
            <a:ext cx="2242922" cy="707886"/>
          </a:xfrm>
          <a:prstGeom prst="rect">
            <a:avLst/>
          </a:prstGeom>
        </p:spPr>
        <p:txBody>
          <a:bodyPr wrap="none">
            <a:spAutoFit/>
          </a:bodyPr>
          <a:lstStyle/>
          <a:p>
            <a:r>
              <a:rPr lang="zh-CN" altLang="en-US" sz="4000" b="1" dirty="0"/>
              <a:t>模组电源</a:t>
            </a: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484784"/>
            <a:ext cx="7976307" cy="4668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9592" y="1228642"/>
            <a:ext cx="7448525" cy="5080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83640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Effect transition="in" filter="barn(inVertical)">
                                      <p:cBhvr>
                                        <p:cTn id="1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1576072" cy="923330"/>
          </a:xfrm>
          <a:prstGeom prst="rect">
            <a:avLst/>
          </a:prstGeom>
        </p:spPr>
        <p:txBody>
          <a:bodyPr wrap="none">
            <a:spAutoFit/>
          </a:bodyPr>
          <a:lstStyle/>
          <a:p>
            <a:pPr lvl="0"/>
            <a:r>
              <a:rPr lang="zh-CN" altLang="en-US" sz="5400" b="1" dirty="0" smtClean="0">
                <a:solidFill>
                  <a:srgbClr val="00B0F0"/>
                </a:solidFill>
                <a:latin typeface="Arial" pitchFamily="34" charset="0"/>
                <a:cs typeface="Arial" pitchFamily="34" charset="0"/>
              </a:rPr>
              <a:t>电源</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pic>
        <p:nvPicPr>
          <p:cNvPr id="10" name="Picture 6" descr="cebxjJnTVC56Y"/>
          <p:cNvPicPr>
            <a:picLocks noChangeAspect="1" noChangeArrowheads="1"/>
          </p:cNvPicPr>
          <p:nvPr/>
        </p:nvPicPr>
        <p:blipFill>
          <a:blip r:embed="rId3">
            <a:extLst>
              <a:ext uri="{28A0092B-C50C-407E-A947-70E740481C1C}">
                <a14:useLocalDpi xmlns:a14="http://schemas.microsoft.com/office/drawing/2010/main" val="0"/>
              </a:ext>
            </a:extLst>
          </a:blip>
          <a:srcRect l="13235" t="17647" r="14706" b="25490"/>
          <a:stretch>
            <a:fillRect/>
          </a:stretch>
        </p:blipFill>
        <p:spPr bwMode="auto">
          <a:xfrm>
            <a:off x="190500" y="1760538"/>
            <a:ext cx="5638800" cy="3336925"/>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7"/>
          <p:cNvSpPr>
            <a:spLocks noChangeArrowheads="1"/>
          </p:cNvSpPr>
          <p:nvPr/>
        </p:nvSpPr>
        <p:spPr bwMode="auto">
          <a:xfrm>
            <a:off x="44263" y="4815115"/>
            <a:ext cx="1837522" cy="1678334"/>
          </a:xfrm>
          <a:prstGeom prst="wedgeEllipseCallout">
            <a:avLst>
              <a:gd name="adj1" fmla="val 17560"/>
              <a:gd name="adj2" fmla="val -110880"/>
            </a:avLst>
          </a:prstGeom>
          <a:ex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200" b="1" dirty="0">
                <a:solidFill>
                  <a:schemeClr val="lt1"/>
                </a:solidFill>
              </a:rPr>
              <a:t>电源开关</a:t>
            </a:r>
          </a:p>
        </p:txBody>
      </p:sp>
      <p:pic>
        <p:nvPicPr>
          <p:cNvPr id="18" name="Picture 13" descr="ceYBdUrCO8yjM"/>
          <p:cNvPicPr>
            <a:picLocks noChangeAspect="1" noChangeArrowheads="1"/>
          </p:cNvPicPr>
          <p:nvPr/>
        </p:nvPicPr>
        <p:blipFill>
          <a:blip r:embed="rId4">
            <a:extLst>
              <a:ext uri="{28A0092B-C50C-407E-A947-70E740481C1C}">
                <a14:useLocalDpi xmlns:a14="http://schemas.microsoft.com/office/drawing/2010/main" val="0"/>
              </a:ext>
            </a:extLst>
          </a:blip>
          <a:srcRect l="21875" t="16667" r="14063" b="16667"/>
          <a:stretch>
            <a:fillRect/>
          </a:stretch>
        </p:blipFill>
        <p:spPr bwMode="auto">
          <a:xfrm>
            <a:off x="5829300" y="1836738"/>
            <a:ext cx="31242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7"/>
          <p:cNvSpPr>
            <a:spLocks noChangeArrowheads="1"/>
          </p:cNvSpPr>
          <p:nvPr/>
        </p:nvSpPr>
        <p:spPr bwMode="auto">
          <a:xfrm>
            <a:off x="934278" y="4815115"/>
            <a:ext cx="1837522" cy="1678334"/>
          </a:xfrm>
          <a:prstGeom prst="wedgeEllipseCallout">
            <a:avLst>
              <a:gd name="adj1" fmla="val 20720"/>
              <a:gd name="adj2" fmla="val -135959"/>
            </a:avLst>
          </a:prstGeom>
          <a:ex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200" b="1" dirty="0"/>
              <a:t>重启</a:t>
            </a:r>
          </a:p>
        </p:txBody>
      </p:sp>
      <p:sp>
        <p:nvSpPr>
          <p:cNvPr id="27" name="AutoShape 7"/>
          <p:cNvSpPr>
            <a:spLocks noChangeArrowheads="1"/>
          </p:cNvSpPr>
          <p:nvPr/>
        </p:nvSpPr>
        <p:spPr bwMode="auto">
          <a:xfrm>
            <a:off x="1942390" y="4847010"/>
            <a:ext cx="1837522" cy="1678334"/>
          </a:xfrm>
          <a:prstGeom prst="wedgeEllipseCallout">
            <a:avLst>
              <a:gd name="adj1" fmla="val 4132"/>
              <a:gd name="adj2" fmla="val -148067"/>
            </a:avLst>
          </a:prstGeom>
          <a:ex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200" b="1" dirty="0"/>
              <a:t>电</a:t>
            </a:r>
            <a:r>
              <a:rPr lang="zh-CN" altLang="en-US" sz="3200" b="1" dirty="0" smtClean="0"/>
              <a:t>源指示灯</a:t>
            </a:r>
            <a:endParaRPr lang="zh-CN" altLang="en-US" sz="3200" b="1" dirty="0"/>
          </a:p>
        </p:txBody>
      </p:sp>
      <p:sp>
        <p:nvSpPr>
          <p:cNvPr id="28" name="AutoShape 7"/>
          <p:cNvSpPr>
            <a:spLocks noChangeArrowheads="1"/>
          </p:cNvSpPr>
          <p:nvPr/>
        </p:nvSpPr>
        <p:spPr bwMode="auto">
          <a:xfrm>
            <a:off x="2771800" y="4884738"/>
            <a:ext cx="1837522" cy="1678334"/>
          </a:xfrm>
          <a:prstGeom prst="wedgeEllipseCallout">
            <a:avLst>
              <a:gd name="adj1" fmla="val -9296"/>
              <a:gd name="adj2" fmla="val -148067"/>
            </a:avLst>
          </a:prstGeom>
          <a:ex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200" b="1" dirty="0" smtClean="0"/>
              <a:t>前</a:t>
            </a:r>
            <a:r>
              <a:rPr lang="zh-CN" altLang="en-US" sz="3200" b="1" dirty="0"/>
              <a:t>置报警喇叭</a:t>
            </a:r>
          </a:p>
        </p:txBody>
      </p:sp>
      <p:sp>
        <p:nvSpPr>
          <p:cNvPr id="29" name="AutoShape 7"/>
          <p:cNvSpPr>
            <a:spLocks noChangeArrowheads="1"/>
          </p:cNvSpPr>
          <p:nvPr/>
        </p:nvSpPr>
        <p:spPr bwMode="auto">
          <a:xfrm>
            <a:off x="3690561" y="4916337"/>
            <a:ext cx="1837522" cy="1678334"/>
          </a:xfrm>
          <a:prstGeom prst="wedgeEllipseCallout">
            <a:avLst>
              <a:gd name="adj1" fmla="val -22724"/>
              <a:gd name="adj2" fmla="val -142013"/>
            </a:avLst>
          </a:prstGeom>
          <a:ex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200" b="1" dirty="0"/>
              <a:t>硬盘指示灯</a:t>
            </a:r>
          </a:p>
        </p:txBody>
      </p:sp>
      <p:sp>
        <p:nvSpPr>
          <p:cNvPr id="30" name="AutoShape 7"/>
          <p:cNvSpPr>
            <a:spLocks noChangeArrowheads="1"/>
          </p:cNvSpPr>
          <p:nvPr/>
        </p:nvSpPr>
        <p:spPr bwMode="auto">
          <a:xfrm>
            <a:off x="5302154" y="4264681"/>
            <a:ext cx="1837522" cy="1678334"/>
          </a:xfrm>
          <a:prstGeom prst="wedgeEllipseCallout">
            <a:avLst>
              <a:gd name="adj1" fmla="val 4922"/>
              <a:gd name="adj2" fmla="val -145471"/>
            </a:avLst>
          </a:prstGeom>
          <a:ex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3200" b="1" dirty="0" smtClean="0"/>
              <a:t>IEEE</a:t>
            </a:r>
          </a:p>
          <a:p>
            <a:pPr algn="ctr"/>
            <a:r>
              <a:rPr lang="en-US" altLang="zh-CN" sz="3200" b="1" dirty="0" smtClean="0"/>
              <a:t>1394</a:t>
            </a:r>
            <a:endParaRPr lang="zh-CN" altLang="en-US" sz="3200" b="1" dirty="0">
              <a:solidFill>
                <a:schemeClr val="lt1"/>
              </a:solidFill>
            </a:endParaRPr>
          </a:p>
        </p:txBody>
      </p:sp>
      <p:sp>
        <p:nvSpPr>
          <p:cNvPr id="31" name="AutoShape 7"/>
          <p:cNvSpPr>
            <a:spLocks noChangeArrowheads="1"/>
          </p:cNvSpPr>
          <p:nvPr/>
        </p:nvSpPr>
        <p:spPr bwMode="auto">
          <a:xfrm>
            <a:off x="6113039" y="4258105"/>
            <a:ext cx="1837522" cy="1678334"/>
          </a:xfrm>
          <a:prstGeom prst="wedgeEllipseCallout">
            <a:avLst>
              <a:gd name="adj1" fmla="val 7291"/>
              <a:gd name="adj2" fmla="val -123853"/>
            </a:avLst>
          </a:prstGeom>
          <a:ex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200" b="1" dirty="0" smtClean="0">
                <a:solidFill>
                  <a:schemeClr val="lt1"/>
                </a:solidFill>
              </a:rPr>
              <a:t>前置</a:t>
            </a:r>
            <a:endParaRPr lang="en-US" altLang="zh-CN" sz="3200" b="1" dirty="0" smtClean="0">
              <a:solidFill>
                <a:schemeClr val="lt1"/>
              </a:solidFill>
            </a:endParaRPr>
          </a:p>
          <a:p>
            <a:pPr algn="ctr"/>
            <a:r>
              <a:rPr lang="en-US" altLang="zh-CN" sz="3200" b="1" dirty="0" smtClean="0"/>
              <a:t>USB</a:t>
            </a:r>
            <a:endParaRPr lang="zh-CN" altLang="en-US" sz="3200" b="1" dirty="0">
              <a:solidFill>
                <a:schemeClr val="lt1"/>
              </a:solidFill>
            </a:endParaRPr>
          </a:p>
        </p:txBody>
      </p:sp>
      <p:sp>
        <p:nvSpPr>
          <p:cNvPr id="32" name="AutoShape 7"/>
          <p:cNvSpPr>
            <a:spLocks noChangeArrowheads="1"/>
          </p:cNvSpPr>
          <p:nvPr/>
        </p:nvSpPr>
        <p:spPr bwMode="auto">
          <a:xfrm>
            <a:off x="6980921" y="4251529"/>
            <a:ext cx="1837522" cy="1678334"/>
          </a:xfrm>
          <a:prstGeom prst="wedgeEllipseCallout">
            <a:avLst>
              <a:gd name="adj1" fmla="val 18350"/>
              <a:gd name="adj2" fmla="val -125582"/>
            </a:avLst>
          </a:prstGeom>
          <a:ex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3200" b="1" dirty="0"/>
              <a:t>前置音频接口</a:t>
            </a:r>
            <a:endParaRPr lang="zh-CN" altLang="en-US" sz="3200" b="1" dirty="0">
              <a:solidFill>
                <a:schemeClr val="lt1"/>
              </a:solidFill>
            </a:endParaRPr>
          </a:p>
        </p:txBody>
      </p:sp>
      <p:sp>
        <p:nvSpPr>
          <p:cNvPr id="33" name="矩形 32"/>
          <p:cNvSpPr/>
          <p:nvPr/>
        </p:nvSpPr>
        <p:spPr>
          <a:xfrm>
            <a:off x="2214869" y="426741"/>
            <a:ext cx="2242922" cy="707886"/>
          </a:xfrm>
          <a:prstGeom prst="rect">
            <a:avLst/>
          </a:prstGeom>
        </p:spPr>
        <p:txBody>
          <a:bodyPr wrap="none">
            <a:spAutoFit/>
          </a:bodyPr>
          <a:lstStyle/>
          <a:p>
            <a:r>
              <a:rPr lang="zh-CN" altLang="en-US" sz="4000" b="1" dirty="0" smtClean="0"/>
              <a:t>电源跳线</a:t>
            </a:r>
            <a:endParaRPr lang="zh-CN" altLang="en-US" sz="4000" b="1" dirty="0"/>
          </a:p>
        </p:txBody>
      </p:sp>
    </p:spTree>
    <p:extLst>
      <p:ext uri="{BB962C8B-B14F-4D97-AF65-F5344CB8AC3E}">
        <p14:creationId xmlns:p14="http://schemas.microsoft.com/office/powerpoint/2010/main" val="216766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6" grpId="0" animBg="1"/>
      <p:bldP spid="27" grpId="0" animBg="1"/>
      <p:bldP spid="28" grpId="0" animBg="1"/>
      <p:bldP spid="29" grpId="0" animBg="1"/>
      <p:bldP spid="30" grpId="0" animBg="1"/>
      <p:bldP spid="31" grpId="0" animBg="1"/>
      <p:bldP spid="3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计算机协会\计算机协会会徽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9" name="圆角矩形 8"/>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grpSp>
        <p:nvGrpSpPr>
          <p:cNvPr id="17" name="组合 16"/>
          <p:cNvGrpSpPr/>
          <p:nvPr/>
        </p:nvGrpSpPr>
        <p:grpSpPr>
          <a:xfrm>
            <a:off x="-124949" y="2072080"/>
            <a:ext cx="9268949" cy="2159288"/>
            <a:chOff x="1" y="2154460"/>
            <a:chExt cx="9268949" cy="2159288"/>
          </a:xfrm>
        </p:grpSpPr>
        <p:sp>
          <p:nvSpPr>
            <p:cNvPr id="18" name="矩形 17"/>
            <p:cNvSpPr/>
            <p:nvPr/>
          </p:nvSpPr>
          <p:spPr>
            <a:xfrm>
              <a:off x="1" y="2154460"/>
              <a:ext cx="9268949" cy="2159288"/>
            </a:xfrm>
            <a:prstGeom prst="rect">
              <a:avLst/>
            </a:prstGeom>
            <a:solidFill>
              <a:srgbClr val="00B0F0">
                <a:alpha val="87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a:cs typeface="+mn-cs"/>
              </a:endParaRPr>
            </a:p>
          </p:txBody>
        </p:sp>
        <p:sp>
          <p:nvSpPr>
            <p:cNvPr id="19" name="矩形 18"/>
            <p:cNvSpPr/>
            <p:nvPr/>
          </p:nvSpPr>
          <p:spPr>
            <a:xfrm>
              <a:off x="3202268" y="2575276"/>
              <a:ext cx="5258081" cy="1569660"/>
            </a:xfrm>
            <a:prstGeom prst="rect">
              <a:avLst/>
            </a:prstGeom>
            <a:effectLst>
              <a:outerShdw blurRad="76200" dir="13500000" sy="23000" kx="1200000" algn="br" rotWithShape="0">
                <a:prstClr val="black">
                  <a:alpha val="2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600" b="1" i="0" u="none" strike="noStrike" kern="0" cap="none" spc="0" normalizeH="0" baseline="0" noProof="0" dirty="0" smtClean="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rPr>
                <a:t>散热器</a:t>
              </a:r>
              <a:endParaRPr kumimoji="0" lang="zh-CN" altLang="en-US" sz="9600" b="1" i="0" u="none" strike="noStrike" kern="0" cap="none" spc="0" normalizeH="0" baseline="0" noProof="0" dirty="0">
                <a:ln>
                  <a:noFill/>
                </a:ln>
                <a:solidFill>
                  <a:prstClr val="white"/>
                </a:solidFill>
                <a:effectLst>
                  <a:outerShdw blurRad="60007" dist="310007" dir="7680000" sy="30000" kx="1300200" algn="ctr" rotWithShape="0">
                    <a:prstClr val="black">
                      <a:alpha val="32000"/>
                    </a:prstClr>
                  </a:outerShdw>
                </a:effectLst>
                <a:uLnTx/>
                <a:uFillTx/>
                <a:latin typeface="宋体" pitchFamily="2" charset="-122"/>
                <a:ea typeface="宋体" pitchFamily="2" charset="-122"/>
              </a:endParaRPr>
            </a:p>
          </p:txBody>
        </p:sp>
      </p:gr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198" y="2442034"/>
            <a:ext cx="1488735" cy="1419381"/>
          </a:xfrm>
          <a:prstGeom prst="rect">
            <a:avLst/>
          </a:prstGeom>
          <a:ln w="127000" cap="rnd">
            <a:solidFill>
              <a:srgbClr val="FFFFFF"/>
            </a:solidFill>
          </a:ln>
          <a:effectLst>
            <a:outerShdw blurRad="76200" dist="95250" dir="10500000" sx="97000" sy="23000" kx="900000" algn="br" rotWithShape="0">
              <a:srgbClr val="000000">
                <a:alpha val="20000"/>
              </a:srgbClr>
            </a:outerShdw>
          </a:effectLst>
        </p:spPr>
      </p:pic>
    </p:spTree>
    <p:extLst>
      <p:ext uri="{BB962C8B-B14F-4D97-AF65-F5344CB8AC3E}">
        <p14:creationId xmlns:p14="http://schemas.microsoft.com/office/powerpoint/2010/main" val="10834517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a:solidFill>
                  <a:srgbClr val="00B0F0"/>
                </a:solidFill>
              </a:rPr>
              <a:t>机箱</a:t>
            </a: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2" name="TextBox 11"/>
          <p:cNvSpPr txBox="1"/>
          <p:nvPr/>
        </p:nvSpPr>
        <p:spPr>
          <a:xfrm>
            <a:off x="1738688" y="1268760"/>
            <a:ext cx="1569660" cy="646331"/>
          </a:xfrm>
          <a:prstGeom prst="rect">
            <a:avLst/>
          </a:prstGeom>
          <a:noFill/>
        </p:spPr>
        <p:txBody>
          <a:bodyPr wrap="none" rtlCol="0">
            <a:spAutoFit/>
          </a:bodyPr>
          <a:lstStyle/>
          <a:p>
            <a:r>
              <a:rPr lang="zh-CN" altLang="en-US" sz="3600" b="1" dirty="0" smtClean="0">
                <a:latin typeface="+mj-ea"/>
                <a:ea typeface="+mj-ea"/>
              </a:rPr>
              <a:t>①坚固</a:t>
            </a:r>
            <a:endParaRPr lang="zh-CN" altLang="en-US" sz="3600" b="1" dirty="0">
              <a:latin typeface="+mj-ea"/>
              <a:ea typeface="+mj-ea"/>
            </a:endParaRPr>
          </a:p>
        </p:txBody>
      </p:sp>
      <p:sp>
        <p:nvSpPr>
          <p:cNvPr id="13" name="TextBox 12"/>
          <p:cNvSpPr txBox="1"/>
          <p:nvPr/>
        </p:nvSpPr>
        <p:spPr>
          <a:xfrm>
            <a:off x="1738688" y="1988840"/>
            <a:ext cx="2031325" cy="646331"/>
          </a:xfrm>
          <a:prstGeom prst="rect">
            <a:avLst/>
          </a:prstGeom>
          <a:noFill/>
        </p:spPr>
        <p:txBody>
          <a:bodyPr wrap="none" rtlCol="0">
            <a:spAutoFit/>
          </a:bodyPr>
          <a:lstStyle/>
          <a:p>
            <a:r>
              <a:rPr lang="zh-CN" altLang="en-US" sz="3600" b="1" dirty="0" smtClean="0">
                <a:latin typeface="+mj-ea"/>
                <a:ea typeface="+mj-ea"/>
              </a:rPr>
              <a:t>②防生锈</a:t>
            </a:r>
            <a:endParaRPr lang="zh-CN" altLang="en-US" sz="3600" b="1" dirty="0">
              <a:latin typeface="+mj-ea"/>
              <a:ea typeface="+mj-ea"/>
            </a:endParaRPr>
          </a:p>
        </p:txBody>
      </p:sp>
      <p:sp>
        <p:nvSpPr>
          <p:cNvPr id="14" name="TextBox 13"/>
          <p:cNvSpPr txBox="1"/>
          <p:nvPr/>
        </p:nvSpPr>
        <p:spPr>
          <a:xfrm>
            <a:off x="1738688" y="2708920"/>
            <a:ext cx="2031325" cy="646331"/>
          </a:xfrm>
          <a:prstGeom prst="rect">
            <a:avLst/>
          </a:prstGeom>
          <a:noFill/>
        </p:spPr>
        <p:txBody>
          <a:bodyPr wrap="none" rtlCol="0">
            <a:spAutoFit/>
          </a:bodyPr>
          <a:lstStyle/>
          <a:p>
            <a:r>
              <a:rPr lang="zh-CN" altLang="en-US" sz="3600" b="1" dirty="0" smtClean="0">
                <a:latin typeface="+mj-ea"/>
                <a:ea typeface="+mj-ea"/>
              </a:rPr>
              <a:t>③防辐射</a:t>
            </a:r>
            <a:endParaRPr lang="zh-CN" altLang="en-US" sz="3600" b="1" dirty="0">
              <a:latin typeface="+mj-ea"/>
              <a:ea typeface="+mj-ea"/>
            </a:endParaRPr>
          </a:p>
        </p:txBody>
      </p:sp>
      <p:sp>
        <p:nvSpPr>
          <p:cNvPr id="16" name="TextBox 15"/>
          <p:cNvSpPr txBox="1"/>
          <p:nvPr/>
        </p:nvSpPr>
        <p:spPr>
          <a:xfrm>
            <a:off x="1738688" y="4149080"/>
            <a:ext cx="2031325" cy="646331"/>
          </a:xfrm>
          <a:prstGeom prst="rect">
            <a:avLst/>
          </a:prstGeom>
          <a:noFill/>
        </p:spPr>
        <p:txBody>
          <a:bodyPr wrap="none" rtlCol="0">
            <a:spAutoFit/>
          </a:bodyPr>
          <a:lstStyle/>
          <a:p>
            <a:r>
              <a:rPr lang="zh-CN" altLang="en-US" sz="3600" b="1" dirty="0" smtClean="0">
                <a:latin typeface="+mj-ea"/>
                <a:ea typeface="+mj-ea"/>
              </a:rPr>
              <a:t>⑤人性化</a:t>
            </a:r>
            <a:endParaRPr lang="zh-CN" altLang="en-US" sz="3600" b="1" dirty="0">
              <a:latin typeface="+mj-ea"/>
              <a:ea typeface="+mj-ea"/>
            </a:endParaRPr>
          </a:p>
        </p:txBody>
      </p:sp>
      <p:sp>
        <p:nvSpPr>
          <p:cNvPr id="17" name="TextBox 16"/>
          <p:cNvSpPr txBox="1"/>
          <p:nvPr/>
        </p:nvSpPr>
        <p:spPr>
          <a:xfrm>
            <a:off x="1738688" y="4869160"/>
            <a:ext cx="3877985" cy="646331"/>
          </a:xfrm>
          <a:prstGeom prst="rect">
            <a:avLst/>
          </a:prstGeom>
          <a:noFill/>
        </p:spPr>
        <p:txBody>
          <a:bodyPr wrap="none" rtlCol="0">
            <a:spAutoFit/>
          </a:bodyPr>
          <a:lstStyle/>
          <a:p>
            <a:r>
              <a:rPr lang="zh-CN" altLang="en-US" sz="3600" b="1" dirty="0" smtClean="0">
                <a:latin typeface="+mj-ea"/>
                <a:ea typeface="+mj-ea"/>
              </a:rPr>
              <a:t>⑥良好的空气对流</a:t>
            </a:r>
            <a:endParaRPr lang="zh-CN" altLang="en-US" sz="3600" b="1" dirty="0">
              <a:latin typeface="+mj-ea"/>
              <a:ea typeface="+mj-ea"/>
            </a:endParaRPr>
          </a:p>
        </p:txBody>
      </p:sp>
      <p:sp>
        <p:nvSpPr>
          <p:cNvPr id="18" name="TextBox 17"/>
          <p:cNvSpPr txBox="1"/>
          <p:nvPr/>
        </p:nvSpPr>
        <p:spPr>
          <a:xfrm>
            <a:off x="1757293" y="5589240"/>
            <a:ext cx="5262979" cy="646331"/>
          </a:xfrm>
          <a:prstGeom prst="rect">
            <a:avLst/>
          </a:prstGeom>
          <a:noFill/>
        </p:spPr>
        <p:txBody>
          <a:bodyPr wrap="none" rtlCol="0">
            <a:spAutoFit/>
          </a:bodyPr>
          <a:lstStyle/>
          <a:p>
            <a:r>
              <a:rPr lang="zh-CN" altLang="en-US" sz="3600" b="1" dirty="0" smtClean="0">
                <a:latin typeface="+mj-ea"/>
                <a:ea typeface="+mj-ea"/>
              </a:rPr>
              <a:t>⑦多个扩展架，特别需要</a:t>
            </a:r>
            <a:endParaRPr lang="zh-CN" altLang="en-US" sz="3600" b="1" dirty="0">
              <a:latin typeface="+mj-ea"/>
              <a:ea typeface="+mj-ea"/>
            </a:endParaRPr>
          </a:p>
        </p:txBody>
      </p:sp>
      <p:sp>
        <p:nvSpPr>
          <p:cNvPr id="19" name="TextBox 18"/>
          <p:cNvSpPr txBox="1"/>
          <p:nvPr/>
        </p:nvSpPr>
        <p:spPr>
          <a:xfrm>
            <a:off x="1738688" y="3429000"/>
            <a:ext cx="2031325" cy="646331"/>
          </a:xfrm>
          <a:prstGeom prst="rect">
            <a:avLst/>
          </a:prstGeom>
          <a:noFill/>
        </p:spPr>
        <p:txBody>
          <a:bodyPr wrap="none" rtlCol="0">
            <a:spAutoFit/>
          </a:bodyPr>
          <a:lstStyle/>
          <a:p>
            <a:r>
              <a:rPr lang="zh-CN" altLang="en-US" sz="3600" b="1" dirty="0" smtClean="0">
                <a:latin typeface="+mj-ea"/>
                <a:ea typeface="+mj-ea"/>
              </a:rPr>
              <a:t>④防静电</a:t>
            </a:r>
            <a:endParaRPr lang="zh-CN" altLang="en-US" sz="3600" b="1" dirty="0">
              <a:latin typeface="+mj-ea"/>
              <a:ea typeface="+mj-ea"/>
            </a:endParaRPr>
          </a:p>
        </p:txBody>
      </p:sp>
      <p:sp>
        <p:nvSpPr>
          <p:cNvPr id="20" name="TextBox 19"/>
          <p:cNvSpPr txBox="1"/>
          <p:nvPr/>
        </p:nvSpPr>
        <p:spPr>
          <a:xfrm>
            <a:off x="2116458" y="485964"/>
            <a:ext cx="3427541" cy="646331"/>
          </a:xfrm>
          <a:prstGeom prst="rect">
            <a:avLst/>
          </a:prstGeom>
          <a:noFill/>
        </p:spPr>
        <p:txBody>
          <a:bodyPr wrap="none" rtlCol="0">
            <a:spAutoFit/>
          </a:bodyPr>
          <a:lstStyle/>
          <a:p>
            <a:r>
              <a:rPr lang="zh-CN" altLang="en-US" sz="3600" b="1" dirty="0" smtClean="0">
                <a:solidFill>
                  <a:srgbClr val="7030A0"/>
                </a:solidFill>
              </a:rPr>
              <a:t>主要考虑的因素</a:t>
            </a:r>
            <a:endParaRPr lang="zh-CN" altLang="en-US" sz="3600" b="1" dirty="0">
              <a:solidFill>
                <a:srgbClr val="7030A0"/>
              </a:solidFill>
            </a:endParaRPr>
          </a:p>
        </p:txBody>
      </p:sp>
    </p:spTree>
    <p:extLst>
      <p:ext uri="{BB962C8B-B14F-4D97-AF65-F5344CB8AC3E}">
        <p14:creationId xmlns:p14="http://schemas.microsoft.com/office/powerpoint/2010/main" val="22575505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SONY\Desktop\ceqjAQZOtrx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12" y="725118"/>
            <a:ext cx="7992888" cy="599466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SONY\Desktop\ce4aXe9IeB8h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802" y="1134627"/>
            <a:ext cx="8526195" cy="63946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SONY\Desktop\QQ五笔截图未命名.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3941" y="1271158"/>
            <a:ext cx="6294809" cy="51744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8" name="Picture 2" descr="F:\计算机协会\计算机协会会徽0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2271776"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散</a:t>
            </a:r>
            <a:r>
              <a:rPr lang="zh-CN" altLang="en-US" sz="5400" b="1" dirty="0" smtClean="0">
                <a:solidFill>
                  <a:srgbClr val="00B0F0"/>
                </a:solidFill>
                <a:latin typeface="Arial" pitchFamily="34" charset="0"/>
                <a:cs typeface="Arial" pitchFamily="34" charset="0"/>
              </a:rPr>
              <a:t>热器</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7" y="126515"/>
            <a:ext cx="2318677"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 name="矩形 10"/>
          <p:cNvSpPr/>
          <p:nvPr/>
        </p:nvSpPr>
        <p:spPr>
          <a:xfrm>
            <a:off x="2843808" y="426741"/>
            <a:ext cx="3786614" cy="707886"/>
          </a:xfrm>
          <a:prstGeom prst="rect">
            <a:avLst/>
          </a:prstGeom>
        </p:spPr>
        <p:txBody>
          <a:bodyPr wrap="none">
            <a:spAutoFit/>
          </a:bodyPr>
          <a:lstStyle/>
          <a:p>
            <a:r>
              <a:rPr lang="zh-CN" altLang="en-US" sz="4000" b="1" dirty="0"/>
              <a:t>散热方</a:t>
            </a:r>
            <a:r>
              <a:rPr lang="zh-CN" altLang="en-US" sz="4000" b="1" dirty="0" smtClean="0"/>
              <a:t>式：水</a:t>
            </a:r>
            <a:r>
              <a:rPr lang="zh-CN" altLang="en-US" sz="4000" b="1" dirty="0"/>
              <a:t>冷</a:t>
            </a:r>
          </a:p>
        </p:txBody>
      </p:sp>
    </p:spTree>
    <p:extLst>
      <p:ext uri="{BB962C8B-B14F-4D97-AF65-F5344CB8AC3E}">
        <p14:creationId xmlns:p14="http://schemas.microsoft.com/office/powerpoint/2010/main" val="427734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500"/>
                                        <p:tgtEl>
                                          <p:spTgt spid="2053"/>
                                        </p:tgtEl>
                                      </p:cBhvr>
                                    </p:animEffect>
                                  </p:childTnLst>
                                  <p:subTnLst>
                                    <p:set>
                                      <p:cBhvr override="childStyle">
                                        <p:cTn dur="1" fill="hold" display="0" masterRel="nextClick" afterEffect="1"/>
                                        <p:tgtEl>
                                          <p:spTgt spid="205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childTnLst>
                                  <p:subTnLst>
                                    <p:set>
                                      <p:cBhvr override="childStyle">
                                        <p:cTn dur="1" fill="hold" display="0" masterRel="nextClick" afterEffect="1"/>
                                        <p:tgtEl>
                                          <p:spTgt spid="2051"/>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1000"/>
                                        <p:tgtEl>
                                          <p:spTgt spid="2052"/>
                                        </p:tgtEl>
                                      </p:cBhvr>
                                    </p:animEffect>
                                    <p:anim calcmode="lin" valueType="num">
                                      <p:cBhvr>
                                        <p:cTn id="17" dur="1000" fill="hold"/>
                                        <p:tgtEl>
                                          <p:spTgt spid="2052"/>
                                        </p:tgtEl>
                                        <p:attrNameLst>
                                          <p:attrName>ppt_x</p:attrName>
                                        </p:attrNameLst>
                                      </p:cBhvr>
                                      <p:tavLst>
                                        <p:tav tm="0">
                                          <p:val>
                                            <p:strVal val="#ppt_x"/>
                                          </p:val>
                                        </p:tav>
                                        <p:tav tm="100000">
                                          <p:val>
                                            <p:strVal val="#ppt_x"/>
                                          </p:val>
                                        </p:tav>
                                      </p:tavLst>
                                    </p:anim>
                                    <p:anim calcmode="lin" valueType="num">
                                      <p:cBhvr>
                                        <p:cTn id="18"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ONY\Desktop\cebTKQjuoyXH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205180"/>
            <a:ext cx="7211844" cy="540888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5" name="Picture 3" descr="C:\Users\SONY\Desktop\ceNcxXBQz0Ty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217602"/>
            <a:ext cx="7237412" cy="54280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SONY\Desktop\ceXkp6ZkKD4X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698" y="758607"/>
            <a:ext cx="8363167" cy="6272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计算机协会\计算机协会会徽0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2271776"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散</a:t>
            </a:r>
            <a:r>
              <a:rPr lang="zh-CN" altLang="en-US" sz="5400" b="1" dirty="0" smtClean="0">
                <a:solidFill>
                  <a:srgbClr val="00B0F0"/>
                </a:solidFill>
                <a:latin typeface="Arial" pitchFamily="34" charset="0"/>
                <a:cs typeface="Arial" pitchFamily="34" charset="0"/>
              </a:rPr>
              <a:t>热器</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7" y="126515"/>
            <a:ext cx="2318677"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矩形 9"/>
          <p:cNvSpPr/>
          <p:nvPr/>
        </p:nvSpPr>
        <p:spPr>
          <a:xfrm>
            <a:off x="2843808" y="404664"/>
            <a:ext cx="5330305" cy="707886"/>
          </a:xfrm>
          <a:prstGeom prst="rect">
            <a:avLst/>
          </a:prstGeom>
        </p:spPr>
        <p:txBody>
          <a:bodyPr wrap="none">
            <a:spAutoFit/>
          </a:bodyPr>
          <a:lstStyle/>
          <a:p>
            <a:r>
              <a:rPr lang="zh-CN" altLang="en-US" sz="4000" b="1" dirty="0"/>
              <a:t>散热方式：风冷和热管</a:t>
            </a:r>
          </a:p>
        </p:txBody>
      </p:sp>
    </p:spTree>
    <p:extLst>
      <p:ext uri="{BB962C8B-B14F-4D97-AF65-F5344CB8AC3E}">
        <p14:creationId xmlns:p14="http://schemas.microsoft.com/office/powerpoint/2010/main" val="294340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animEffect transition="in" filter="fade">
                                      <p:cBhvr>
                                        <p:cTn id="11" dur="500"/>
                                        <p:tgtEl>
                                          <p:spTgt spid="307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fade">
                                      <p:cBhvr>
                                        <p:cTn id="16" dur="1000"/>
                                        <p:tgtEl>
                                          <p:spTgt spid="3076"/>
                                        </p:tgtEl>
                                      </p:cBhvr>
                                    </p:animEffect>
                                    <p:anim calcmode="lin" valueType="num">
                                      <p:cBhvr>
                                        <p:cTn id="17" dur="1000" fill="hold"/>
                                        <p:tgtEl>
                                          <p:spTgt spid="3076"/>
                                        </p:tgtEl>
                                        <p:attrNameLst>
                                          <p:attrName>ppt_x</p:attrName>
                                        </p:attrNameLst>
                                      </p:cBhvr>
                                      <p:tavLst>
                                        <p:tav tm="0">
                                          <p:val>
                                            <p:strVal val="#ppt_x"/>
                                          </p:val>
                                        </p:tav>
                                        <p:tav tm="100000">
                                          <p:val>
                                            <p:strVal val="#ppt_x"/>
                                          </p:val>
                                        </p:tav>
                                      </p:tavLst>
                                    </p:anim>
                                    <p:anim calcmode="lin" valueType="num">
                                      <p:cBhvr>
                                        <p:cTn id="18"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SONY\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057962"/>
            <a:ext cx="7358059" cy="558769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SONY\Desktop\QQ五笔截图未命名.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645" y="896031"/>
            <a:ext cx="8092355" cy="56574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计算机协会\计算机协会会徽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6" name="圆角矩形 5"/>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13" name="矩形 12"/>
          <p:cNvSpPr/>
          <p:nvPr/>
        </p:nvSpPr>
        <p:spPr>
          <a:xfrm>
            <a:off x="261099" y="188640"/>
            <a:ext cx="2271776" cy="923330"/>
          </a:xfrm>
          <a:prstGeom prst="rect">
            <a:avLst/>
          </a:prstGeom>
        </p:spPr>
        <p:txBody>
          <a:bodyPr wrap="none">
            <a:spAutoFit/>
          </a:bodyPr>
          <a:lstStyle/>
          <a:p>
            <a:pPr lvl="0"/>
            <a:r>
              <a:rPr lang="zh-CN" altLang="en-US" sz="5400" b="1" dirty="0">
                <a:solidFill>
                  <a:srgbClr val="00B0F0"/>
                </a:solidFill>
                <a:latin typeface="Arial" pitchFamily="34" charset="0"/>
                <a:cs typeface="Arial" pitchFamily="34" charset="0"/>
              </a:rPr>
              <a:t>散</a:t>
            </a:r>
            <a:r>
              <a:rPr lang="zh-CN" altLang="en-US" sz="5400" b="1" dirty="0" smtClean="0">
                <a:solidFill>
                  <a:srgbClr val="00B0F0"/>
                </a:solidFill>
                <a:latin typeface="Arial" pitchFamily="34" charset="0"/>
                <a:cs typeface="Arial" pitchFamily="34" charset="0"/>
              </a:rPr>
              <a:t>热器</a:t>
            </a:r>
            <a:endParaRPr lang="zh-CN" altLang="en-US" sz="5400" b="1" dirty="0">
              <a:solidFill>
                <a:srgbClr val="00B0F0"/>
              </a:solidFill>
              <a:latin typeface="Arial" pitchFamily="34" charset="0"/>
              <a:cs typeface="Arial" pitchFamily="34" charset="0"/>
            </a:endParaRPr>
          </a:p>
        </p:txBody>
      </p:sp>
      <p:sp>
        <p:nvSpPr>
          <p:cNvPr id="14" name="圆角矩形 13"/>
          <p:cNvSpPr/>
          <p:nvPr/>
        </p:nvSpPr>
        <p:spPr>
          <a:xfrm>
            <a:off x="214197" y="126515"/>
            <a:ext cx="2318677"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矩形 9"/>
          <p:cNvSpPr/>
          <p:nvPr/>
        </p:nvSpPr>
        <p:spPr>
          <a:xfrm>
            <a:off x="2843808" y="426741"/>
            <a:ext cx="4301177" cy="707886"/>
          </a:xfrm>
          <a:prstGeom prst="rect">
            <a:avLst/>
          </a:prstGeom>
        </p:spPr>
        <p:txBody>
          <a:bodyPr wrap="none">
            <a:spAutoFit/>
          </a:bodyPr>
          <a:lstStyle/>
          <a:p>
            <a:r>
              <a:rPr lang="zh-CN" altLang="en-US" sz="4000" b="1" dirty="0"/>
              <a:t>散热方式：散热片</a:t>
            </a:r>
          </a:p>
        </p:txBody>
      </p:sp>
    </p:spTree>
    <p:extLst>
      <p:ext uri="{BB962C8B-B14F-4D97-AF65-F5344CB8AC3E}">
        <p14:creationId xmlns:p14="http://schemas.microsoft.com/office/powerpoint/2010/main" val="294340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subTnLst>
                                    <p:set>
                                      <p:cBhvr override="childStyle">
                                        <p:cTn dur="1" fill="hold" display="0" masterRel="nextClick" afterEffect="1"/>
                                        <p:tgtEl>
                                          <p:spTgt spid="409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1000"/>
                                        <p:tgtEl>
                                          <p:spTgt spid="4099"/>
                                        </p:tgtEl>
                                      </p:cBhvr>
                                    </p:animEffect>
                                    <p:anim calcmode="lin" valueType="num">
                                      <p:cBhvr>
                                        <p:cTn id="13" dur="1000" fill="hold"/>
                                        <p:tgtEl>
                                          <p:spTgt spid="4099"/>
                                        </p:tgtEl>
                                        <p:attrNameLst>
                                          <p:attrName>ppt_x</p:attrName>
                                        </p:attrNameLst>
                                      </p:cBhvr>
                                      <p:tavLst>
                                        <p:tav tm="0">
                                          <p:val>
                                            <p:strVal val="#ppt_x"/>
                                          </p:val>
                                        </p:tav>
                                        <p:tav tm="100000">
                                          <p:val>
                                            <p:strVal val="#ppt_x"/>
                                          </p:val>
                                        </p:tav>
                                      </p:tavLst>
                                    </p:anim>
                                    <p:anim calcmode="lin" valueType="num">
                                      <p:cBhvr>
                                        <p:cTn id="14"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计算机协会\计算机协会会徽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2" t="1414" r="1237" b="2446"/>
          <a:stretch/>
        </p:blipFill>
        <p:spPr bwMode="auto">
          <a:xfrm>
            <a:off x="2699792" y="1675933"/>
            <a:ext cx="1192843" cy="11301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 name="圆角矩形 9"/>
          <p:cNvSpPr/>
          <p:nvPr/>
        </p:nvSpPr>
        <p:spPr>
          <a:xfrm>
            <a:off x="-36512" y="1140467"/>
            <a:ext cx="5224683" cy="95194"/>
          </a:xfrm>
          <a:prstGeom prst="roundRect">
            <a:avLst/>
          </a:prstGeom>
          <a:gradFill flip="none" rotWithShape="1">
            <a:gsLst>
              <a:gs pos="63000">
                <a:srgbClr val="80D8F8"/>
              </a:gs>
              <a:gs pos="42000">
                <a:srgbClr val="00B0F0"/>
              </a:gs>
              <a:gs pos="100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2" name="矩形 1"/>
          <p:cNvSpPr/>
          <p:nvPr/>
        </p:nvSpPr>
        <p:spPr>
          <a:xfrm>
            <a:off x="0" y="0"/>
            <a:ext cx="2627784" cy="6850410"/>
          </a:xfrm>
          <a:prstGeom prst="rect">
            <a:avLst/>
          </a:prstGeom>
          <a:gradFill flip="none" rotWithShape="1">
            <a:gsLst>
              <a:gs pos="100000">
                <a:srgbClr val="00B0F0">
                  <a:lumMod val="91000"/>
                  <a:lumOff val="9000"/>
                </a:srgbClr>
              </a:gs>
              <a:gs pos="100000">
                <a:srgbClr val="80D8F8"/>
              </a:gs>
              <a:gs pos="100000">
                <a:schemeClr val="accent5">
                  <a:shade val="93000"/>
                  <a:satMod val="130000"/>
                  <a:lumMod val="0"/>
                  <a:lumOff val="100000"/>
                  <a:alpha val="82000"/>
                </a:schemeClr>
              </a:gs>
            </a:gsLst>
            <a:lin ang="2700000" scaled="1"/>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4" name="TextBox 3"/>
          <p:cNvSpPr txBox="1"/>
          <p:nvPr/>
        </p:nvSpPr>
        <p:spPr>
          <a:xfrm>
            <a:off x="3892635" y="2420888"/>
            <a:ext cx="5338321" cy="1323439"/>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8000" b="1" cap="all" dirty="0" smtClean="0">
                <a:ln w="0"/>
                <a:solidFill>
                  <a:srgbClr val="7030A0"/>
                </a:solidFill>
                <a:effectLst>
                  <a:reflection blurRad="12700" stA="50000" endPos="50000" dist="5000" dir="5400000" sy="-100000" rotWithShape="0"/>
                </a:effectLst>
              </a:rPr>
              <a:t>计算机协会</a:t>
            </a:r>
            <a:endParaRPr lang="zh-CN" altLang="en-US" sz="8000" b="1" cap="all" dirty="0">
              <a:ln w="0"/>
              <a:solidFill>
                <a:srgbClr val="7030A0"/>
              </a:solidFill>
              <a:effectLst>
                <a:reflection blurRad="12700" stA="50000" endPos="50000" dist="5000" dir="5400000" sy="-100000" rotWithShape="0"/>
              </a:effectLst>
            </a:endParaRPr>
          </a:p>
        </p:txBody>
      </p:sp>
      <p:sp>
        <p:nvSpPr>
          <p:cNvPr id="7" name="圆角矩形 6"/>
          <p:cNvSpPr/>
          <p:nvPr/>
        </p:nvSpPr>
        <p:spPr>
          <a:xfrm>
            <a:off x="4387303" y="4229972"/>
            <a:ext cx="4348986" cy="705188"/>
          </a:xfrm>
          <a:prstGeom prst="roundRect">
            <a:avLst/>
          </a:prstGeom>
          <a:gradFill flip="none" rotWithShape="1">
            <a:gsLst>
              <a:gs pos="100000">
                <a:srgbClr val="00B0F0">
                  <a:lumMod val="91000"/>
                  <a:lumOff val="9000"/>
                </a:srgbClr>
              </a:gs>
              <a:gs pos="100000">
                <a:srgbClr val="80D8F8"/>
              </a:gs>
              <a:gs pos="100000">
                <a:schemeClr val="accent5">
                  <a:shade val="93000"/>
                  <a:satMod val="130000"/>
                  <a:lumMod val="0"/>
                  <a:lumOff val="100000"/>
                  <a:alpha val="82000"/>
                </a:schemeClr>
              </a:gs>
            </a:gsLst>
            <a:lin ang="2700000" scaled="1"/>
            <a:tileRect/>
          </a:gradFill>
          <a:effectLst>
            <a:outerShdw blurRad="50800" dist="38100" dir="5400000" algn="t" rotWithShape="0">
              <a:prstClr val="black">
                <a:alpha val="40000"/>
              </a:prstClr>
            </a:outerShdw>
            <a:reflection blurRad="6350" stA="50000" endA="300" endPos="55500" dist="50800" dir="5400000" sy="-100000" algn="bl" rotWithShape="0"/>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4800" b="1" dirty="0"/>
              <a:t>硬件知识讲</a:t>
            </a:r>
            <a:r>
              <a:rPr lang="zh-CN" altLang="en-US" sz="4800" b="1" dirty="0" smtClean="0"/>
              <a:t>座</a:t>
            </a:r>
            <a:endParaRPr lang="zh-CN" altLang="en-US" sz="4800" b="1" dirty="0"/>
          </a:p>
        </p:txBody>
      </p:sp>
      <p:sp>
        <p:nvSpPr>
          <p:cNvPr id="18" name="TextBox 17"/>
          <p:cNvSpPr txBox="1"/>
          <p:nvPr/>
        </p:nvSpPr>
        <p:spPr>
          <a:xfrm>
            <a:off x="280026" y="404664"/>
            <a:ext cx="4695516" cy="830997"/>
          </a:xfrm>
          <a:prstGeom prst="rect">
            <a:avLst/>
          </a:prstGeom>
          <a:noFill/>
        </p:spPr>
        <p:txBody>
          <a:bodyPr wrap="none" rtlCol="0">
            <a:spAutoFit/>
          </a:bodyPr>
          <a:lstStyle/>
          <a:p>
            <a:r>
              <a:rPr lang="zh-CN" altLang="en-US" sz="4800" dirty="0" smtClean="0">
                <a:solidFill>
                  <a:schemeClr val="bg1"/>
                </a:solidFill>
                <a:latin typeface="方正粗圆简体" pitchFamily="65" charset="-122"/>
                <a:ea typeface="方正粗圆简体" pitchFamily="65" charset="-122"/>
              </a:rPr>
              <a:t>桂 林 理 </a:t>
            </a:r>
            <a:r>
              <a:rPr lang="zh-CN" altLang="en-US" sz="4800" dirty="0" smtClean="0">
                <a:latin typeface="方正粗圆简体" pitchFamily="65" charset="-122"/>
                <a:ea typeface="方正粗圆简体" pitchFamily="65" charset="-122"/>
              </a:rPr>
              <a:t>工 大 学</a:t>
            </a:r>
            <a:endParaRPr lang="zh-CN" altLang="en-US" sz="4800" dirty="0">
              <a:latin typeface="方正粗圆简体" pitchFamily="65" charset="-122"/>
              <a:ea typeface="方正粗圆简体" pitchFamily="65" charset="-122"/>
            </a:endParaRPr>
          </a:p>
        </p:txBody>
      </p:sp>
      <p:sp>
        <p:nvSpPr>
          <p:cNvPr id="16" name="TextBox 15"/>
          <p:cNvSpPr txBox="1"/>
          <p:nvPr/>
        </p:nvSpPr>
        <p:spPr>
          <a:xfrm>
            <a:off x="6561796" y="6025600"/>
            <a:ext cx="2390398" cy="646331"/>
          </a:xfrm>
          <a:prstGeom prst="rect">
            <a:avLst/>
          </a:prstGeom>
          <a:noFill/>
        </p:spPr>
        <p:txBody>
          <a:bodyPr wrap="none" rtlCol="0">
            <a:spAutoFit/>
          </a:bodyPr>
          <a:lstStyle/>
          <a:p>
            <a:r>
              <a:rPr lang="zh-CN" altLang="en-US" sz="3600" dirty="0">
                <a:latin typeface="方正粗圆简体" pitchFamily="65" charset="-122"/>
                <a:ea typeface="方正粗圆简体" pitchFamily="65" charset="-122"/>
              </a:rPr>
              <a:t>服务</a:t>
            </a:r>
            <a:r>
              <a:rPr lang="zh-CN" altLang="en-US" sz="2800" dirty="0">
                <a:latin typeface="方正粗圆简体" pitchFamily="65" charset="-122"/>
                <a:ea typeface="方正粗圆简体" pitchFamily="65" charset="-122"/>
              </a:rPr>
              <a:t>●</a:t>
            </a:r>
            <a:r>
              <a:rPr lang="zh-CN" altLang="en-US" sz="3600" dirty="0">
                <a:latin typeface="方正粗圆简体" pitchFamily="65" charset="-122"/>
                <a:ea typeface="方正粗圆简体" pitchFamily="65" charset="-122"/>
              </a:rPr>
              <a:t>分享</a:t>
            </a:r>
          </a:p>
        </p:txBody>
      </p:sp>
      <p:sp>
        <p:nvSpPr>
          <p:cNvPr id="20" name="圆角矩形 19"/>
          <p:cNvSpPr/>
          <p:nvPr/>
        </p:nvSpPr>
        <p:spPr>
          <a:xfrm>
            <a:off x="7907395" y="-6090982"/>
            <a:ext cx="1045781" cy="188640"/>
          </a:xfrm>
          <a:prstGeom prst="roundRect">
            <a:avLst/>
          </a:prstGeom>
          <a:gradFill flip="none" rotWithShape="1">
            <a:gsLst>
              <a:gs pos="100000">
                <a:srgbClr val="00B0F0">
                  <a:lumMod val="91000"/>
                  <a:lumOff val="9000"/>
                </a:srgbClr>
              </a:gs>
              <a:gs pos="100000">
                <a:srgbClr val="80D8F8"/>
              </a:gs>
              <a:gs pos="100000">
                <a:schemeClr val="accent5">
                  <a:shade val="93000"/>
                  <a:satMod val="130000"/>
                  <a:lumMod val="0"/>
                  <a:lumOff val="100000"/>
                  <a:alpha val="82000"/>
                </a:schemeClr>
              </a:gs>
            </a:gsLst>
            <a:lin ang="2700000" scaled="1"/>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9" name="TextBox 8"/>
          <p:cNvSpPr txBox="1"/>
          <p:nvPr/>
        </p:nvSpPr>
        <p:spPr>
          <a:xfrm>
            <a:off x="67397" y="6042286"/>
            <a:ext cx="2390398" cy="646331"/>
          </a:xfrm>
          <a:prstGeom prst="rect">
            <a:avLst/>
          </a:prstGeom>
          <a:noFill/>
        </p:spPr>
        <p:txBody>
          <a:bodyPr wrap="none" rtlCol="0">
            <a:spAutoFit/>
          </a:bodyPr>
          <a:lstStyle/>
          <a:p>
            <a:r>
              <a:rPr lang="zh-CN" altLang="en-US" sz="3600" dirty="0">
                <a:solidFill>
                  <a:schemeClr val="bg1"/>
                </a:solidFill>
                <a:latin typeface="方正粗圆简体" pitchFamily="65" charset="-122"/>
                <a:ea typeface="方正粗圆简体" pitchFamily="65" charset="-122"/>
              </a:rPr>
              <a:t>团结</a:t>
            </a:r>
            <a:r>
              <a:rPr lang="zh-CN" altLang="en-US" sz="2800" dirty="0">
                <a:solidFill>
                  <a:schemeClr val="bg1"/>
                </a:solidFill>
                <a:latin typeface="方正粗圆简体" pitchFamily="65" charset="-122"/>
                <a:ea typeface="方正粗圆简体" pitchFamily="65" charset="-122"/>
              </a:rPr>
              <a:t>●</a:t>
            </a:r>
            <a:r>
              <a:rPr lang="zh-CN" altLang="en-US" sz="3600" dirty="0">
                <a:solidFill>
                  <a:schemeClr val="bg1"/>
                </a:solidFill>
                <a:latin typeface="方正粗圆简体" pitchFamily="65" charset="-122"/>
                <a:ea typeface="方正粗圆简体" pitchFamily="65" charset="-122"/>
              </a:rPr>
              <a:t>创新</a:t>
            </a:r>
          </a:p>
        </p:txBody>
      </p:sp>
      <p:sp>
        <p:nvSpPr>
          <p:cNvPr id="3" name="矩形 2"/>
          <p:cNvSpPr/>
          <p:nvPr/>
        </p:nvSpPr>
        <p:spPr>
          <a:xfrm>
            <a:off x="-396552" y="-171400"/>
            <a:ext cx="9793088" cy="7344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标题 1"/>
          <p:cNvSpPr txBox="1">
            <a:spLocks/>
          </p:cNvSpPr>
          <p:nvPr/>
        </p:nvSpPr>
        <p:spPr>
          <a:xfrm>
            <a:off x="-23316" y="-122327"/>
            <a:ext cx="9483492" cy="7095064"/>
          </a:xfrm>
          <a:prstGeom prst="rect">
            <a:avLst/>
          </a:prstGeom>
          <a:solidFill>
            <a:schemeClr val="tx1">
              <a:alpha val="80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48" name="Oval 60">
            <a:hlinkClick r:id="rId4"/>
          </p:cNvPr>
          <p:cNvSpPr>
            <a:spLocks noChangeArrowheads="1"/>
          </p:cNvSpPr>
          <p:nvPr/>
        </p:nvSpPr>
        <p:spPr bwMode="auto">
          <a:xfrm>
            <a:off x="5058498" y="3290326"/>
            <a:ext cx="444010" cy="523875"/>
          </a:xfrm>
          <a:prstGeom prst="ellipse">
            <a:avLst/>
          </a:prstGeom>
          <a:solidFill>
            <a:srgbClr val="0079C5">
              <a:alpha val="0"/>
            </a:srgbClr>
          </a:solidFill>
          <a:ln w="33338">
            <a:noFill/>
            <a:miter lim="800000"/>
            <a:headEnd/>
            <a:tailEnd/>
          </a:ln>
        </p:spPr>
        <p:txBody>
          <a:bodyPr/>
          <a:lstStyle/>
          <a:p>
            <a:pPr fontAlgn="base">
              <a:spcBef>
                <a:spcPct val="0"/>
              </a:spcBef>
              <a:spcAft>
                <a:spcPct val="0"/>
              </a:spcAft>
            </a:pPr>
            <a:endParaRPr lang="zh-CN" altLang="en-US">
              <a:solidFill>
                <a:srgbClr val="000000"/>
              </a:solidFill>
              <a:latin typeface="Arial" pitchFamily="34" charset="0"/>
            </a:endParaRPr>
          </a:p>
        </p:txBody>
      </p:sp>
      <p:sp>
        <p:nvSpPr>
          <p:cNvPr id="49" name="Oval 61">
            <a:hlinkClick r:id="rId5"/>
          </p:cNvPr>
          <p:cNvSpPr>
            <a:spLocks noChangeArrowheads="1"/>
          </p:cNvSpPr>
          <p:nvPr/>
        </p:nvSpPr>
        <p:spPr bwMode="auto">
          <a:xfrm>
            <a:off x="5070460" y="4098760"/>
            <a:ext cx="420086" cy="521494"/>
          </a:xfrm>
          <a:prstGeom prst="ellipse">
            <a:avLst/>
          </a:prstGeom>
          <a:solidFill>
            <a:srgbClr val="0079C5">
              <a:alpha val="0"/>
            </a:srgbClr>
          </a:solidFill>
          <a:ln w="33338">
            <a:noFill/>
            <a:miter lim="800000"/>
            <a:headEnd/>
            <a:tailEnd/>
          </a:ln>
        </p:spPr>
        <p:txBody>
          <a:bodyPr/>
          <a:lstStyle/>
          <a:p>
            <a:pPr fontAlgn="base">
              <a:spcBef>
                <a:spcPct val="0"/>
              </a:spcBef>
              <a:spcAft>
                <a:spcPct val="0"/>
              </a:spcAft>
            </a:pPr>
            <a:endParaRPr lang="zh-CN" altLang="en-US">
              <a:solidFill>
                <a:srgbClr val="000000"/>
              </a:solidFill>
              <a:latin typeface="Arial" pitchFamily="34" charset="0"/>
            </a:endParaRPr>
          </a:p>
        </p:txBody>
      </p:sp>
      <p:sp>
        <p:nvSpPr>
          <p:cNvPr id="51" name="Line 33"/>
          <p:cNvSpPr>
            <a:spLocks noChangeShapeType="1"/>
          </p:cNvSpPr>
          <p:nvPr/>
        </p:nvSpPr>
        <p:spPr bwMode="auto">
          <a:xfrm flipV="1">
            <a:off x="5278914" y="2204475"/>
            <a:ext cx="1587" cy="2700338"/>
          </a:xfrm>
          <a:prstGeom prst="line">
            <a:avLst/>
          </a:prstGeom>
          <a:noFill/>
          <a:ln w="33338">
            <a:solidFill>
              <a:srgbClr val="FFFFFF"/>
            </a:solidFill>
            <a:miter lim="800000"/>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52" name="Line 5"/>
          <p:cNvSpPr>
            <a:spLocks noChangeShapeType="1"/>
          </p:cNvSpPr>
          <p:nvPr/>
        </p:nvSpPr>
        <p:spPr bwMode="auto">
          <a:xfrm>
            <a:off x="54449" y="4446423"/>
            <a:ext cx="1384300" cy="2381"/>
          </a:xfrm>
          <a:prstGeom prst="line">
            <a:avLst/>
          </a:prstGeom>
          <a:noFill/>
          <a:ln w="33338">
            <a:solidFill>
              <a:srgbClr val="FFFFFF"/>
            </a:solidFill>
            <a:miter lim="800000"/>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53" name="Freeform 18"/>
          <p:cNvSpPr>
            <a:spLocks/>
          </p:cNvSpPr>
          <p:nvPr/>
        </p:nvSpPr>
        <p:spPr bwMode="auto">
          <a:xfrm>
            <a:off x="1421287" y="3301041"/>
            <a:ext cx="201612" cy="1279922"/>
          </a:xfrm>
          <a:custGeom>
            <a:avLst/>
            <a:gdLst>
              <a:gd name="T0" fmla="*/ 127 w 127"/>
              <a:gd name="T1" fmla="*/ 0 h 1075"/>
              <a:gd name="T2" fmla="*/ 0 w 127"/>
              <a:gd name="T3" fmla="*/ 1075 h 1075"/>
              <a:gd name="T4" fmla="*/ 127 w 127"/>
              <a:gd name="T5" fmla="*/ 0 h 1075"/>
              <a:gd name="T6" fmla="*/ 0 60000 65536"/>
              <a:gd name="T7" fmla="*/ 0 60000 65536"/>
              <a:gd name="T8" fmla="*/ 0 60000 65536"/>
              <a:gd name="T9" fmla="*/ 0 w 127"/>
              <a:gd name="T10" fmla="*/ 0 h 1075"/>
              <a:gd name="T11" fmla="*/ 127 w 127"/>
              <a:gd name="T12" fmla="*/ 1075 h 1075"/>
            </a:gdLst>
            <a:ahLst/>
            <a:cxnLst>
              <a:cxn ang="T6">
                <a:pos x="T0" y="T1"/>
              </a:cxn>
              <a:cxn ang="T7">
                <a:pos x="T2" y="T3"/>
              </a:cxn>
              <a:cxn ang="T8">
                <a:pos x="T4" y="T5"/>
              </a:cxn>
            </a:cxnLst>
            <a:rect l="T9" t="T10" r="T11" b="T12"/>
            <a:pathLst>
              <a:path w="127" h="1075">
                <a:moveTo>
                  <a:pt x="127" y="0"/>
                </a:moveTo>
                <a:lnTo>
                  <a:pt x="0" y="1075"/>
                </a:lnTo>
                <a:lnTo>
                  <a:pt x="127" y="0"/>
                </a:lnTo>
                <a:close/>
              </a:path>
            </a:pathLst>
          </a:custGeom>
          <a:solidFill>
            <a:srgbClr val="FFFFFF"/>
          </a:solidFill>
          <a:ln w="9525">
            <a:noFill/>
            <a:round/>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54" name="Line 19"/>
          <p:cNvSpPr>
            <a:spLocks noChangeShapeType="1"/>
          </p:cNvSpPr>
          <p:nvPr/>
        </p:nvSpPr>
        <p:spPr bwMode="auto">
          <a:xfrm flipH="1">
            <a:off x="1429227" y="3273656"/>
            <a:ext cx="200025" cy="1188244"/>
          </a:xfrm>
          <a:prstGeom prst="line">
            <a:avLst/>
          </a:prstGeom>
          <a:noFill/>
          <a:ln w="33338">
            <a:solidFill>
              <a:schemeClr val="bg1"/>
            </a:solidFill>
            <a:miter lim="800000"/>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55" name="Freeform 20"/>
          <p:cNvSpPr>
            <a:spLocks/>
          </p:cNvSpPr>
          <p:nvPr/>
        </p:nvSpPr>
        <p:spPr bwMode="auto">
          <a:xfrm>
            <a:off x="2772249" y="3095063"/>
            <a:ext cx="7938" cy="1806178"/>
          </a:xfrm>
          <a:custGeom>
            <a:avLst/>
            <a:gdLst>
              <a:gd name="T0" fmla="*/ 0 w 5"/>
              <a:gd name="T1" fmla="*/ 0 h 1517"/>
              <a:gd name="T2" fmla="*/ 5 w 5"/>
              <a:gd name="T3" fmla="*/ 1517 h 1517"/>
              <a:gd name="T4" fmla="*/ 0 w 5"/>
              <a:gd name="T5" fmla="*/ 0 h 1517"/>
              <a:gd name="T6" fmla="*/ 0 60000 65536"/>
              <a:gd name="T7" fmla="*/ 0 60000 65536"/>
              <a:gd name="T8" fmla="*/ 0 60000 65536"/>
              <a:gd name="T9" fmla="*/ 0 w 5"/>
              <a:gd name="T10" fmla="*/ 0 h 1517"/>
              <a:gd name="T11" fmla="*/ 5 w 5"/>
              <a:gd name="T12" fmla="*/ 1517 h 1517"/>
            </a:gdLst>
            <a:ahLst/>
            <a:cxnLst>
              <a:cxn ang="T6">
                <a:pos x="T0" y="T1"/>
              </a:cxn>
              <a:cxn ang="T7">
                <a:pos x="T2" y="T3"/>
              </a:cxn>
              <a:cxn ang="T8">
                <a:pos x="T4" y="T5"/>
              </a:cxn>
            </a:cxnLst>
            <a:rect l="T9" t="T10" r="T11" b="T12"/>
            <a:pathLst>
              <a:path w="5" h="1517">
                <a:moveTo>
                  <a:pt x="0" y="0"/>
                </a:moveTo>
                <a:lnTo>
                  <a:pt x="5" y="1517"/>
                </a:lnTo>
                <a:lnTo>
                  <a:pt x="0" y="0"/>
                </a:lnTo>
                <a:close/>
              </a:path>
            </a:pathLst>
          </a:custGeom>
          <a:solidFill>
            <a:srgbClr val="FFFFFF"/>
          </a:solidFill>
          <a:ln w="9525">
            <a:noFill/>
            <a:round/>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56" name="Line 21"/>
          <p:cNvSpPr>
            <a:spLocks noChangeShapeType="1"/>
          </p:cNvSpPr>
          <p:nvPr/>
        </p:nvSpPr>
        <p:spPr bwMode="auto">
          <a:xfrm>
            <a:off x="2642074" y="3095063"/>
            <a:ext cx="7938" cy="1806178"/>
          </a:xfrm>
          <a:prstGeom prst="line">
            <a:avLst/>
          </a:prstGeom>
          <a:noFill/>
          <a:ln w="33338">
            <a:solidFill>
              <a:schemeClr val="bg1"/>
            </a:solidFill>
            <a:miter lim="800000"/>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57" name="Oval 22"/>
          <p:cNvSpPr>
            <a:spLocks noChangeArrowheads="1"/>
          </p:cNvSpPr>
          <p:nvPr/>
        </p:nvSpPr>
        <p:spPr bwMode="auto">
          <a:xfrm>
            <a:off x="4770468" y="1225781"/>
            <a:ext cx="1008109" cy="978694"/>
          </a:xfrm>
          <a:prstGeom prst="ellipse">
            <a:avLst/>
          </a:prstGeom>
          <a:noFill/>
          <a:ln w="33338">
            <a:solidFill>
              <a:srgbClr val="FFFFFF"/>
            </a:solidFill>
            <a:miter lim="800000"/>
            <a:headEnd/>
            <a:tailEnd/>
          </a:ln>
        </p:spPr>
        <p:txBody>
          <a:bodyPr/>
          <a:lstStyle/>
          <a:p>
            <a:pPr fontAlgn="base">
              <a:spcBef>
                <a:spcPct val="0"/>
              </a:spcBef>
              <a:spcAft>
                <a:spcPct val="0"/>
              </a:spcAft>
            </a:pPr>
            <a:r>
              <a:rPr lang="zh-CN" altLang="en-US" sz="2000" b="1" dirty="0">
                <a:solidFill>
                  <a:prstClr val="white"/>
                </a:solidFill>
              </a:rPr>
              <a:t>课件制作</a:t>
            </a:r>
          </a:p>
        </p:txBody>
      </p:sp>
      <p:grpSp>
        <p:nvGrpSpPr>
          <p:cNvPr id="58" name="Group 63"/>
          <p:cNvGrpSpPr>
            <a:grpSpLocks/>
          </p:cNvGrpSpPr>
          <p:nvPr/>
        </p:nvGrpSpPr>
        <p:grpSpPr bwMode="auto">
          <a:xfrm>
            <a:off x="5009653" y="2782571"/>
            <a:ext cx="564100" cy="523875"/>
            <a:chOff x="3073" y="2610"/>
            <a:chExt cx="438" cy="440"/>
          </a:xfrm>
        </p:grpSpPr>
        <p:sp>
          <p:nvSpPr>
            <p:cNvPr id="59" name="Rectangle 28"/>
            <p:cNvSpPr>
              <a:spLocks noChangeArrowheads="1"/>
            </p:cNvSpPr>
            <p:nvPr/>
          </p:nvSpPr>
          <p:spPr bwMode="auto">
            <a:xfrm>
              <a:off x="3181" y="2748"/>
              <a:ext cx="222" cy="164"/>
            </a:xfrm>
            <a:prstGeom prst="rect">
              <a:avLst/>
            </a:prstGeom>
            <a:solidFill>
              <a:srgbClr val="FFFFFF"/>
            </a:solidFill>
            <a:ln w="11113">
              <a:noFill/>
              <a:miter lim="800000"/>
              <a:headEnd/>
              <a:tailEnd/>
            </a:ln>
          </p:spPr>
          <p:txBody>
            <a:bodyPr/>
            <a:lstStyle/>
            <a:p>
              <a:pPr fontAlgn="base">
                <a:spcBef>
                  <a:spcPct val="0"/>
                </a:spcBef>
                <a:spcAft>
                  <a:spcPct val="0"/>
                </a:spcAft>
              </a:pPr>
              <a:endParaRPr lang="zh-CN" altLang="en-US">
                <a:solidFill>
                  <a:srgbClr val="000000"/>
                </a:solidFill>
                <a:latin typeface="Arial" pitchFamily="34" charset="0"/>
              </a:endParaRPr>
            </a:p>
          </p:txBody>
        </p:sp>
        <p:sp>
          <p:nvSpPr>
            <p:cNvPr id="60" name="Freeform 29"/>
            <p:cNvSpPr>
              <a:spLocks/>
            </p:cNvSpPr>
            <p:nvPr/>
          </p:nvSpPr>
          <p:spPr bwMode="auto">
            <a:xfrm>
              <a:off x="3182" y="2748"/>
              <a:ext cx="220" cy="110"/>
            </a:xfrm>
            <a:custGeom>
              <a:avLst/>
              <a:gdLst>
                <a:gd name="T0" fmla="*/ 0 w 278"/>
                <a:gd name="T1" fmla="*/ 0 h 140"/>
                <a:gd name="T2" fmla="*/ 138 w 278"/>
                <a:gd name="T3" fmla="*/ 140 h 140"/>
                <a:gd name="T4" fmla="*/ 278 w 278"/>
                <a:gd name="T5" fmla="*/ 0 h 140"/>
                <a:gd name="T6" fmla="*/ 0 w 278"/>
                <a:gd name="T7" fmla="*/ 0 h 140"/>
                <a:gd name="T8" fmla="*/ 0 60000 65536"/>
                <a:gd name="T9" fmla="*/ 0 60000 65536"/>
                <a:gd name="T10" fmla="*/ 0 60000 65536"/>
                <a:gd name="T11" fmla="*/ 0 60000 65536"/>
                <a:gd name="T12" fmla="*/ 0 w 278"/>
                <a:gd name="T13" fmla="*/ 0 h 140"/>
                <a:gd name="T14" fmla="*/ 278 w 278"/>
                <a:gd name="T15" fmla="*/ 140 h 140"/>
              </a:gdLst>
              <a:ahLst/>
              <a:cxnLst>
                <a:cxn ang="T8">
                  <a:pos x="T0" y="T1"/>
                </a:cxn>
                <a:cxn ang="T9">
                  <a:pos x="T2" y="T3"/>
                </a:cxn>
                <a:cxn ang="T10">
                  <a:pos x="T4" y="T5"/>
                </a:cxn>
                <a:cxn ang="T11">
                  <a:pos x="T6" y="T7"/>
                </a:cxn>
              </a:cxnLst>
              <a:rect l="T12" t="T13" r="T14" b="T15"/>
              <a:pathLst>
                <a:path w="278" h="140">
                  <a:moveTo>
                    <a:pt x="0" y="0"/>
                  </a:moveTo>
                  <a:lnTo>
                    <a:pt x="138" y="140"/>
                  </a:lnTo>
                  <a:lnTo>
                    <a:pt x="278" y="0"/>
                  </a:lnTo>
                  <a:lnTo>
                    <a:pt x="0" y="0"/>
                  </a:lnTo>
                  <a:close/>
                </a:path>
              </a:pathLst>
            </a:custGeom>
            <a:solidFill>
              <a:srgbClr val="FFFFFF"/>
            </a:solidFill>
            <a:ln w="19050" cap="flat" cmpd="sng">
              <a:solidFill>
                <a:schemeClr val="accent1"/>
              </a:solidFill>
              <a:prstDash val="solid"/>
              <a:miter lim="800000"/>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61" name="Oval 27"/>
            <p:cNvSpPr>
              <a:spLocks noChangeArrowheads="1"/>
            </p:cNvSpPr>
            <p:nvPr/>
          </p:nvSpPr>
          <p:spPr bwMode="auto">
            <a:xfrm>
              <a:off x="3073" y="2610"/>
              <a:ext cx="438" cy="440"/>
            </a:xfrm>
            <a:prstGeom prst="ellipse">
              <a:avLst/>
            </a:prstGeom>
            <a:solidFill>
              <a:schemeClr val="accent1"/>
            </a:solidFill>
            <a:ln w="33338">
              <a:solidFill>
                <a:srgbClr val="FFFFFF"/>
              </a:solidFill>
              <a:miter lim="800000"/>
              <a:headEnd/>
              <a:tailEnd/>
            </a:ln>
          </p:spPr>
          <p:txBody>
            <a:bodyPr/>
            <a:lstStyle/>
            <a:p>
              <a:pPr fontAlgn="base">
                <a:spcBef>
                  <a:spcPct val="0"/>
                </a:spcBef>
                <a:spcAft>
                  <a:spcPct val="0"/>
                </a:spcAft>
              </a:pPr>
              <a:endParaRPr lang="zh-CN" altLang="en-US">
                <a:solidFill>
                  <a:srgbClr val="000000"/>
                </a:solidFill>
                <a:latin typeface="Arial" pitchFamily="34" charset="0"/>
              </a:endParaRPr>
            </a:p>
          </p:txBody>
        </p:sp>
      </p:grpSp>
      <p:grpSp>
        <p:nvGrpSpPr>
          <p:cNvPr id="62" name="Group 64"/>
          <p:cNvGrpSpPr>
            <a:grpSpLocks/>
          </p:cNvGrpSpPr>
          <p:nvPr/>
        </p:nvGrpSpPr>
        <p:grpSpPr bwMode="auto">
          <a:xfrm>
            <a:off x="4992472" y="3819558"/>
            <a:ext cx="564100" cy="521494"/>
            <a:chOff x="3073" y="3289"/>
            <a:chExt cx="438" cy="438"/>
          </a:xfrm>
        </p:grpSpPr>
        <p:sp>
          <p:nvSpPr>
            <p:cNvPr id="63" name="Freeform 32"/>
            <p:cNvSpPr>
              <a:spLocks/>
            </p:cNvSpPr>
            <p:nvPr/>
          </p:nvSpPr>
          <p:spPr bwMode="auto">
            <a:xfrm>
              <a:off x="3173" y="3389"/>
              <a:ext cx="240" cy="241"/>
            </a:xfrm>
            <a:custGeom>
              <a:avLst/>
              <a:gdLst>
                <a:gd name="T0" fmla="*/ 303 w 303"/>
                <a:gd name="T1" fmla="*/ 263 h 305"/>
                <a:gd name="T2" fmla="*/ 171 w 303"/>
                <a:gd name="T3" fmla="*/ 131 h 305"/>
                <a:gd name="T4" fmla="*/ 223 w 303"/>
                <a:gd name="T5" fmla="*/ 77 h 305"/>
                <a:gd name="T6" fmla="*/ 0 w 303"/>
                <a:gd name="T7" fmla="*/ 0 h 305"/>
                <a:gd name="T8" fmla="*/ 76 w 303"/>
                <a:gd name="T9" fmla="*/ 224 h 305"/>
                <a:gd name="T10" fmla="*/ 129 w 303"/>
                <a:gd name="T11" fmla="*/ 170 h 305"/>
                <a:gd name="T12" fmla="*/ 262 w 303"/>
                <a:gd name="T13" fmla="*/ 305 h 305"/>
                <a:gd name="T14" fmla="*/ 303 w 303"/>
                <a:gd name="T15" fmla="*/ 263 h 305"/>
                <a:gd name="T16" fmla="*/ 0 60000 65536"/>
                <a:gd name="T17" fmla="*/ 0 60000 65536"/>
                <a:gd name="T18" fmla="*/ 0 60000 65536"/>
                <a:gd name="T19" fmla="*/ 0 60000 65536"/>
                <a:gd name="T20" fmla="*/ 0 60000 65536"/>
                <a:gd name="T21" fmla="*/ 0 60000 65536"/>
                <a:gd name="T22" fmla="*/ 0 60000 65536"/>
                <a:gd name="T23" fmla="*/ 0 60000 65536"/>
                <a:gd name="T24" fmla="*/ 0 w 303"/>
                <a:gd name="T25" fmla="*/ 0 h 305"/>
                <a:gd name="T26" fmla="*/ 303 w 303"/>
                <a:gd name="T27" fmla="*/ 305 h 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3" h="305">
                  <a:moveTo>
                    <a:pt x="303" y="263"/>
                  </a:moveTo>
                  <a:lnTo>
                    <a:pt x="171" y="131"/>
                  </a:lnTo>
                  <a:lnTo>
                    <a:pt x="223" y="77"/>
                  </a:lnTo>
                  <a:lnTo>
                    <a:pt x="0" y="0"/>
                  </a:lnTo>
                  <a:lnTo>
                    <a:pt x="76" y="224"/>
                  </a:lnTo>
                  <a:lnTo>
                    <a:pt x="129" y="170"/>
                  </a:lnTo>
                  <a:lnTo>
                    <a:pt x="262" y="305"/>
                  </a:lnTo>
                  <a:lnTo>
                    <a:pt x="303" y="263"/>
                  </a:lnTo>
                  <a:close/>
                </a:path>
              </a:pathLst>
            </a:custGeom>
            <a:solidFill>
              <a:schemeClr val="bg1"/>
            </a:solidFill>
            <a:ln w="11113" cap="flat">
              <a:noFill/>
              <a:prstDash val="solid"/>
              <a:miter lim="800000"/>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64" name="Oval 30"/>
            <p:cNvSpPr>
              <a:spLocks noChangeArrowheads="1"/>
            </p:cNvSpPr>
            <p:nvPr/>
          </p:nvSpPr>
          <p:spPr bwMode="auto">
            <a:xfrm>
              <a:off x="3073" y="3289"/>
              <a:ext cx="438" cy="438"/>
            </a:xfrm>
            <a:prstGeom prst="ellipse">
              <a:avLst/>
            </a:prstGeom>
            <a:solidFill>
              <a:schemeClr val="accent1"/>
            </a:solidFill>
            <a:ln w="33338">
              <a:solidFill>
                <a:srgbClr val="FFFFFF"/>
              </a:solidFill>
              <a:miter lim="800000"/>
              <a:headEnd/>
              <a:tailEnd/>
            </a:ln>
          </p:spPr>
          <p:txBody>
            <a:bodyPr/>
            <a:lstStyle/>
            <a:p>
              <a:pPr fontAlgn="base">
                <a:spcBef>
                  <a:spcPct val="0"/>
                </a:spcBef>
                <a:spcAft>
                  <a:spcPct val="0"/>
                </a:spcAft>
              </a:pPr>
              <a:endParaRPr lang="zh-CN" altLang="en-US">
                <a:solidFill>
                  <a:srgbClr val="000000"/>
                </a:solidFill>
                <a:latin typeface="Arial" pitchFamily="34" charset="0"/>
              </a:endParaRPr>
            </a:p>
          </p:txBody>
        </p:sp>
      </p:grpSp>
      <p:sp>
        <p:nvSpPr>
          <p:cNvPr id="65" name="Line 43"/>
          <p:cNvSpPr>
            <a:spLocks noChangeShapeType="1"/>
          </p:cNvSpPr>
          <p:nvPr/>
        </p:nvSpPr>
        <p:spPr bwMode="auto">
          <a:xfrm>
            <a:off x="829149" y="3411770"/>
            <a:ext cx="1588" cy="1190"/>
          </a:xfrm>
          <a:prstGeom prst="line">
            <a:avLst/>
          </a:prstGeom>
          <a:noFill/>
          <a:ln w="9525">
            <a:noFill/>
            <a:round/>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66" name="Line 45"/>
          <p:cNvSpPr>
            <a:spLocks noChangeShapeType="1"/>
          </p:cNvSpPr>
          <p:nvPr/>
        </p:nvSpPr>
        <p:spPr bwMode="auto">
          <a:xfrm>
            <a:off x="3796188" y="1443666"/>
            <a:ext cx="1587" cy="1191"/>
          </a:xfrm>
          <a:prstGeom prst="line">
            <a:avLst/>
          </a:prstGeom>
          <a:noFill/>
          <a:ln w="9525">
            <a:noFill/>
            <a:round/>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67" name="Freeform 11"/>
          <p:cNvSpPr>
            <a:spLocks/>
          </p:cNvSpPr>
          <p:nvPr/>
        </p:nvSpPr>
        <p:spPr bwMode="auto">
          <a:xfrm>
            <a:off x="660877" y="3271275"/>
            <a:ext cx="981075" cy="198834"/>
          </a:xfrm>
          <a:custGeom>
            <a:avLst/>
            <a:gdLst>
              <a:gd name="T0" fmla="*/ 0 w 618"/>
              <a:gd name="T1" fmla="*/ 167 h 167"/>
              <a:gd name="T2" fmla="*/ 616 w 618"/>
              <a:gd name="T3" fmla="*/ 20 h 167"/>
              <a:gd name="T4" fmla="*/ 618 w 618"/>
              <a:gd name="T5" fmla="*/ 0 h 167"/>
              <a:gd name="T6" fmla="*/ 2 w 618"/>
              <a:gd name="T7" fmla="*/ 153 h 167"/>
              <a:gd name="T8" fmla="*/ 0 60000 65536"/>
              <a:gd name="T9" fmla="*/ 0 60000 65536"/>
              <a:gd name="T10" fmla="*/ 0 60000 65536"/>
              <a:gd name="T11" fmla="*/ 0 60000 65536"/>
              <a:gd name="T12" fmla="*/ 0 w 618"/>
              <a:gd name="T13" fmla="*/ 0 h 167"/>
              <a:gd name="T14" fmla="*/ 618 w 618"/>
              <a:gd name="T15" fmla="*/ 167 h 167"/>
            </a:gdLst>
            <a:ahLst/>
            <a:cxnLst>
              <a:cxn ang="T8">
                <a:pos x="T0" y="T1"/>
              </a:cxn>
              <a:cxn ang="T9">
                <a:pos x="T2" y="T3"/>
              </a:cxn>
              <a:cxn ang="T10">
                <a:pos x="T4" y="T5"/>
              </a:cxn>
              <a:cxn ang="T11">
                <a:pos x="T6" y="T7"/>
              </a:cxn>
            </a:cxnLst>
            <a:rect l="T12" t="T13" r="T14" b="T15"/>
            <a:pathLst>
              <a:path w="618" h="167">
                <a:moveTo>
                  <a:pt x="0" y="167"/>
                </a:moveTo>
                <a:lnTo>
                  <a:pt x="616" y="20"/>
                </a:lnTo>
                <a:lnTo>
                  <a:pt x="618" y="0"/>
                </a:lnTo>
                <a:lnTo>
                  <a:pt x="2" y="153"/>
                </a:lnTo>
              </a:path>
            </a:pathLst>
          </a:custGeom>
          <a:solidFill>
            <a:schemeClr val="bg1"/>
          </a:solidFill>
          <a:ln w="11113" cap="flat">
            <a:solidFill>
              <a:schemeClr val="bg1"/>
            </a:solidFill>
            <a:prstDash val="solid"/>
            <a:miter lim="800000"/>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68" name="Freeform 13"/>
          <p:cNvSpPr>
            <a:spLocks/>
          </p:cNvSpPr>
          <p:nvPr/>
        </p:nvSpPr>
        <p:spPr bwMode="auto">
          <a:xfrm>
            <a:off x="1610199" y="2992669"/>
            <a:ext cx="1566863" cy="309563"/>
          </a:xfrm>
          <a:custGeom>
            <a:avLst/>
            <a:gdLst>
              <a:gd name="T0" fmla="*/ 0 w 987"/>
              <a:gd name="T1" fmla="*/ 260 h 260"/>
              <a:gd name="T2" fmla="*/ 985 w 987"/>
              <a:gd name="T3" fmla="*/ 19 h 260"/>
              <a:gd name="T4" fmla="*/ 987 w 987"/>
              <a:gd name="T5" fmla="*/ 0 h 260"/>
              <a:gd name="T6" fmla="*/ 8 w 987"/>
              <a:gd name="T7" fmla="*/ 238 h 260"/>
              <a:gd name="T8" fmla="*/ 0 60000 65536"/>
              <a:gd name="T9" fmla="*/ 0 60000 65536"/>
              <a:gd name="T10" fmla="*/ 0 60000 65536"/>
              <a:gd name="T11" fmla="*/ 0 60000 65536"/>
              <a:gd name="T12" fmla="*/ 0 w 987"/>
              <a:gd name="T13" fmla="*/ 0 h 260"/>
              <a:gd name="T14" fmla="*/ 987 w 987"/>
              <a:gd name="T15" fmla="*/ 260 h 260"/>
            </a:gdLst>
            <a:ahLst/>
            <a:cxnLst>
              <a:cxn ang="T8">
                <a:pos x="T0" y="T1"/>
              </a:cxn>
              <a:cxn ang="T9">
                <a:pos x="T2" y="T3"/>
              </a:cxn>
              <a:cxn ang="T10">
                <a:pos x="T4" y="T5"/>
              </a:cxn>
              <a:cxn ang="T11">
                <a:pos x="T6" y="T7"/>
              </a:cxn>
            </a:cxnLst>
            <a:rect l="T12" t="T13" r="T14" b="T15"/>
            <a:pathLst>
              <a:path w="987" h="260">
                <a:moveTo>
                  <a:pt x="0" y="260"/>
                </a:moveTo>
                <a:lnTo>
                  <a:pt x="985" y="19"/>
                </a:lnTo>
                <a:lnTo>
                  <a:pt x="987" y="0"/>
                </a:lnTo>
                <a:lnTo>
                  <a:pt x="8" y="238"/>
                </a:lnTo>
              </a:path>
            </a:pathLst>
          </a:custGeom>
          <a:solidFill>
            <a:schemeClr val="bg1"/>
          </a:solidFill>
          <a:ln w="11113" cap="flat" cmpd="sng">
            <a:solidFill>
              <a:schemeClr val="bg1"/>
            </a:solidFill>
            <a:prstDash val="solid"/>
            <a:miter lim="800000"/>
            <a:headEnd type="none" w="med" len="med"/>
            <a:tailEnd type="none" w="med" len="med"/>
          </a:ln>
        </p:spPr>
        <p:txBody>
          <a:bodyPr/>
          <a:lstStyle/>
          <a:p>
            <a:pPr fontAlgn="base">
              <a:spcBef>
                <a:spcPct val="0"/>
              </a:spcBef>
              <a:spcAft>
                <a:spcPct val="0"/>
              </a:spcAft>
            </a:pPr>
            <a:endParaRPr lang="zh-CN" altLang="en-US">
              <a:solidFill>
                <a:srgbClr val="FFFFFF"/>
              </a:solidFill>
              <a:latin typeface="Arial" charset="0"/>
            </a:endParaRPr>
          </a:p>
        </p:txBody>
      </p:sp>
      <p:sp>
        <p:nvSpPr>
          <p:cNvPr id="69" name="Freeform 15"/>
          <p:cNvSpPr>
            <a:spLocks/>
          </p:cNvSpPr>
          <p:nvPr/>
        </p:nvSpPr>
        <p:spPr bwMode="auto">
          <a:xfrm>
            <a:off x="767240" y="1479385"/>
            <a:ext cx="2541587" cy="845344"/>
          </a:xfrm>
          <a:custGeom>
            <a:avLst/>
            <a:gdLst>
              <a:gd name="T0" fmla="*/ 1002 w 1002"/>
              <a:gd name="T1" fmla="*/ 3 h 396"/>
              <a:gd name="T2" fmla="*/ 997 w 1002"/>
              <a:gd name="T3" fmla="*/ 12 h 396"/>
              <a:gd name="T4" fmla="*/ 993 w 1002"/>
              <a:gd name="T5" fmla="*/ 11 h 396"/>
              <a:gd name="T6" fmla="*/ 982 w 1002"/>
              <a:gd name="T7" fmla="*/ 9 h 396"/>
              <a:gd name="T8" fmla="*/ 967 w 1002"/>
              <a:gd name="T9" fmla="*/ 9 h 396"/>
              <a:gd name="T10" fmla="*/ 953 w 1002"/>
              <a:gd name="T11" fmla="*/ 11 h 396"/>
              <a:gd name="T12" fmla="*/ 939 w 1002"/>
              <a:gd name="T13" fmla="*/ 16 h 396"/>
              <a:gd name="T14" fmla="*/ 424 w 1002"/>
              <a:gd name="T15" fmla="*/ 224 h 396"/>
              <a:gd name="T16" fmla="*/ 376 w 1002"/>
              <a:gd name="T17" fmla="*/ 244 h 396"/>
              <a:gd name="T18" fmla="*/ 1 w 1002"/>
              <a:gd name="T19" fmla="*/ 396 h 396"/>
              <a:gd name="T20" fmla="*/ 0 w 1002"/>
              <a:gd name="T21" fmla="*/ 390 h 396"/>
              <a:gd name="T22" fmla="*/ 377 w 1002"/>
              <a:gd name="T23" fmla="*/ 237 h 396"/>
              <a:gd name="T24" fmla="*/ 424 w 1002"/>
              <a:gd name="T25" fmla="*/ 218 h 396"/>
              <a:gd name="T26" fmla="*/ 938 w 1002"/>
              <a:gd name="T27" fmla="*/ 8 h 396"/>
              <a:gd name="T28" fmla="*/ 954 w 1002"/>
              <a:gd name="T29" fmla="*/ 3 h 396"/>
              <a:gd name="T30" fmla="*/ 971 w 1002"/>
              <a:gd name="T31" fmla="*/ 1 h 396"/>
              <a:gd name="T32" fmla="*/ 987 w 1002"/>
              <a:gd name="T33" fmla="*/ 0 h 396"/>
              <a:gd name="T34" fmla="*/ 1000 w 1002"/>
              <a:gd name="T35" fmla="*/ 3 h 396"/>
              <a:gd name="T36" fmla="*/ 1002 w 1002"/>
              <a:gd name="T37" fmla="*/ 3 h 3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2"/>
              <a:gd name="T58" fmla="*/ 0 h 396"/>
              <a:gd name="T59" fmla="*/ 1002 w 1002"/>
              <a:gd name="T60" fmla="*/ 396 h 3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solidFill>
            <a:schemeClr val="bg1"/>
          </a:solidFill>
          <a:ln w="11113" cap="flat" cmpd="sng">
            <a:solidFill>
              <a:schemeClr val="bg1"/>
            </a:solidFill>
            <a:prstDash val="solid"/>
            <a:miter lim="800000"/>
            <a:headEnd type="none" w="med" len="med"/>
            <a:tailEnd type="none" w="med" len="med"/>
          </a:ln>
        </p:spPr>
        <p:txBody>
          <a:bodyPr/>
          <a:lstStyle/>
          <a:p>
            <a:pPr fontAlgn="base">
              <a:spcBef>
                <a:spcPct val="0"/>
              </a:spcBef>
              <a:spcAft>
                <a:spcPct val="0"/>
              </a:spcAft>
            </a:pPr>
            <a:endParaRPr lang="zh-CN" altLang="en-US">
              <a:solidFill>
                <a:srgbClr val="FFFFFF"/>
              </a:solidFill>
              <a:latin typeface="Arial" charset="0"/>
            </a:endParaRPr>
          </a:p>
        </p:txBody>
      </p:sp>
      <p:sp>
        <p:nvSpPr>
          <p:cNvPr id="70" name="Freeform 16"/>
          <p:cNvSpPr>
            <a:spLocks/>
          </p:cNvSpPr>
          <p:nvPr/>
        </p:nvSpPr>
        <p:spPr bwMode="auto">
          <a:xfrm>
            <a:off x="444974" y="2311632"/>
            <a:ext cx="325438" cy="1190625"/>
          </a:xfrm>
          <a:custGeom>
            <a:avLst/>
            <a:gdLst>
              <a:gd name="T0" fmla="*/ 128 w 128"/>
              <a:gd name="T1" fmla="*/ 6 h 558"/>
              <a:gd name="T2" fmla="*/ 124 w 128"/>
              <a:gd name="T3" fmla="*/ 7 h 558"/>
              <a:gd name="T4" fmla="*/ 118 w 128"/>
              <a:gd name="T5" fmla="*/ 11 h 558"/>
              <a:gd name="T6" fmla="*/ 112 w 128"/>
              <a:gd name="T7" fmla="*/ 17 h 558"/>
              <a:gd name="T8" fmla="*/ 108 w 128"/>
              <a:gd name="T9" fmla="*/ 24 h 558"/>
              <a:gd name="T10" fmla="*/ 106 w 128"/>
              <a:gd name="T11" fmla="*/ 31 h 558"/>
              <a:gd name="T12" fmla="*/ 64 w 128"/>
              <a:gd name="T13" fmla="*/ 240 h 558"/>
              <a:gd name="T14" fmla="*/ 55 w 128"/>
              <a:gd name="T15" fmla="*/ 287 h 558"/>
              <a:gd name="T16" fmla="*/ 7 w 128"/>
              <a:gd name="T17" fmla="*/ 530 h 558"/>
              <a:gd name="T18" fmla="*/ 6 w 128"/>
              <a:gd name="T19" fmla="*/ 539 h 558"/>
              <a:gd name="T20" fmla="*/ 8 w 128"/>
              <a:gd name="T21" fmla="*/ 545 h 558"/>
              <a:gd name="T22" fmla="*/ 13 w 128"/>
              <a:gd name="T23" fmla="*/ 549 h 558"/>
              <a:gd name="T24" fmla="*/ 19 w 128"/>
              <a:gd name="T25" fmla="*/ 550 h 558"/>
              <a:gd name="T26" fmla="*/ 86 w 128"/>
              <a:gd name="T27" fmla="*/ 535 h 558"/>
              <a:gd name="T28" fmla="*/ 85 w 128"/>
              <a:gd name="T29" fmla="*/ 543 h 558"/>
              <a:gd name="T30" fmla="*/ 17 w 128"/>
              <a:gd name="T31" fmla="*/ 558 h 558"/>
              <a:gd name="T32" fmla="*/ 9 w 128"/>
              <a:gd name="T33" fmla="*/ 557 h 558"/>
              <a:gd name="T34" fmla="*/ 3 w 128"/>
              <a:gd name="T35" fmla="*/ 552 h 558"/>
              <a:gd name="T36" fmla="*/ 0 w 128"/>
              <a:gd name="T37" fmla="*/ 543 h 558"/>
              <a:gd name="T38" fmla="*/ 1 w 128"/>
              <a:gd name="T39" fmla="*/ 531 h 558"/>
              <a:gd name="T40" fmla="*/ 49 w 128"/>
              <a:gd name="T41" fmla="*/ 289 h 558"/>
              <a:gd name="T42" fmla="*/ 58 w 128"/>
              <a:gd name="T43" fmla="*/ 242 h 558"/>
              <a:gd name="T44" fmla="*/ 100 w 128"/>
              <a:gd name="T45" fmla="*/ 33 h 558"/>
              <a:gd name="T46" fmla="*/ 104 w 128"/>
              <a:gd name="T47" fmla="*/ 23 h 558"/>
              <a:gd name="T48" fmla="*/ 110 w 128"/>
              <a:gd name="T49" fmla="*/ 14 h 558"/>
              <a:gd name="T50" fmla="*/ 117 w 128"/>
              <a:gd name="T51" fmla="*/ 6 h 558"/>
              <a:gd name="T52" fmla="*/ 126 w 128"/>
              <a:gd name="T53" fmla="*/ 1 h 558"/>
              <a:gd name="T54" fmla="*/ 127 w 128"/>
              <a:gd name="T55" fmla="*/ 0 h 558"/>
              <a:gd name="T56" fmla="*/ 128 w 128"/>
              <a:gd name="T57" fmla="*/ 6 h 5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558"/>
              <a:gd name="T89" fmla="*/ 128 w 128"/>
              <a:gd name="T90" fmla="*/ 558 h 5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solidFill>
            <a:schemeClr val="bg1"/>
          </a:solidFill>
          <a:ln w="11113" cap="flat">
            <a:solidFill>
              <a:schemeClr val="bg1"/>
            </a:solidFill>
            <a:prstDash val="solid"/>
            <a:miter lim="800000"/>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71" name="Freeform 17"/>
          <p:cNvSpPr>
            <a:spLocks/>
          </p:cNvSpPr>
          <p:nvPr/>
        </p:nvSpPr>
        <p:spPr bwMode="auto">
          <a:xfrm>
            <a:off x="3180237" y="1485338"/>
            <a:ext cx="1308100" cy="1528763"/>
          </a:xfrm>
          <a:custGeom>
            <a:avLst/>
            <a:gdLst>
              <a:gd name="T0" fmla="*/ 46 w 516"/>
              <a:gd name="T1" fmla="*/ 9 h 716"/>
              <a:gd name="T2" fmla="*/ 485 w 516"/>
              <a:gd name="T3" fmla="*/ 148 h 716"/>
              <a:gd name="T4" fmla="*/ 496 w 516"/>
              <a:gd name="T5" fmla="*/ 154 h 716"/>
              <a:gd name="T6" fmla="*/ 501 w 516"/>
              <a:gd name="T7" fmla="*/ 164 h 716"/>
              <a:gd name="T8" fmla="*/ 501 w 516"/>
              <a:gd name="T9" fmla="*/ 175 h 716"/>
              <a:gd name="T10" fmla="*/ 494 w 516"/>
              <a:gd name="T11" fmla="*/ 187 h 716"/>
              <a:gd name="T12" fmla="*/ 113 w 516"/>
              <a:gd name="T13" fmla="*/ 656 h 716"/>
              <a:gd name="T14" fmla="*/ 100 w 516"/>
              <a:gd name="T15" fmla="*/ 668 h 716"/>
              <a:gd name="T16" fmla="*/ 84 w 516"/>
              <a:gd name="T17" fmla="*/ 679 h 716"/>
              <a:gd name="T18" fmla="*/ 66 w 516"/>
              <a:gd name="T19" fmla="*/ 689 h 716"/>
              <a:gd name="T20" fmla="*/ 49 w 516"/>
              <a:gd name="T21" fmla="*/ 694 h 716"/>
              <a:gd name="T22" fmla="*/ 0 w 516"/>
              <a:gd name="T23" fmla="*/ 705 h 716"/>
              <a:gd name="T24" fmla="*/ 0 w 516"/>
              <a:gd name="T25" fmla="*/ 716 h 716"/>
              <a:gd name="T26" fmla="*/ 50 w 516"/>
              <a:gd name="T27" fmla="*/ 705 h 716"/>
              <a:gd name="T28" fmla="*/ 69 w 516"/>
              <a:gd name="T29" fmla="*/ 699 h 716"/>
              <a:gd name="T30" fmla="*/ 89 w 516"/>
              <a:gd name="T31" fmla="*/ 689 h 716"/>
              <a:gd name="T32" fmla="*/ 108 w 516"/>
              <a:gd name="T33" fmla="*/ 676 h 716"/>
              <a:gd name="T34" fmla="*/ 122 w 516"/>
              <a:gd name="T35" fmla="*/ 661 h 716"/>
              <a:gd name="T36" fmla="*/ 506 w 516"/>
              <a:gd name="T37" fmla="*/ 190 h 716"/>
              <a:gd name="T38" fmla="*/ 515 w 516"/>
              <a:gd name="T39" fmla="*/ 174 h 716"/>
              <a:gd name="T40" fmla="*/ 515 w 516"/>
              <a:gd name="T41" fmla="*/ 159 h 716"/>
              <a:gd name="T42" fmla="*/ 508 w 516"/>
              <a:gd name="T43" fmla="*/ 147 h 716"/>
              <a:gd name="T44" fmla="*/ 493 w 516"/>
              <a:gd name="T45" fmla="*/ 138 h 716"/>
              <a:gd name="T46" fmla="*/ 51 w 516"/>
              <a:gd name="T47" fmla="*/ 0 h 716"/>
              <a:gd name="T48" fmla="*/ 46 w 516"/>
              <a:gd name="T49" fmla="*/ 9 h 7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6"/>
              <a:gd name="T76" fmla="*/ 0 h 716"/>
              <a:gd name="T77" fmla="*/ 516 w 516"/>
              <a:gd name="T78" fmla="*/ 716 h 7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solidFill>
            <a:schemeClr val="bg1"/>
          </a:solidFill>
          <a:ln w="11113" cap="flat" cmpd="sng">
            <a:solidFill>
              <a:schemeClr val="bg1"/>
            </a:solidFill>
            <a:prstDash val="solid"/>
            <a:miter lim="800000"/>
            <a:headEnd type="none" w="med" len="med"/>
            <a:tailEnd type="none" w="med" len="med"/>
          </a:ln>
        </p:spPr>
        <p:txBody>
          <a:bodyPr/>
          <a:lstStyle/>
          <a:p>
            <a:pPr fontAlgn="base">
              <a:spcBef>
                <a:spcPct val="0"/>
              </a:spcBef>
              <a:spcAft>
                <a:spcPct val="0"/>
              </a:spcAft>
            </a:pPr>
            <a:endParaRPr lang="zh-CN" altLang="en-US">
              <a:solidFill>
                <a:srgbClr val="FFFFFF"/>
              </a:solidFill>
              <a:latin typeface="Arial" charset="0"/>
            </a:endParaRPr>
          </a:p>
        </p:txBody>
      </p:sp>
      <p:sp>
        <p:nvSpPr>
          <p:cNvPr id="72" name="Line 51"/>
          <p:cNvSpPr>
            <a:spLocks noChangeShapeType="1"/>
          </p:cNvSpPr>
          <p:nvPr/>
        </p:nvSpPr>
        <p:spPr bwMode="auto">
          <a:xfrm>
            <a:off x="2635724" y="4898860"/>
            <a:ext cx="2659063" cy="4763"/>
          </a:xfrm>
          <a:prstGeom prst="line">
            <a:avLst/>
          </a:prstGeom>
          <a:noFill/>
          <a:ln w="33338">
            <a:solidFill>
              <a:srgbClr val="FFFFFF"/>
            </a:solidFill>
            <a:miter lim="800000"/>
            <a:headEnd/>
            <a:tailEnd/>
          </a:ln>
        </p:spPr>
        <p:txBody>
          <a:bodyPr/>
          <a:lstStyle/>
          <a:p>
            <a:pPr fontAlgn="base">
              <a:spcBef>
                <a:spcPct val="0"/>
              </a:spcBef>
              <a:spcAft>
                <a:spcPct val="0"/>
              </a:spcAft>
            </a:pPr>
            <a:endParaRPr lang="zh-CN" altLang="en-US">
              <a:solidFill>
                <a:srgbClr val="FFFFFF"/>
              </a:solidFill>
              <a:latin typeface="Arial" charset="0"/>
            </a:endParaRPr>
          </a:p>
        </p:txBody>
      </p:sp>
      <p:sp>
        <p:nvSpPr>
          <p:cNvPr id="73" name="Text Box 54">
            <a:hlinkClick r:id="rId4"/>
          </p:cNvPr>
          <p:cNvSpPr txBox="1">
            <a:spLocks noChangeArrowheads="1"/>
          </p:cNvSpPr>
          <p:nvPr/>
        </p:nvSpPr>
        <p:spPr bwMode="auto">
          <a:xfrm>
            <a:off x="5634561" y="2820499"/>
            <a:ext cx="3388693" cy="493514"/>
          </a:xfrm>
          <a:prstGeom prst="rect">
            <a:avLst/>
          </a:prstGeom>
          <a:noFill/>
          <a:ln w="9525">
            <a:noFill/>
            <a:miter lim="800000"/>
            <a:headEnd/>
            <a:tailEnd/>
          </a:ln>
        </p:spPr>
        <p:txBody>
          <a:bodyPr anchor="ctr"/>
          <a:lstStyle/>
          <a:p>
            <a:pPr lvl="0" fontAlgn="base">
              <a:spcBef>
                <a:spcPct val="50000"/>
              </a:spcBef>
              <a:spcAft>
                <a:spcPct val="0"/>
              </a:spcAft>
            </a:pPr>
            <a:r>
              <a:rPr lang="zh-CN" altLang="en-US" b="1" dirty="0">
                <a:solidFill>
                  <a:srgbClr val="FFFFFF"/>
                </a:solidFill>
                <a:latin typeface="Arial" pitchFamily="34" charset="0"/>
              </a:rPr>
              <a:t>会员</a:t>
            </a:r>
            <a:r>
              <a:rPr lang="zh-CN" altLang="en-US" b="1" dirty="0" smtClean="0">
                <a:solidFill>
                  <a:srgbClr val="FFFFFF"/>
                </a:solidFill>
                <a:latin typeface="Arial" pitchFamily="34" charset="0"/>
              </a:rPr>
              <a:t>群：</a:t>
            </a:r>
            <a:r>
              <a:rPr lang="en-US" altLang="zh-CN" sz="3200" dirty="0">
                <a:solidFill>
                  <a:schemeClr val="bg1"/>
                </a:solidFill>
                <a:latin typeface="Arial" pitchFamily="34" charset="0"/>
              </a:rPr>
              <a:t>245436351</a:t>
            </a:r>
            <a:endParaRPr lang="en-GB" altLang="zh-CN" sz="3200" dirty="0">
              <a:solidFill>
                <a:schemeClr val="bg1"/>
              </a:solidFill>
              <a:latin typeface="Arial" pitchFamily="34" charset="0"/>
            </a:endParaRPr>
          </a:p>
        </p:txBody>
      </p:sp>
      <p:sp>
        <p:nvSpPr>
          <p:cNvPr id="74" name="Text Box 59">
            <a:hlinkClick r:id="rId5"/>
          </p:cNvPr>
          <p:cNvSpPr txBox="1">
            <a:spLocks noChangeArrowheads="1"/>
          </p:cNvSpPr>
          <p:nvPr/>
        </p:nvSpPr>
        <p:spPr bwMode="auto">
          <a:xfrm>
            <a:off x="5706569" y="3917174"/>
            <a:ext cx="2952328" cy="351235"/>
          </a:xfrm>
          <a:prstGeom prst="rect">
            <a:avLst/>
          </a:prstGeom>
          <a:noFill/>
          <a:ln w="9525">
            <a:noFill/>
            <a:miter lim="800000"/>
            <a:headEnd/>
            <a:tailEnd/>
          </a:ln>
        </p:spPr>
        <p:txBody>
          <a:bodyPr anchor="ctr"/>
          <a:lstStyle/>
          <a:p>
            <a:pPr fontAlgn="base">
              <a:spcBef>
                <a:spcPct val="50000"/>
              </a:spcBef>
              <a:spcAft>
                <a:spcPct val="0"/>
              </a:spcAft>
            </a:pPr>
            <a:r>
              <a:rPr lang="en-US" altLang="zh-CN" dirty="0">
                <a:solidFill>
                  <a:srgbClr val="FFFFFF"/>
                </a:solidFill>
                <a:latin typeface="Arial" pitchFamily="34" charset="0"/>
              </a:rPr>
              <a:t>http://</a:t>
            </a:r>
            <a:r>
              <a:rPr lang="en-US" altLang="zh-CN" sz="2000" dirty="0">
                <a:solidFill>
                  <a:srgbClr val="FFFFFF"/>
                </a:solidFill>
                <a:latin typeface="Arial" pitchFamily="34" charset="0"/>
              </a:rPr>
              <a:t>weibo.com/</a:t>
            </a:r>
            <a:r>
              <a:rPr lang="en-US" altLang="zh-CN" sz="2800" dirty="0">
                <a:solidFill>
                  <a:srgbClr val="FFFFFF"/>
                </a:solidFill>
                <a:latin typeface="Arial" pitchFamily="34" charset="0"/>
              </a:rPr>
              <a:t>gutca</a:t>
            </a:r>
            <a:endParaRPr lang="en-GB" altLang="zh-CN" sz="4000" dirty="0">
              <a:solidFill>
                <a:srgbClr val="FFFFFF"/>
              </a:solidFill>
              <a:latin typeface="Arial" pitchFamily="34" charset="0"/>
            </a:endParaRPr>
          </a:p>
        </p:txBody>
      </p:sp>
      <p:sp>
        <p:nvSpPr>
          <p:cNvPr id="75" name="Text Box 62"/>
          <p:cNvSpPr txBox="1">
            <a:spLocks noChangeArrowheads="1"/>
          </p:cNvSpPr>
          <p:nvPr/>
        </p:nvSpPr>
        <p:spPr bwMode="auto">
          <a:xfrm>
            <a:off x="5778577" y="1243641"/>
            <a:ext cx="3316685" cy="919163"/>
          </a:xfrm>
          <a:prstGeom prst="rect">
            <a:avLst/>
          </a:prstGeom>
          <a:noFill/>
          <a:ln w="9525">
            <a:noFill/>
            <a:miter lim="800000"/>
            <a:headEnd/>
            <a:tailEnd/>
          </a:ln>
        </p:spPr>
        <p:txBody>
          <a:bodyPr anchor="ctr"/>
          <a:lstStyle/>
          <a:p>
            <a:pPr fontAlgn="base">
              <a:spcBef>
                <a:spcPct val="50000"/>
              </a:spcBef>
              <a:spcAft>
                <a:spcPct val="0"/>
              </a:spcAft>
            </a:pPr>
            <a:r>
              <a:rPr lang="zh-CN" altLang="en-US" sz="4400" b="1" dirty="0">
                <a:solidFill>
                  <a:srgbClr val="FFFFFF"/>
                </a:solidFill>
              </a:rPr>
              <a:t>计算</a:t>
            </a:r>
            <a:r>
              <a:rPr lang="zh-CN" altLang="en-US" sz="4400" b="1" dirty="0" smtClean="0">
                <a:solidFill>
                  <a:srgbClr val="FFFFFF"/>
                </a:solidFill>
              </a:rPr>
              <a:t>机协会</a:t>
            </a:r>
            <a:endParaRPr lang="en-GB" altLang="zh-CN" sz="4400" b="1" dirty="0">
              <a:solidFill>
                <a:srgbClr val="FFFFFF"/>
              </a:solidFill>
            </a:endParaRPr>
          </a:p>
        </p:txBody>
      </p:sp>
      <p:sp>
        <p:nvSpPr>
          <p:cNvPr id="76" name="TextBox 75"/>
          <p:cNvSpPr txBox="1"/>
          <p:nvPr/>
        </p:nvSpPr>
        <p:spPr>
          <a:xfrm rot="20445248">
            <a:off x="890842" y="2024989"/>
            <a:ext cx="2967479" cy="923330"/>
          </a:xfrm>
          <a:prstGeom prst="rect">
            <a:avLst/>
          </a:prstGeom>
          <a:noFill/>
        </p:spPr>
        <p:txBody>
          <a:bodyPr wrap="none">
            <a:spAutoFit/>
          </a:bodyPr>
          <a:lstStyle/>
          <a:p>
            <a:pPr fontAlgn="base">
              <a:spcBef>
                <a:spcPct val="0"/>
              </a:spcBef>
              <a:spcAft>
                <a:spcPct val="0"/>
              </a:spcAft>
              <a:defRPr/>
            </a:pPr>
            <a:r>
              <a:rPr lang="zh-CN" altLang="en-US" sz="5400" b="1" dirty="0">
                <a:solidFill>
                  <a:srgbClr val="FFFFFF"/>
                </a:solidFill>
              </a:rPr>
              <a:t>谢</a:t>
            </a:r>
            <a:r>
              <a:rPr lang="zh-CN" altLang="en-US" sz="5400" b="1" dirty="0" smtClean="0">
                <a:solidFill>
                  <a:srgbClr val="FFFFFF"/>
                </a:solidFill>
              </a:rPr>
              <a:t>谢</a:t>
            </a:r>
            <a:r>
              <a:rPr lang="zh-CN" altLang="en-US" sz="5400" b="1" dirty="0">
                <a:solidFill>
                  <a:srgbClr val="FFFFFF"/>
                </a:solidFill>
              </a:rPr>
              <a:t>观看</a:t>
            </a:r>
          </a:p>
        </p:txBody>
      </p:sp>
      <p:pic>
        <p:nvPicPr>
          <p:cNvPr id="77" name="Picture 3" descr="C:\Documents and Settings\tdz\桌面\未标题-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1135" y="3856981"/>
            <a:ext cx="457143" cy="41142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C:\Documents and Settings\tdz\桌面\未标题-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7243" y="2840303"/>
            <a:ext cx="360363" cy="40841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9"/>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4788943" y="1236077"/>
            <a:ext cx="979941" cy="96839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43109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down)">
                                      <p:cBhvr>
                                        <p:cTn id="11" dur="500"/>
                                        <p:tgtEl>
                                          <p:spTgt spid="54"/>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500"/>
                                        <p:tgtEl>
                                          <p:spTgt spid="6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down)">
                                      <p:cBhvr>
                                        <p:cTn id="19" dur="600"/>
                                        <p:tgtEl>
                                          <p:spTgt spid="70"/>
                                        </p:tgtEl>
                                      </p:cBhvr>
                                    </p:animEffect>
                                  </p:childTnLst>
                                </p:cTn>
                              </p:par>
                            </p:childTnLst>
                          </p:cTn>
                        </p:par>
                        <p:par>
                          <p:cTn id="20" fill="hold">
                            <p:stCondLst>
                              <p:cond delay="2100"/>
                            </p:stCondLst>
                            <p:childTnLst>
                              <p:par>
                                <p:cTn id="21" presetID="22" presetClass="entr" presetSubtype="4"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down)">
                                      <p:cBhvr>
                                        <p:cTn id="23" dur="500"/>
                                        <p:tgtEl>
                                          <p:spTgt spid="69"/>
                                        </p:tgtEl>
                                      </p:cBhvr>
                                    </p:animEffect>
                                  </p:childTnLst>
                                </p:cTn>
                              </p:par>
                            </p:childTnLst>
                          </p:cTn>
                        </p:par>
                        <p:par>
                          <p:cTn id="24" fill="hold">
                            <p:stCondLst>
                              <p:cond delay="2600"/>
                            </p:stCondLst>
                            <p:childTnLst>
                              <p:par>
                                <p:cTn id="25" presetID="22" presetClass="entr" presetSubtype="1"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up)">
                                      <p:cBhvr>
                                        <p:cTn id="27" dur="500"/>
                                        <p:tgtEl>
                                          <p:spTgt spid="71"/>
                                        </p:tgtEl>
                                      </p:cBhvr>
                                    </p:animEffect>
                                  </p:childTnLst>
                                </p:cTn>
                              </p:par>
                            </p:childTnLst>
                          </p:cTn>
                        </p:par>
                        <p:par>
                          <p:cTn id="28" fill="hold">
                            <p:stCondLst>
                              <p:cond delay="3100"/>
                            </p:stCondLst>
                            <p:childTnLst>
                              <p:par>
                                <p:cTn id="29" presetID="22" presetClass="entr" presetSubtype="1" fill="hold" grpId="0"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up)">
                                      <p:cBhvr>
                                        <p:cTn id="31" dur="500"/>
                                        <p:tgtEl>
                                          <p:spTgt spid="68"/>
                                        </p:tgtEl>
                                      </p:cBhvr>
                                    </p:animEffect>
                                  </p:childTnLst>
                                </p:cTn>
                              </p:par>
                            </p:childTnLst>
                          </p:cTn>
                        </p:par>
                        <p:par>
                          <p:cTn id="32" fill="hold">
                            <p:stCondLst>
                              <p:cond delay="3600"/>
                            </p:stCondLst>
                            <p:childTnLst>
                              <p:par>
                                <p:cTn id="33" presetID="22" presetClass="entr" presetSubtype="1"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up)">
                                      <p:cBhvr>
                                        <p:cTn id="35" dur="500"/>
                                        <p:tgtEl>
                                          <p:spTgt spid="56"/>
                                        </p:tgtEl>
                                      </p:cBhvr>
                                    </p:animEffect>
                                  </p:childTnLst>
                                </p:cTn>
                              </p:par>
                            </p:childTnLst>
                          </p:cTn>
                        </p:par>
                        <p:par>
                          <p:cTn id="36" fill="hold">
                            <p:stCondLst>
                              <p:cond delay="4100"/>
                            </p:stCondLst>
                            <p:childTnLst>
                              <p:par>
                                <p:cTn id="37" presetID="22" presetClass="entr" presetSubtype="8" fill="hold" nodeType="afterEffect">
                                  <p:stCondLst>
                                    <p:cond delay="0"/>
                                  </p:stCondLst>
                                  <p:childTnLst>
                                    <p:set>
                                      <p:cBhvr>
                                        <p:cTn id="38" dur="1" fill="hold">
                                          <p:stCondLst>
                                            <p:cond delay="0"/>
                                          </p:stCondLst>
                                        </p:cTn>
                                        <p:tgtEl>
                                          <p:spTgt spid="76">
                                            <p:txEl>
                                              <p:pRg st="0" end="0"/>
                                            </p:txEl>
                                          </p:spTgt>
                                        </p:tgtEl>
                                        <p:attrNameLst>
                                          <p:attrName>style.visibility</p:attrName>
                                        </p:attrNameLst>
                                      </p:cBhvr>
                                      <p:to>
                                        <p:strVal val="visible"/>
                                      </p:to>
                                    </p:set>
                                    <p:animEffect transition="in" filter="wipe(left)">
                                      <p:cBhvr>
                                        <p:cTn id="39" dur="500"/>
                                        <p:tgtEl>
                                          <p:spTgt spid="76">
                                            <p:txEl>
                                              <p:pRg st="0" end="0"/>
                                            </p:txEl>
                                          </p:spTgt>
                                        </p:tgtEl>
                                      </p:cBhvr>
                                    </p:animEffect>
                                  </p:childTnLst>
                                </p:cTn>
                              </p:par>
                            </p:childTnLst>
                          </p:cTn>
                        </p:par>
                        <p:par>
                          <p:cTn id="40" fill="hold">
                            <p:stCondLst>
                              <p:cond delay="4600"/>
                            </p:stCondLst>
                            <p:childTnLst>
                              <p:par>
                                <p:cTn id="41" presetID="22" presetClass="entr" presetSubtype="8" fill="hold" grpId="0" nodeType="after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left)">
                                      <p:cBhvr>
                                        <p:cTn id="43" dur="500"/>
                                        <p:tgtEl>
                                          <p:spTgt spid="72"/>
                                        </p:tgtEl>
                                      </p:cBhvr>
                                    </p:animEffect>
                                  </p:childTnLst>
                                </p:cTn>
                              </p:par>
                            </p:childTnLst>
                          </p:cTn>
                        </p:par>
                        <p:par>
                          <p:cTn id="44" fill="hold">
                            <p:stCondLst>
                              <p:cond delay="5100"/>
                            </p:stCondLst>
                            <p:childTnLst>
                              <p:par>
                                <p:cTn id="45" presetID="22" presetClass="entr" presetSubtype="4"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down)">
                                      <p:cBhvr>
                                        <p:cTn id="47" dur="500"/>
                                        <p:tgtEl>
                                          <p:spTgt spid="51"/>
                                        </p:tgtEl>
                                      </p:cBhvr>
                                    </p:animEffect>
                                  </p:childTnLst>
                                </p:cTn>
                              </p:par>
                            </p:childTnLst>
                          </p:cTn>
                        </p:par>
                        <p:par>
                          <p:cTn id="48" fill="hold">
                            <p:stCondLst>
                              <p:cond delay="5600"/>
                            </p:stCondLst>
                            <p:childTnLst>
                              <p:par>
                                <p:cTn id="49" presetID="17" presetClass="entr" presetSubtype="10" fill="hold" grpId="0" nodeType="after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p:cTn id="51" dur="500" fill="hold"/>
                                        <p:tgtEl>
                                          <p:spTgt spid="57"/>
                                        </p:tgtEl>
                                        <p:attrNameLst>
                                          <p:attrName>ppt_w</p:attrName>
                                        </p:attrNameLst>
                                      </p:cBhvr>
                                      <p:tavLst>
                                        <p:tav tm="0">
                                          <p:val>
                                            <p:fltVal val="0"/>
                                          </p:val>
                                        </p:tav>
                                        <p:tav tm="100000">
                                          <p:val>
                                            <p:strVal val="#ppt_w"/>
                                          </p:val>
                                        </p:tav>
                                      </p:tavLst>
                                    </p:anim>
                                    <p:anim calcmode="lin" valueType="num">
                                      <p:cBhvr>
                                        <p:cTn id="52" dur="500" fill="hold"/>
                                        <p:tgtEl>
                                          <p:spTgt spid="57"/>
                                        </p:tgtEl>
                                        <p:attrNameLst>
                                          <p:attrName>ppt_h</p:attrName>
                                        </p:attrNameLst>
                                      </p:cBhvr>
                                      <p:tavLst>
                                        <p:tav tm="0">
                                          <p:val>
                                            <p:strVal val="#ppt_h"/>
                                          </p:val>
                                        </p:tav>
                                        <p:tav tm="100000">
                                          <p:val>
                                            <p:strVal val="#ppt_h"/>
                                          </p:val>
                                        </p:tav>
                                      </p:tavLst>
                                    </p:anim>
                                  </p:childTnLst>
                                </p:cTn>
                              </p:par>
                              <p:par>
                                <p:cTn id="53" presetID="17" presetClass="entr" presetSubtype="1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anim calcmode="lin" valueType="num">
                                      <p:cBhvr>
                                        <p:cTn id="55" dur="500" fill="hold"/>
                                        <p:tgtEl>
                                          <p:spTgt spid="79"/>
                                        </p:tgtEl>
                                        <p:attrNameLst>
                                          <p:attrName>ppt_w</p:attrName>
                                        </p:attrNameLst>
                                      </p:cBhvr>
                                      <p:tavLst>
                                        <p:tav tm="0">
                                          <p:val>
                                            <p:fltVal val="0"/>
                                          </p:val>
                                        </p:tav>
                                        <p:tav tm="100000">
                                          <p:val>
                                            <p:strVal val="#ppt_w"/>
                                          </p:val>
                                        </p:tav>
                                      </p:tavLst>
                                    </p:anim>
                                    <p:anim calcmode="lin" valueType="num">
                                      <p:cBhvr>
                                        <p:cTn id="56" dur="500" fill="hold"/>
                                        <p:tgtEl>
                                          <p:spTgt spid="79"/>
                                        </p:tgtEl>
                                        <p:attrNameLst>
                                          <p:attrName>ppt_h</p:attrName>
                                        </p:attrNameLst>
                                      </p:cBhvr>
                                      <p:tavLst>
                                        <p:tav tm="0">
                                          <p:val>
                                            <p:strVal val="#ppt_h"/>
                                          </p:val>
                                        </p:tav>
                                        <p:tav tm="100000">
                                          <p:val>
                                            <p:strVal val="#ppt_h"/>
                                          </p:val>
                                        </p:tav>
                                      </p:tavLst>
                                    </p:anim>
                                  </p:childTnLst>
                                </p:cTn>
                              </p:par>
                            </p:childTnLst>
                          </p:cTn>
                        </p:par>
                        <p:par>
                          <p:cTn id="57" fill="hold">
                            <p:stCondLst>
                              <p:cond delay="6100"/>
                            </p:stCondLst>
                            <p:childTnLst>
                              <p:par>
                                <p:cTn id="58" presetID="22" presetClass="entr" presetSubtype="8" fill="hold" grpId="0" nodeType="after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wipe(left)">
                                      <p:cBhvr>
                                        <p:cTn id="60" dur="500"/>
                                        <p:tgtEl>
                                          <p:spTgt spid="75"/>
                                        </p:tgtEl>
                                      </p:cBhvr>
                                    </p:animEffect>
                                  </p:childTnLst>
                                </p:cTn>
                              </p:par>
                            </p:childTnLst>
                          </p:cTn>
                        </p:par>
                        <p:par>
                          <p:cTn id="61" fill="hold">
                            <p:stCondLst>
                              <p:cond delay="6600"/>
                            </p:stCondLst>
                            <p:childTnLst>
                              <p:par>
                                <p:cTn id="62" presetID="17" presetClass="entr" presetSubtype="10" fill="hold" nodeType="afterEffect">
                                  <p:stCondLst>
                                    <p:cond delay="0"/>
                                  </p:stCondLst>
                                  <p:childTnLst>
                                    <p:set>
                                      <p:cBhvr>
                                        <p:cTn id="63" dur="1" fill="hold">
                                          <p:stCondLst>
                                            <p:cond delay="0"/>
                                          </p:stCondLst>
                                        </p:cTn>
                                        <p:tgtEl>
                                          <p:spTgt spid="58"/>
                                        </p:tgtEl>
                                        <p:attrNameLst>
                                          <p:attrName>style.visibility</p:attrName>
                                        </p:attrNameLst>
                                      </p:cBhvr>
                                      <p:to>
                                        <p:strVal val="visible"/>
                                      </p:to>
                                    </p:set>
                                    <p:anim calcmode="lin" valueType="num">
                                      <p:cBhvr>
                                        <p:cTn id="64" dur="500" fill="hold"/>
                                        <p:tgtEl>
                                          <p:spTgt spid="58"/>
                                        </p:tgtEl>
                                        <p:attrNameLst>
                                          <p:attrName>ppt_w</p:attrName>
                                        </p:attrNameLst>
                                      </p:cBhvr>
                                      <p:tavLst>
                                        <p:tav tm="0">
                                          <p:val>
                                            <p:fltVal val="0"/>
                                          </p:val>
                                        </p:tav>
                                        <p:tav tm="100000">
                                          <p:val>
                                            <p:strVal val="#ppt_w"/>
                                          </p:val>
                                        </p:tav>
                                      </p:tavLst>
                                    </p:anim>
                                    <p:anim calcmode="lin" valueType="num">
                                      <p:cBhvr>
                                        <p:cTn id="65" dur="500" fill="hold"/>
                                        <p:tgtEl>
                                          <p:spTgt spid="58"/>
                                        </p:tgtEl>
                                        <p:attrNameLst>
                                          <p:attrName>ppt_h</p:attrName>
                                        </p:attrNameLst>
                                      </p:cBhvr>
                                      <p:tavLst>
                                        <p:tav tm="0">
                                          <p:val>
                                            <p:strVal val="#ppt_h"/>
                                          </p:val>
                                        </p:tav>
                                        <p:tav tm="100000">
                                          <p:val>
                                            <p:strVal val="#ppt_h"/>
                                          </p:val>
                                        </p:tav>
                                      </p:tavLst>
                                    </p:anim>
                                  </p:childTnLst>
                                </p:cTn>
                              </p:par>
                              <p:par>
                                <p:cTn id="66" presetID="17" presetClass="entr" presetSubtype="10" fill="hold" nodeType="withEffect">
                                  <p:stCondLst>
                                    <p:cond delay="0"/>
                                  </p:stCondLst>
                                  <p:childTnLst>
                                    <p:set>
                                      <p:cBhvr>
                                        <p:cTn id="67" dur="1" fill="hold">
                                          <p:stCondLst>
                                            <p:cond delay="0"/>
                                          </p:stCondLst>
                                        </p:cTn>
                                        <p:tgtEl>
                                          <p:spTgt spid="78"/>
                                        </p:tgtEl>
                                        <p:attrNameLst>
                                          <p:attrName>style.visibility</p:attrName>
                                        </p:attrNameLst>
                                      </p:cBhvr>
                                      <p:to>
                                        <p:strVal val="visible"/>
                                      </p:to>
                                    </p:set>
                                    <p:anim calcmode="lin" valueType="num">
                                      <p:cBhvr>
                                        <p:cTn id="68" dur="500" fill="hold"/>
                                        <p:tgtEl>
                                          <p:spTgt spid="78"/>
                                        </p:tgtEl>
                                        <p:attrNameLst>
                                          <p:attrName>ppt_w</p:attrName>
                                        </p:attrNameLst>
                                      </p:cBhvr>
                                      <p:tavLst>
                                        <p:tav tm="0">
                                          <p:val>
                                            <p:fltVal val="0"/>
                                          </p:val>
                                        </p:tav>
                                        <p:tav tm="100000">
                                          <p:val>
                                            <p:strVal val="#ppt_w"/>
                                          </p:val>
                                        </p:tav>
                                      </p:tavLst>
                                    </p:anim>
                                    <p:anim calcmode="lin" valueType="num">
                                      <p:cBhvr>
                                        <p:cTn id="69" dur="500" fill="hold"/>
                                        <p:tgtEl>
                                          <p:spTgt spid="78"/>
                                        </p:tgtEl>
                                        <p:attrNameLst>
                                          <p:attrName>ppt_h</p:attrName>
                                        </p:attrNameLst>
                                      </p:cBhvr>
                                      <p:tavLst>
                                        <p:tav tm="0">
                                          <p:val>
                                            <p:strVal val="#ppt_h"/>
                                          </p:val>
                                        </p:tav>
                                        <p:tav tm="100000">
                                          <p:val>
                                            <p:strVal val="#ppt_h"/>
                                          </p:val>
                                        </p:tav>
                                      </p:tavLst>
                                    </p:anim>
                                  </p:childTnLst>
                                </p:cTn>
                              </p:par>
                            </p:childTnLst>
                          </p:cTn>
                        </p:par>
                        <p:par>
                          <p:cTn id="70" fill="hold">
                            <p:stCondLst>
                              <p:cond delay="7100"/>
                            </p:stCondLst>
                            <p:childTnLst>
                              <p:par>
                                <p:cTn id="71" presetID="22" presetClass="entr" presetSubtype="8"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left)">
                                      <p:cBhvr>
                                        <p:cTn id="73" dur="500"/>
                                        <p:tgtEl>
                                          <p:spTgt spid="73"/>
                                        </p:tgtEl>
                                      </p:cBhvr>
                                    </p:animEffect>
                                  </p:childTnLst>
                                </p:cTn>
                              </p:par>
                              <p:par>
                                <p:cTn id="74" presetID="17" presetClass="entr" presetSubtype="10" fill="hold" nodeType="withEffect">
                                  <p:stCondLst>
                                    <p:cond delay="0"/>
                                  </p:stCondLst>
                                  <p:childTnLst>
                                    <p:set>
                                      <p:cBhvr>
                                        <p:cTn id="75" dur="1" fill="hold">
                                          <p:stCondLst>
                                            <p:cond delay="0"/>
                                          </p:stCondLst>
                                        </p:cTn>
                                        <p:tgtEl>
                                          <p:spTgt spid="62"/>
                                        </p:tgtEl>
                                        <p:attrNameLst>
                                          <p:attrName>style.visibility</p:attrName>
                                        </p:attrNameLst>
                                      </p:cBhvr>
                                      <p:to>
                                        <p:strVal val="visible"/>
                                      </p:to>
                                    </p:set>
                                    <p:anim calcmode="lin" valueType="num">
                                      <p:cBhvr>
                                        <p:cTn id="76" dur="500" fill="hold"/>
                                        <p:tgtEl>
                                          <p:spTgt spid="62"/>
                                        </p:tgtEl>
                                        <p:attrNameLst>
                                          <p:attrName>ppt_w</p:attrName>
                                        </p:attrNameLst>
                                      </p:cBhvr>
                                      <p:tavLst>
                                        <p:tav tm="0">
                                          <p:val>
                                            <p:fltVal val="0"/>
                                          </p:val>
                                        </p:tav>
                                        <p:tav tm="100000">
                                          <p:val>
                                            <p:strVal val="#ppt_w"/>
                                          </p:val>
                                        </p:tav>
                                      </p:tavLst>
                                    </p:anim>
                                    <p:anim calcmode="lin" valueType="num">
                                      <p:cBhvr>
                                        <p:cTn id="77" dur="500" fill="hold"/>
                                        <p:tgtEl>
                                          <p:spTgt spid="62"/>
                                        </p:tgtEl>
                                        <p:attrNameLst>
                                          <p:attrName>ppt_h</p:attrName>
                                        </p:attrNameLst>
                                      </p:cBhvr>
                                      <p:tavLst>
                                        <p:tav tm="0">
                                          <p:val>
                                            <p:strVal val="#ppt_h"/>
                                          </p:val>
                                        </p:tav>
                                        <p:tav tm="100000">
                                          <p:val>
                                            <p:strVal val="#ppt_h"/>
                                          </p:val>
                                        </p:tav>
                                      </p:tavLst>
                                    </p:anim>
                                  </p:childTnLst>
                                </p:cTn>
                              </p:par>
                              <p:par>
                                <p:cTn id="78" presetID="17" presetClass="entr" presetSubtype="10" fill="hold" nodeType="withEffect">
                                  <p:stCondLst>
                                    <p:cond delay="0"/>
                                  </p:stCondLst>
                                  <p:childTnLst>
                                    <p:set>
                                      <p:cBhvr>
                                        <p:cTn id="79" dur="1" fill="hold">
                                          <p:stCondLst>
                                            <p:cond delay="0"/>
                                          </p:stCondLst>
                                        </p:cTn>
                                        <p:tgtEl>
                                          <p:spTgt spid="77"/>
                                        </p:tgtEl>
                                        <p:attrNameLst>
                                          <p:attrName>style.visibility</p:attrName>
                                        </p:attrNameLst>
                                      </p:cBhvr>
                                      <p:to>
                                        <p:strVal val="visible"/>
                                      </p:to>
                                    </p:set>
                                    <p:anim calcmode="lin" valueType="num">
                                      <p:cBhvr>
                                        <p:cTn id="80" dur="500" fill="hold"/>
                                        <p:tgtEl>
                                          <p:spTgt spid="77"/>
                                        </p:tgtEl>
                                        <p:attrNameLst>
                                          <p:attrName>ppt_w</p:attrName>
                                        </p:attrNameLst>
                                      </p:cBhvr>
                                      <p:tavLst>
                                        <p:tav tm="0">
                                          <p:val>
                                            <p:fltVal val="0"/>
                                          </p:val>
                                        </p:tav>
                                        <p:tav tm="100000">
                                          <p:val>
                                            <p:strVal val="#ppt_w"/>
                                          </p:val>
                                        </p:tav>
                                      </p:tavLst>
                                    </p:anim>
                                    <p:anim calcmode="lin" valueType="num">
                                      <p:cBhvr>
                                        <p:cTn id="81" dur="500" fill="hold"/>
                                        <p:tgtEl>
                                          <p:spTgt spid="77"/>
                                        </p:tgtEl>
                                        <p:attrNameLst>
                                          <p:attrName>ppt_h</p:attrName>
                                        </p:attrNameLst>
                                      </p:cBhvr>
                                      <p:tavLst>
                                        <p:tav tm="0">
                                          <p:val>
                                            <p:strVal val="#ppt_h"/>
                                          </p:val>
                                        </p:tav>
                                        <p:tav tm="100000">
                                          <p:val>
                                            <p:strVal val="#ppt_h"/>
                                          </p:val>
                                        </p:tav>
                                      </p:tavLst>
                                    </p:anim>
                                  </p:childTnLst>
                                </p:cTn>
                              </p:par>
                            </p:childTnLst>
                          </p:cTn>
                        </p:par>
                        <p:par>
                          <p:cTn id="82" fill="hold">
                            <p:stCondLst>
                              <p:cond delay="7600"/>
                            </p:stCondLst>
                            <p:childTnLst>
                              <p:par>
                                <p:cTn id="83" presetID="22" presetClass="entr" presetSubtype="8" fill="hold" grpId="0" nodeType="after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wipe(left)">
                                      <p:cBhvr>
                                        <p:cTn id="8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4" grpId="0" animBg="1"/>
      <p:bldP spid="56" grpId="0" animBg="1"/>
      <p:bldP spid="57" grpId="0" animBg="1"/>
      <p:bldP spid="67" grpId="0" animBg="1"/>
      <p:bldP spid="68" grpId="0" animBg="1"/>
      <p:bldP spid="69" grpId="0" animBg="1"/>
      <p:bldP spid="70" grpId="0" animBg="1"/>
      <p:bldP spid="71" grpId="0" animBg="1"/>
      <p:bldP spid="72" grpId="0" animBg="1"/>
      <p:bldP spid="73" grpId="0"/>
      <p:bldP spid="74" grpId="0"/>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2" y="1628800"/>
            <a:ext cx="9092434" cy="416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计算机协会\计算机协会会徽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2" t="1414" r="1237" b="2446"/>
          <a:stretch/>
        </p:blipFill>
        <p:spPr bwMode="auto">
          <a:xfrm>
            <a:off x="7031800" y="6309321"/>
            <a:ext cx="533696" cy="5056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81448" y="6445606"/>
            <a:ext cx="1764704"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zh-CN" altLang="en-US" sz="2000" b="1" cap="all" dirty="0" smtClean="0">
                <a:ln w="0"/>
                <a:solidFill>
                  <a:srgbClr val="7030A0"/>
                </a:solidFill>
                <a:effectLst>
                  <a:reflection blurRad="12700" stA="50000" endPos="50000" dist="5000" dir="5400000" sy="-100000" rotWithShape="0"/>
                </a:effectLst>
              </a:rPr>
              <a:t>计算机协会</a:t>
            </a:r>
            <a:endParaRPr lang="zh-CN" altLang="en-US" sz="2000" b="1" cap="all" dirty="0">
              <a:ln w="0"/>
              <a:solidFill>
                <a:srgbClr val="7030A0"/>
              </a:solidFill>
              <a:effectLst>
                <a:reflection blurRad="12700" stA="50000" endPos="50000" dist="5000" dir="5400000" sy="-100000" rotWithShape="0"/>
              </a:effectLst>
            </a:endParaRPr>
          </a:p>
        </p:txBody>
      </p:sp>
      <p:sp>
        <p:nvSpPr>
          <p:cNvPr id="4" name="圆角矩形 3"/>
          <p:cNvSpPr/>
          <p:nvPr/>
        </p:nvSpPr>
        <p:spPr>
          <a:xfrm>
            <a:off x="-108520" y="6719783"/>
            <a:ext cx="7056784" cy="95194"/>
          </a:xfrm>
          <a:prstGeom prst="roundRect">
            <a:avLst/>
          </a:prstGeom>
          <a:gradFill flip="none" rotWithShape="1">
            <a:gsLst>
              <a:gs pos="83000">
                <a:srgbClr val="80D8F8"/>
              </a:gs>
              <a:gs pos="44000">
                <a:srgbClr val="00B0F0"/>
              </a:gs>
              <a:gs pos="99000">
                <a:schemeClr val="accent5">
                  <a:shade val="93000"/>
                  <a:satMod val="130000"/>
                  <a:lumMod val="0"/>
                  <a:lumOff val="100000"/>
                  <a:alpha val="82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4"/>
          <p:cNvSpPr/>
          <p:nvPr/>
        </p:nvSpPr>
        <p:spPr>
          <a:xfrm>
            <a:off x="177743" y="116632"/>
            <a:ext cx="1729961" cy="1015663"/>
          </a:xfrm>
          <a:prstGeom prst="rect">
            <a:avLst/>
          </a:prstGeom>
        </p:spPr>
        <p:txBody>
          <a:bodyPr wrap="none">
            <a:spAutoFit/>
          </a:bodyPr>
          <a:lstStyle/>
          <a:p>
            <a:pPr lvl="0"/>
            <a:r>
              <a:rPr lang="zh-CN" altLang="en-US" sz="6000" b="1" dirty="0">
                <a:solidFill>
                  <a:srgbClr val="00B0F0"/>
                </a:solidFill>
              </a:rPr>
              <a:t>机箱</a:t>
            </a:r>
          </a:p>
        </p:txBody>
      </p:sp>
      <p:sp>
        <p:nvSpPr>
          <p:cNvPr id="6" name="圆角矩形 5"/>
          <p:cNvSpPr/>
          <p:nvPr/>
        </p:nvSpPr>
        <p:spPr>
          <a:xfrm>
            <a:off x="214198" y="126515"/>
            <a:ext cx="1656184" cy="10081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7" name="圆角矩形 6"/>
          <p:cNvSpPr/>
          <p:nvPr/>
        </p:nvSpPr>
        <p:spPr>
          <a:xfrm>
            <a:off x="2189086" y="51292"/>
            <a:ext cx="7157066" cy="130679"/>
          </a:xfrm>
          <a:prstGeom prst="roundRect">
            <a:avLst/>
          </a:prstGeom>
          <a:gradFill flip="none" rotWithShape="1">
            <a:gsLst>
              <a:gs pos="28000">
                <a:srgbClr val="80D8F8"/>
              </a:gs>
              <a:gs pos="100000">
                <a:srgbClr val="00B0F0"/>
              </a:gs>
              <a:gs pos="0">
                <a:schemeClr val="accent5">
                  <a:shade val="93000"/>
                  <a:satMod val="130000"/>
                  <a:lumMod val="0"/>
                  <a:lumOff val="100000"/>
                  <a:alpha val="82000"/>
                </a:schemeClr>
              </a:gs>
            </a:gsLst>
            <a:lin ang="0" scaled="1"/>
            <a:tileRect/>
          </a:gradFill>
          <a:ln>
            <a:noFill/>
          </a:ln>
          <a:effectLst/>
          <a:scene3d>
            <a:camera prst="orthographicFront">
              <a:rot lat="0" lon="0" rev="0"/>
            </a:camera>
            <a:lightRig rig="contrasting" dir="t">
              <a:rot lat="0" lon="0" rev="1500000"/>
            </a:lightRig>
          </a:scene3d>
          <a:sp3d prstMaterial="metal">
            <a:bevelT w="88900" h="889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850763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3906</TotalTime>
  <Words>19428</Words>
  <Application>Microsoft Office PowerPoint</Application>
  <PresentationFormat>全屏显示(4:3)</PresentationFormat>
  <Paragraphs>1072</Paragraphs>
  <Slides>83</Slides>
  <Notes>60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85" baseType="lpstr">
      <vt:lpstr>Office 主题​​</vt:lpstr>
      <vt:lpstr>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SONY</dc:creator>
  <cp:lastModifiedBy>SONY</cp:lastModifiedBy>
  <cp:revision>243</cp:revision>
  <dcterms:created xsi:type="dcterms:W3CDTF">2013-05-16T16:56:44Z</dcterms:created>
  <dcterms:modified xsi:type="dcterms:W3CDTF">2013-08-23T10:21:11Z</dcterms:modified>
</cp:coreProperties>
</file>